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0"/>
  </p:notesMasterIdLst>
  <p:sldIdLst>
    <p:sldId id="256" r:id="rId2"/>
    <p:sldId id="1061" r:id="rId3"/>
    <p:sldId id="567" r:id="rId4"/>
    <p:sldId id="568" r:id="rId5"/>
    <p:sldId id="259" r:id="rId6"/>
    <p:sldId id="1301" r:id="rId7"/>
    <p:sldId id="1287" r:id="rId8"/>
    <p:sldId id="851" r:id="rId9"/>
    <p:sldId id="1275" r:id="rId10"/>
    <p:sldId id="1276" r:id="rId11"/>
    <p:sldId id="1277" r:id="rId12"/>
    <p:sldId id="1210" r:id="rId13"/>
    <p:sldId id="1288" r:id="rId14"/>
    <p:sldId id="1144" r:id="rId15"/>
    <p:sldId id="1153" r:id="rId16"/>
    <p:sldId id="1212" r:id="rId17"/>
    <p:sldId id="1283" r:id="rId18"/>
    <p:sldId id="1284" r:id="rId19"/>
    <p:sldId id="1285" r:id="rId20"/>
    <p:sldId id="1289" r:id="rId21"/>
    <p:sldId id="1278" r:id="rId22"/>
    <p:sldId id="1279" r:id="rId23"/>
    <p:sldId id="258" r:id="rId24"/>
    <p:sldId id="1280" r:id="rId25"/>
    <p:sldId id="1281" r:id="rId26"/>
    <p:sldId id="261" r:id="rId27"/>
    <p:sldId id="1294" r:id="rId28"/>
    <p:sldId id="1295" r:id="rId29"/>
    <p:sldId id="1299" r:id="rId30"/>
    <p:sldId id="1300" r:id="rId31"/>
    <p:sldId id="1217" r:id="rId32"/>
    <p:sldId id="1296" r:id="rId33"/>
    <p:sldId id="1220" r:id="rId34"/>
    <p:sldId id="1218" r:id="rId35"/>
    <p:sldId id="1219" r:id="rId36"/>
    <p:sldId id="769" r:id="rId37"/>
    <p:sldId id="1089" r:id="rId38"/>
    <p:sldId id="1291" r:id="rId39"/>
    <p:sldId id="1187" r:id="rId40"/>
    <p:sldId id="1286" r:id="rId41"/>
    <p:sldId id="1215" r:id="rId42"/>
    <p:sldId id="1290" r:id="rId43"/>
    <p:sldId id="1292" r:id="rId44"/>
    <p:sldId id="1293" r:id="rId45"/>
    <p:sldId id="1303" r:id="rId46"/>
    <p:sldId id="1148" r:id="rId47"/>
    <p:sldId id="398" r:id="rId48"/>
    <p:sldId id="1190" r:id="rId49"/>
    <p:sldId id="1304" r:id="rId50"/>
    <p:sldId id="257" r:id="rId51"/>
    <p:sldId id="1272" r:id="rId52"/>
    <p:sldId id="1273" r:id="rId53"/>
    <p:sldId id="1274" r:id="rId54"/>
    <p:sldId id="1305" r:id="rId55"/>
    <p:sldId id="1306" r:id="rId56"/>
    <p:sldId id="1310" r:id="rId57"/>
    <p:sldId id="1309" r:id="rId58"/>
    <p:sldId id="1308" r:id="rId59"/>
    <p:sldId id="1313" r:id="rId60"/>
    <p:sldId id="1311" r:id="rId61"/>
    <p:sldId id="1307" r:id="rId62"/>
    <p:sldId id="1312" r:id="rId63"/>
    <p:sldId id="1314" r:id="rId64"/>
    <p:sldId id="1316" r:id="rId65"/>
    <p:sldId id="1317" r:id="rId66"/>
    <p:sldId id="1319" r:id="rId67"/>
    <p:sldId id="1318" r:id="rId68"/>
    <p:sldId id="1315" r:id="rId6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3CB2964D-F9CB-473B-A688-95F8B0604D03}">
          <p14:sldIdLst>
            <p14:sldId id="256"/>
            <p14:sldId id="1061"/>
            <p14:sldId id="567"/>
            <p14:sldId id="568"/>
            <p14:sldId id="259"/>
            <p14:sldId id="1301"/>
            <p14:sldId id="1287"/>
            <p14:sldId id="851"/>
            <p14:sldId id="1275"/>
            <p14:sldId id="1276"/>
            <p14:sldId id="1277"/>
            <p14:sldId id="1210"/>
            <p14:sldId id="1288"/>
            <p14:sldId id="1144"/>
            <p14:sldId id="1153"/>
            <p14:sldId id="1212"/>
            <p14:sldId id="1283"/>
            <p14:sldId id="1284"/>
            <p14:sldId id="1285"/>
            <p14:sldId id="1289"/>
            <p14:sldId id="1278"/>
            <p14:sldId id="1279"/>
            <p14:sldId id="258"/>
            <p14:sldId id="1280"/>
            <p14:sldId id="1281"/>
            <p14:sldId id="261"/>
            <p14:sldId id="1294"/>
            <p14:sldId id="1295"/>
            <p14:sldId id="1299"/>
            <p14:sldId id="1300"/>
          </p14:sldIdLst>
        </p14:section>
        <p14:section name="Untitled Section" id="{17A4EBDC-7C85-4929-8144-0BB0E36F035A}">
          <p14:sldIdLst>
            <p14:sldId id="1217"/>
            <p14:sldId id="1296"/>
            <p14:sldId id="1220"/>
            <p14:sldId id="1218"/>
            <p14:sldId id="1219"/>
            <p14:sldId id="769"/>
            <p14:sldId id="1089"/>
            <p14:sldId id="1291"/>
            <p14:sldId id="1187"/>
            <p14:sldId id="1286"/>
            <p14:sldId id="1215"/>
            <p14:sldId id="1290"/>
            <p14:sldId id="1292"/>
            <p14:sldId id="1293"/>
            <p14:sldId id="1303"/>
            <p14:sldId id="1148"/>
            <p14:sldId id="398"/>
            <p14:sldId id="1190"/>
            <p14:sldId id="1304"/>
            <p14:sldId id="257"/>
            <p14:sldId id="1272"/>
            <p14:sldId id="1273"/>
            <p14:sldId id="1274"/>
            <p14:sldId id="1305"/>
            <p14:sldId id="1306"/>
            <p14:sldId id="1310"/>
            <p14:sldId id="1309"/>
            <p14:sldId id="1308"/>
            <p14:sldId id="1313"/>
            <p14:sldId id="1311"/>
            <p14:sldId id="1307"/>
            <p14:sldId id="1312"/>
            <p14:sldId id="1314"/>
            <p14:sldId id="1316"/>
            <p14:sldId id="1317"/>
            <p14:sldId id="1319"/>
            <p14:sldId id="1318"/>
            <p14:sldId id="1315"/>
          </p14:sldIdLst>
        </p14:section>
      </p14:sectionLst>
    </p:ext>
    <p:ext uri="{EFAFB233-063F-42B5-8137-9DF3F51BA10A}">
      <p15:sldGuideLst xmlns:p15="http://schemas.microsoft.com/office/powerpoint/2012/main">
        <p15:guide id="1" orient="horz" pos="2183" userDrawn="1">
          <p15:clr>
            <a:srgbClr val="A4A3A4"/>
          </p15:clr>
        </p15:guide>
        <p15:guide id="2" pos="23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高志勇" initials="高志勇" lastIdx="1" clrIdx="0">
    <p:extLst>
      <p:ext uri="{19B8F6BF-5375-455C-9EA6-DF929625EA0E}">
        <p15:presenceInfo xmlns:p15="http://schemas.microsoft.com/office/powerpoint/2012/main" userId="高志勇"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391" autoAdjust="0"/>
  </p:normalViewPr>
  <p:slideViewPr>
    <p:cSldViewPr snapToGrid="0" showGuides="1">
      <p:cViewPr>
        <p:scale>
          <a:sx n="62" d="100"/>
          <a:sy n="62" d="100"/>
        </p:scale>
        <p:origin x="1352" y="-144"/>
      </p:cViewPr>
      <p:guideLst>
        <p:guide orient="horz" pos="2183"/>
        <p:guide pos="2313"/>
      </p:guideLst>
    </p:cSldViewPr>
  </p:slideViewPr>
  <p:notesTextViewPr>
    <p:cViewPr>
      <p:scale>
        <a:sx n="1" d="1"/>
        <a:sy n="1" d="1"/>
      </p:scale>
      <p:origin x="0" y="0"/>
    </p:cViewPr>
  </p:notesTextViewPr>
  <p:sorterViewPr>
    <p:cViewPr>
      <p:scale>
        <a:sx n="100" d="100"/>
        <a:sy n="100" d="100"/>
      </p:scale>
      <p:origin x="0" y="-84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en-US" sz="2000" b="0" i="0" u="none" strike="noStrike" kern="1200" baseline="0">
                <a:solidFill>
                  <a:srgbClr val="000000"/>
                </a:solidFill>
                <a:latin typeface="標楷體" panose="03000509000000000000" pitchFamily="65" charset="-120"/>
                <a:ea typeface="標楷體" panose="03000509000000000000" pitchFamily="65" charset="-120"/>
                <a:cs typeface="標楷體" panose="03000509000000000000" pitchFamily="65" charset="-120"/>
              </a:defRPr>
            </a:pPr>
            <a:r>
              <a:rPr lang="zh-TW" altLang="en-US" sz="2400" b="1" dirty="0"/>
              <a:t>台灣電池協會歷年會員數</a:t>
            </a:r>
          </a:p>
        </c:rich>
      </c:tx>
      <c:layout>
        <c:manualLayout>
          <c:xMode val="edge"/>
          <c:yMode val="edge"/>
          <c:x val="0.36226430669711701"/>
          <c:y val="5.19704494366117E-2"/>
        </c:manualLayout>
      </c:layout>
      <c:overlay val="0"/>
      <c:spPr>
        <a:noFill/>
        <a:ln w="25400">
          <a:noFill/>
        </a:ln>
      </c:spPr>
    </c:title>
    <c:autoTitleDeleted val="0"/>
    <c:plotArea>
      <c:layout>
        <c:manualLayout>
          <c:layoutTarget val="inner"/>
          <c:xMode val="edge"/>
          <c:yMode val="edge"/>
          <c:x val="0.130571234750188"/>
          <c:y val="0.16839579194065499"/>
          <c:w val="0.79877053349405802"/>
          <c:h val="0.68606807220691401"/>
        </c:manualLayout>
      </c:layout>
      <c:barChart>
        <c:barDir val="col"/>
        <c:grouping val="clustered"/>
        <c:varyColors val="0"/>
        <c:ser>
          <c:idx val="0"/>
          <c:order val="0"/>
          <c:tx>
            <c:strRef>
              <c:f>Sheet1!$A$3</c:f>
              <c:strCache>
                <c:ptCount val="1"/>
                <c:pt idx="0">
                  <c:v>團體會員:</c:v>
                </c:pt>
              </c:strCache>
            </c:strRef>
          </c:tx>
          <c:spPr>
            <a:solidFill>
              <a:srgbClr val="9999FF"/>
            </a:solidFill>
            <a:ln w="12700">
              <a:solidFill>
                <a:srgbClr val="000000"/>
              </a:solidFill>
              <a:prstDash val="solid"/>
            </a:ln>
          </c:spPr>
          <c:invertIfNegative val="0"/>
          <c:dLbls>
            <c:dLbl>
              <c:idx val="18"/>
              <c:tx>
                <c:rich>
                  <a:bodyPr rot="0" spcFirstLastPara="0" vertOverflow="ellipsis" vert="horz" wrap="square" lIns="38100" tIns="19050" rIns="38100" bIns="19050"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r>
                      <a:rPr lang="en-US" altLang="zh-TW" dirty="0"/>
                      <a:t>96</a:t>
                    </a:r>
                  </a:p>
                </c:rich>
              </c:tx>
              <c:spPr>
                <a:noFill/>
                <a:ln w="25400">
                  <a:noFill/>
                </a:ln>
                <a:effectLst/>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274-4434-B6D7-71EB4C32E36F}"/>
                </c:ext>
              </c:extLst>
            </c:dLbl>
            <c:spPr>
              <a:noFill/>
              <a:ln w="25400">
                <a:noFill/>
              </a:ln>
              <a:effectLst/>
            </c:spPr>
            <c:txPr>
              <a:bodyPr rot="0" spcFirstLastPara="0" vertOverflow="ellipsis" vert="horz" wrap="square" lIns="38100" tIns="19050" rIns="38100" bIns="19050" anchor="ctr" anchorCtr="1">
                <a:spAutoFit/>
              </a:bodyPr>
              <a:lstStyle/>
              <a:p>
                <a:pPr>
                  <a:defRPr lang="en-US" sz="1400" b="1"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Sheet1!$B$2:$U$2</c:f>
              <c:numCache>
                <c:formatCode>General</c:formatCode>
                <c:ptCount val="2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numCache>
            </c:numRef>
          </c:cat>
          <c:val>
            <c:numRef>
              <c:f>Sheet1!$B$3:$U$3</c:f>
              <c:numCache>
                <c:formatCode>General</c:formatCode>
                <c:ptCount val="20"/>
                <c:pt idx="0">
                  <c:v>34</c:v>
                </c:pt>
                <c:pt idx="1">
                  <c:v>38</c:v>
                </c:pt>
                <c:pt idx="2">
                  <c:v>47</c:v>
                </c:pt>
                <c:pt idx="3">
                  <c:v>51</c:v>
                </c:pt>
                <c:pt idx="4">
                  <c:v>70</c:v>
                </c:pt>
                <c:pt idx="5">
                  <c:v>90</c:v>
                </c:pt>
                <c:pt idx="6">
                  <c:v>84</c:v>
                </c:pt>
                <c:pt idx="7">
                  <c:v>80</c:v>
                </c:pt>
                <c:pt idx="8">
                  <c:v>75</c:v>
                </c:pt>
                <c:pt idx="9">
                  <c:v>79</c:v>
                </c:pt>
                <c:pt idx="10">
                  <c:v>77</c:v>
                </c:pt>
                <c:pt idx="11">
                  <c:v>76</c:v>
                </c:pt>
                <c:pt idx="12">
                  <c:v>78</c:v>
                </c:pt>
                <c:pt idx="13">
                  <c:v>86</c:v>
                </c:pt>
                <c:pt idx="14">
                  <c:v>93</c:v>
                </c:pt>
                <c:pt idx="15">
                  <c:v>99</c:v>
                </c:pt>
                <c:pt idx="16">
                  <c:v>101</c:v>
                </c:pt>
                <c:pt idx="17">
                  <c:v>89</c:v>
                </c:pt>
                <c:pt idx="18">
                  <c:v>96</c:v>
                </c:pt>
                <c:pt idx="19">
                  <c:v>85</c:v>
                </c:pt>
              </c:numCache>
            </c:numRef>
          </c:val>
          <c:extLst>
            <c:ext xmlns:c16="http://schemas.microsoft.com/office/drawing/2014/chart" uri="{C3380CC4-5D6E-409C-BE32-E72D297353CC}">
              <c16:uniqueId val="{00000001-6274-4434-B6D7-71EB4C32E36F}"/>
            </c:ext>
          </c:extLst>
        </c:ser>
        <c:dLbls>
          <c:showLegendKey val="0"/>
          <c:showVal val="0"/>
          <c:showCatName val="0"/>
          <c:showSerName val="0"/>
          <c:showPercent val="0"/>
          <c:showBubbleSize val="0"/>
        </c:dLbls>
        <c:gapWidth val="200"/>
        <c:axId val="763245631"/>
        <c:axId val="1"/>
      </c:barChart>
      <c:barChart>
        <c:barDir val="col"/>
        <c:grouping val="clustered"/>
        <c:varyColors val="0"/>
        <c:ser>
          <c:idx val="1"/>
          <c:order val="1"/>
          <c:tx>
            <c:strRef>
              <c:f>Sheet1!$A$4</c:f>
              <c:strCache>
                <c:ptCount val="1"/>
                <c:pt idx="0">
                  <c:v>個人會員:</c:v>
                </c:pt>
              </c:strCache>
            </c:strRef>
          </c:tx>
          <c:spPr>
            <a:solidFill>
              <a:srgbClr val="993366"/>
            </a:solidFill>
            <a:ln w="12700">
              <a:solidFill>
                <a:srgbClr val="000000"/>
              </a:solidFill>
              <a:prstDash val="solid"/>
            </a:ln>
          </c:spPr>
          <c:invertIfNegative val="0"/>
          <c:cat>
            <c:numRef>
              <c:f>Sheet1!$B$2:$U$2</c:f>
              <c:numCache>
                <c:formatCode>General</c:formatCode>
                <c:ptCount val="2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numCache>
            </c:numRef>
          </c:cat>
          <c:val>
            <c:numRef>
              <c:f>Sheet1!$B$4:$U$4</c:f>
              <c:numCache>
                <c:formatCode>General</c:formatCode>
                <c:ptCount val="20"/>
                <c:pt idx="0">
                  <c:v>1</c:v>
                </c:pt>
                <c:pt idx="1">
                  <c:v>0</c:v>
                </c:pt>
                <c:pt idx="2">
                  <c:v>2</c:v>
                </c:pt>
                <c:pt idx="3">
                  <c:v>4</c:v>
                </c:pt>
                <c:pt idx="4">
                  <c:v>5</c:v>
                </c:pt>
                <c:pt idx="5">
                  <c:v>4</c:v>
                </c:pt>
                <c:pt idx="6">
                  <c:v>0</c:v>
                </c:pt>
                <c:pt idx="7">
                  <c:v>0</c:v>
                </c:pt>
                <c:pt idx="8">
                  <c:v>0</c:v>
                </c:pt>
                <c:pt idx="9">
                  <c:v>0</c:v>
                </c:pt>
                <c:pt idx="10">
                  <c:v>0</c:v>
                </c:pt>
                <c:pt idx="11">
                  <c:v>0</c:v>
                </c:pt>
                <c:pt idx="12">
                  <c:v>0</c:v>
                </c:pt>
                <c:pt idx="13">
                  <c:v>0</c:v>
                </c:pt>
                <c:pt idx="15">
                  <c:v>0</c:v>
                </c:pt>
                <c:pt idx="16">
                  <c:v>0</c:v>
                </c:pt>
                <c:pt idx="17">
                  <c:v>0</c:v>
                </c:pt>
                <c:pt idx="18">
                  <c:v>2</c:v>
                </c:pt>
                <c:pt idx="19">
                  <c:v>2</c:v>
                </c:pt>
              </c:numCache>
            </c:numRef>
          </c:val>
          <c:extLst>
            <c:ext xmlns:c16="http://schemas.microsoft.com/office/drawing/2014/chart" uri="{C3380CC4-5D6E-409C-BE32-E72D297353CC}">
              <c16:uniqueId val="{00000002-6274-4434-B6D7-71EB4C32E36F}"/>
            </c:ext>
          </c:extLst>
        </c:ser>
        <c:ser>
          <c:idx val="2"/>
          <c:order val="2"/>
          <c:tx>
            <c:strRef>
              <c:f>Sheet1!$A$5</c:f>
              <c:strCache>
                <c:ptCount val="1"/>
                <c:pt idx="0">
                  <c:v>贊助會員:</c:v>
                </c:pt>
              </c:strCache>
            </c:strRef>
          </c:tx>
          <c:spPr>
            <a:solidFill>
              <a:srgbClr val="FF0000"/>
            </a:solidFill>
          </c:spPr>
          <c:invertIfNegative val="0"/>
          <c:cat>
            <c:numRef>
              <c:f>Sheet1!$B$2:$U$2</c:f>
              <c:numCache>
                <c:formatCode>General</c:formatCode>
                <c:ptCount val="2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numCache>
            </c:numRef>
          </c:cat>
          <c:val>
            <c:numRef>
              <c:f>Sheet1!$B$5:$U$5</c:f>
              <c:numCache>
                <c:formatCode>General</c:formatCode>
                <c:ptCount val="20"/>
                <c:pt idx="17">
                  <c:v>2</c:v>
                </c:pt>
                <c:pt idx="18">
                  <c:v>4</c:v>
                </c:pt>
                <c:pt idx="19">
                  <c:v>4</c:v>
                </c:pt>
              </c:numCache>
            </c:numRef>
          </c:val>
          <c:extLst>
            <c:ext xmlns:c16="http://schemas.microsoft.com/office/drawing/2014/chart" uri="{C3380CC4-5D6E-409C-BE32-E72D297353CC}">
              <c16:uniqueId val="{00000003-6274-4434-B6D7-71EB4C32E36F}"/>
            </c:ext>
          </c:extLst>
        </c:ser>
        <c:dLbls>
          <c:showLegendKey val="0"/>
          <c:showVal val="0"/>
          <c:showCatName val="0"/>
          <c:showSerName val="0"/>
          <c:showPercent val="0"/>
          <c:showBubbleSize val="0"/>
        </c:dLbls>
        <c:gapWidth val="200"/>
        <c:axId val="182177808"/>
        <c:axId val="1450453248"/>
      </c:barChart>
      <c:catAx>
        <c:axId val="763245631"/>
        <c:scaling>
          <c:orientation val="minMax"/>
        </c:scaling>
        <c:delete val="0"/>
        <c:axPos val="b"/>
        <c:title>
          <c:tx>
            <c:rich>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r>
                  <a:rPr lang="zh-TW" altLang="en-US" sz="1800" dirty="0">
                    <a:latin typeface="標楷體" panose="03000509000000000000" pitchFamily="65" charset="-120"/>
                    <a:ea typeface="標楷體" panose="03000509000000000000" pitchFamily="65" charset="-120"/>
                  </a:rPr>
                  <a:t>年度</a:t>
                </a:r>
              </a:p>
            </c:rich>
          </c:tx>
          <c:overlay val="0"/>
        </c:title>
        <c:numFmt formatCode="General" sourceLinked="1"/>
        <c:majorTickMark val="in"/>
        <c:minorTickMark val="none"/>
        <c:tickLblPos val="nextTo"/>
        <c:spPr>
          <a:ln w="3175" cap="rnd" cmpd="sng" algn="ctr">
            <a:solidFill>
              <a:srgbClr val="000000"/>
            </a:solidFill>
            <a:prstDash val="solid"/>
            <a:round/>
          </a:ln>
        </c:spPr>
        <c:txPr>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crossAx val="1"/>
        <c:crosses val="autoZero"/>
        <c:auto val="1"/>
        <c:lblAlgn val="ctr"/>
        <c:lblOffset val="100"/>
        <c:tickLblSkip val="1"/>
        <c:noMultiLvlLbl val="0"/>
      </c:catAx>
      <c:valAx>
        <c:axId val="1"/>
        <c:scaling>
          <c:orientation val="minMax"/>
        </c:scaling>
        <c:delete val="0"/>
        <c:axPos val="l"/>
        <c:majorGridlines/>
        <c:title>
          <c:tx>
            <c:rich>
              <a:bodyPr rot="-5400000" spcFirstLastPara="0" vertOverflow="ellipsis" vert="horz" wrap="square" anchor="ctr" anchorCtr="1"/>
              <a:lstStyle/>
              <a:p>
                <a:pPr>
                  <a:defRPr lang="en-US" sz="1800" b="0"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r>
                  <a:rPr lang="zh-TW" altLang="en-US" sz="1800" dirty="0">
                    <a:latin typeface="標楷體" panose="03000509000000000000" pitchFamily="65" charset="-120"/>
                    <a:ea typeface="標楷體" panose="03000509000000000000" pitchFamily="65" charset="-120"/>
                  </a:rPr>
                  <a:t>團體會員數</a:t>
                </a:r>
              </a:p>
            </c:rich>
          </c:tx>
          <c:overlay val="0"/>
        </c:title>
        <c:numFmt formatCode="General" sourceLinked="1"/>
        <c:majorTickMark val="in"/>
        <c:minorTickMark val="none"/>
        <c:tickLblPos val="nextTo"/>
        <c:spPr>
          <a:ln w="3175" cap="rnd" cmpd="sng" algn="ctr">
            <a:solidFill>
              <a:srgbClr val="000000"/>
            </a:solidFill>
            <a:prstDash val="solid"/>
            <a:round/>
          </a:ln>
        </c:spPr>
        <c:txPr>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crossAx val="763245631"/>
        <c:crosses val="autoZero"/>
        <c:crossBetween val="between"/>
      </c:valAx>
      <c:catAx>
        <c:axId val="182177808"/>
        <c:scaling>
          <c:orientation val="minMax"/>
        </c:scaling>
        <c:delete val="1"/>
        <c:axPos val="b"/>
        <c:numFmt formatCode="General" sourceLinked="1"/>
        <c:majorTickMark val="out"/>
        <c:minorTickMark val="none"/>
        <c:tickLblPos val="nextTo"/>
        <c:crossAx val="1450453248"/>
        <c:crosses val="autoZero"/>
        <c:auto val="1"/>
        <c:lblAlgn val="ctr"/>
        <c:lblOffset val="100"/>
        <c:noMultiLvlLbl val="0"/>
      </c:catAx>
      <c:valAx>
        <c:axId val="1450453248"/>
        <c:scaling>
          <c:orientation val="minMax"/>
          <c:max val="12"/>
        </c:scaling>
        <c:delete val="0"/>
        <c:axPos val="r"/>
        <c:title>
          <c:tx>
            <c:rich>
              <a:bodyPr rot="-5400000" spcFirstLastPara="0" vertOverflow="ellipsis" vert="horz" wrap="square" anchor="ctr" anchorCtr="1"/>
              <a:lstStyle/>
              <a:p>
                <a:pPr>
                  <a:defRPr lang="en-US" sz="1800" b="0"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r>
                  <a:rPr lang="zh-TW" altLang="en-US" sz="1800" dirty="0">
                    <a:latin typeface="標楷體" panose="03000509000000000000" pitchFamily="65" charset="-120"/>
                    <a:ea typeface="標楷體" panose="03000509000000000000" pitchFamily="65" charset="-120"/>
                  </a:rPr>
                  <a:t>贊助、個人會員數</a:t>
                </a:r>
              </a:p>
            </c:rich>
          </c:tx>
          <c:overlay val="0"/>
        </c:title>
        <c:numFmt formatCode="General" sourceLinked="1"/>
        <c:majorTickMark val="out"/>
        <c:minorTickMark val="none"/>
        <c:tickLblPos val="nextTo"/>
        <c:txPr>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crossAx val="182177808"/>
        <c:crosses val="max"/>
        <c:crossBetween val="between"/>
        <c:majorUnit val="2"/>
        <c:minorUnit val="1"/>
      </c:valAx>
      <c:spPr>
        <a:solidFill>
          <a:srgbClr val="C0C0C0"/>
        </a:solidFill>
        <a:ln w="12700">
          <a:solidFill>
            <a:srgbClr val="808080"/>
          </a:solidFill>
          <a:prstDash val="solid"/>
        </a:ln>
      </c:spPr>
    </c:plotArea>
    <c:legend>
      <c:legendPos val="r"/>
      <c:layout>
        <c:manualLayout>
          <c:xMode val="edge"/>
          <c:yMode val="edge"/>
          <c:x val="0.14144598820960599"/>
          <c:y val="0.23423968111120699"/>
          <c:w val="0.147895945952942"/>
          <c:h val="0.179369249711159"/>
        </c:manualLayout>
      </c:layout>
      <c:overlay val="0"/>
      <c:spPr>
        <a:solidFill>
          <a:srgbClr val="FFFFFF"/>
        </a:solidFill>
        <a:ln w="3175">
          <a:solidFill>
            <a:srgbClr val="000000"/>
          </a:solidFill>
          <a:prstDash val="solid"/>
        </a:ln>
      </c:spPr>
      <c:txPr>
        <a:bodyPr rot="0" spcFirstLastPara="0" vertOverflow="ellipsis" vert="horz" wrap="square" anchor="ctr" anchorCtr="1"/>
        <a:lstStyle/>
        <a:p>
          <a:pPr>
            <a:defRPr lang="en-US" sz="1600" b="0"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endParaRPr lang="zh-TW"/>
        </a:p>
      </c:txPr>
    </c:legend>
    <c:plotVisOnly val="1"/>
    <c:dispBlanksAs val="gap"/>
    <c:showDLblsOverMax val="0"/>
    <c:extLst>
      <c:ext uri="{0b15fc19-7d7d-44ad-8c2d-2c3a37ce22c3}">
        <chartProps xmlns="https://web.wps.cn/et/2018/main" chartId="{5bab5846-0738-43d2-a20c-742668cefb6c}"/>
      </c:ext>
    </c:extLst>
  </c:chart>
  <c:spPr>
    <a:solidFill>
      <a:srgbClr val="FFFFFF"/>
    </a:solidFill>
    <a:ln w="3175">
      <a:solidFill>
        <a:srgbClr val="000000"/>
      </a:solidFill>
      <a:prstDash val="solid"/>
    </a:ln>
  </c:spPr>
  <c:txPr>
    <a:bodyPr/>
    <a:lstStyle/>
    <a:p>
      <a:pPr>
        <a:defRPr lang="en-US" sz="850" b="0" i="0" u="none" strike="noStrike"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03:39:27.00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229 1,'-2'0,"0"0,0 1,0-1,0 1,0 0,1 0,-1-1,0 1,1 0,-1 1,0-1,1 0,-1 0,1 1,0-1,-1 1,1-1,-1 3,-20 32,10-7,1 0,-14 56,-2 8,13-54,-46 142,52-150,2 0,1 0,2 0,0 38,6 42,-2-98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3:27.993"/>
    </inkml:context>
    <inkml:brush xml:id="br0">
      <inkml:brushProperty name="width" value="0.35" units="cm"/>
      <inkml:brushProperty name="height" value="0.35" units="cm"/>
      <inkml:brushProperty name="color" value="#FFFFFF"/>
    </inkml:brush>
  </inkml:definitions>
  <inkml:trace contextRef="#ctx0" brushRef="#br0">33 1 24575,'3'0'0,"0"0"0,1 1 0,-1-1 0,0 1 0,0-1 0,0 1 0,0 0 0,0 1 0,0-1 0,0 0 0,0 1 0,0-1 0,0 1 0,-1 0 0,1 0 0,3 5 0,-2-3 0,-1 0 0,1 0 0,-1 1 0,-1-1 0,1 1 0,-1 0 0,1 0 0,-2 0 0,4 9 0,-4-8 0,1-1 0,-1 0 0,0 1 0,-1-1 0,0 1 0,1-1 0,-2 1 0,1-1 0,-1 1 0,1-1 0,-2 1 0,1-1 0,0 0 0,-1 0 0,0 1 0,0-1 0,-1 0 0,0-1 0,1 1 0,-8 8 0,-23 13 0,28-24 0,1 1 0,0 0 0,0 0 0,0 0 0,0 0 0,0 1 0,1 0 0,0-1 0,-1 1 0,1 0 0,1 1 0,-1-1 0,1 0 0,0 1 0,0 0 0,-2 4 0,3-5 0,0 0 0,1 0 0,-1 0 0,1 0 0,0 0 0,0 0 0,1-1 0,-1 1 0,1 0 0,-1 0 0,1 0 0,1 0 0,-1-1 0,0 1 0,1 0 0,0-1 0,0 1 0,0-1 0,0 0 0,0 0 0,1 0 0,-1 0 0,1 0 0,0 0 0,0-1 0,0 1 0,0-1 0,7 4 0,6 3 0,0-1 0,1 0 0,0-1 0,32 8 0,-43-13 0,0 1 0,-1-1 0,0 1 0,1 0 0,-1 0 0,0 1 0,-1 0 0,1 0 0,-1 0 0,8 9 0,14 12 0,-24-23 0,1-1 0,-1 1 0,1-1 0,-1 1 0,1-1 0,0 0 0,0 0 0,-1 0 0,1-1 0,0 1 0,0-1 0,0 1 0,0-1 0,0 0 0,0 0 0,0 0 0,0-1 0,-1 1 0,1-1 0,0 1 0,0-1 0,0 0 0,0 0 0,-1 0 0,1-1 0,-1 1 0,1 0 0,4-5 0,3-1 0,0-1 0,0 0 0,-1 0 0,0-1 0,11-16 0,-6 8 0,-2-1 0,0 0 0,-1-1 0,12-28 0,-19 36 0,0 0 0,-1 0 0,0 0 0,-1 0 0,0-1 0,0 1 0,-1-1 0,-1 1 0,0-1 0,-2-11 0,-11-72-1365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3:36.783"/>
    </inkml:context>
    <inkml:brush xml:id="br0">
      <inkml:brushProperty name="width" value="0.35" units="cm"/>
      <inkml:brushProperty name="height" value="0.35" units="cm"/>
      <inkml:brushProperty name="color" value="#FFFFFF"/>
    </inkml:brush>
  </inkml:definitions>
  <inkml:trace contextRef="#ctx0" brushRef="#br0">162 130 24575,'-2'-1'0,"0"1"0,-1-1 0,1 0 0,0 0 0,0 0 0,0 0 0,0 0 0,0-1 0,1 1 0,-1-1 0,0 1 0,1-1 0,-3-2 0,-10-9 0,5 9 0,0-1 0,0 1 0,-13-4 0,4 2 0,15 3 0,13 2 0,17 4 0,-14 2 0,-1 0 0,1 1 0,-1 1 0,-1 0 0,13 9 0,-9-5 0,31 16 0,-37-22 0,0 0 0,0 1 0,-1 1 0,9 7 0,7 5 0,-21-17 0,-1 0 0,0-1 0,0 1 0,0 0 0,0 0 0,0 1 0,-1-1 0,1 0 0,1 3 0,-3-4 0,0-1 0,1 1 0,-1 0 0,0-1 0,0 1 0,0 0 0,0-1 0,0 1 0,0 0 0,0-1 0,0 1 0,0 0 0,0-1 0,-1 1 0,1-1 0,0 1 0,0 0 0,-1-1 0,1 1 0,0-1 0,-1 1 0,1-1 0,0 1 0,-1 0 0,1-1 0,-1 0 0,1 1 0,-1-1 0,1 1 0,-1-1 0,1 0 0,-1 1 0,1-1 0,-1 0 0,0 1 0,1-1 0,-1 0 0,0 0 0,1 0 0,-1 0 0,0 1 0,1-1 0,-2 0 0,-16 3 0,0 0 0,-1-1 0,1-1 0,-1-1 0,-36-4 0,36 1 0,1-2 0,0 0 0,0 0 0,0-2 0,1 0 0,-27-16 0,41 19 0,14 8 0,18 8 0,-18-6 0,1-1 0,0 0 0,0-1 0,0 0 0,23 4 0,63 2 0,-54-7 0,-34 0 0,-1-1 0,1 1 0,-1 1 0,0 0 0,0 0 0,0 1 0,0 0 0,-1 0 0,0 1 0,11 10 0,-15-13 0,-1 0 0,1 1 0,-1 0 0,1-1 0,-1 1 0,0 0 0,0 1 0,-1-1 0,3 6 0,-4-8 0,0-1 0,-1 0 0,1 1 0,-1-1 0,0 0 0,1 1 0,-1-1 0,0 1 0,0-1 0,0 0 0,0 1 0,0-1 0,0 1 0,-1-1 0,1 0 0,0 1 0,-1-1 0,1 1 0,-1-1 0,1 0 0,-1 0 0,0 1 0,1-1 0,-1 0 0,0 0 0,0 0 0,0 0 0,0 0 0,0 0 0,0 0 0,0 0 0,0 0 0,0 0 0,-1-1 0,1 1 0,0 0 0,-2 0 0,-3 1 0,1 0 0,0-1 0,-1 1 0,0-1 0,1 0 0,-1-1 0,0 1 0,1-1 0,-1 0 0,0-1 0,-8-1 0,-6-2 0,-36-12 0,48 14 0,1-1 0,-1-1 0,1 1 0,0-1 0,0-1 0,0 1 0,0-1 0,1 0 0,0-1 0,0 0 0,0 0 0,1 0 0,0 0 0,0-1 0,0 0 0,1 0 0,0 0 0,1-1 0,-5-11 0,5 10 0,0 0 0,0 0 0,1 0 0,0 0 0,1-1 0,0 1 0,0-1 0,1 1 0,1-1 0,-1 1 0,2-1 0,-1 1 0,1 0 0,0-1 0,7-15 0,-7 22 0,0 0 0,0 0 0,0 0 0,0 1 0,0-1 0,1 0 0,-1 1 0,1-1 0,0 1 0,0 0 0,0 0 0,0 0 0,0 1 0,0-1 0,0 1 0,5-2 0,6-2 0,1 2 0,24-4 0,-4 0 0,-32 7 0,58-15 0,0 3 0,1 3 0,70-1 0,-106 9 0,-13 1 0,-1 0 0,1 0 0,18 3 0,-27-2 0,-1 0 0,1 0 0,-1 0 0,0 0 0,0 1 0,0-1 0,1 1 0,-2 0 0,1-1 0,0 2 0,0-1 0,0 0 0,-1 0 0,0 1 0,1-1 0,-1 1 0,3 4 0,20 28 0,-18-25 0,0 0 0,0 0 0,9 21 0,-8-13 0,-1 1 0,-2 0 0,1 1 0,-2-1 0,-1 1 0,0-1 0,-1 31 0,-2-50 0,-2 70 0,1-64 0,-1 1 0,1 0 0,-1-1 0,0 1 0,-1-1 0,1 1 0,-1-1 0,-5 7 0,7-11 0,-8 13 0,-1 0 0,-1-1 0,-12 13 0,18-22 0,0-1 0,0 0 0,-1 0 0,1 0 0,-1-1 0,0 0 0,0 0 0,0 0 0,0-1 0,0 1 0,-10 1 0,-11 0 0,1-1 0,-1-1 0,1-1 0,-1-2 0,1 0 0,-1-2 0,-45-11 0,63 12 0,0 0 0,-1 1 0,1 0 0,-1 0 0,1 1 0,-1 0 0,-11 2 0,18-1 0,-1 0 0,1-1 0,-1 1 0,1 0 0,0 1 0,0-1 0,0 1 0,-1-1 0,2 1 0,-1 0 0,0 0 0,0 0 0,0 0 0,1 1 0,-1-1 0,1 1 0,0 0 0,0-1 0,0 1 0,0 0 0,0 0 0,-2 6 0,-1 8 0,1 0 0,-4 27 0,5-27 0,0 0 0,-1 0 0,-8 19 0,-32 100 0,4-13 0,39-120 0,0-1 0,0 1 0,0-1 0,0 1 0,-1-1 0,1 0 0,-1 1 0,0-1 0,0 0 0,0 0 0,0-1 0,0 1 0,0 0 0,0 0 0,-1-1 0,1 0 0,0 1 0,-1-1 0,1 0 0,-1 0 0,0 0 0,1-1 0,-1 1 0,0 0 0,1-1 0,-1 0 0,0 0 0,0 0 0,1 0 0,-1 0 0,0 0 0,0-1 0,1 1 0,-1-1 0,0 0 0,1 0 0,-1 0 0,1 0 0,-1 0 0,1-1 0,0 1 0,-1-1 0,1 1 0,0-1 0,0 0 0,0 0 0,0 0 0,0 0 0,1 0 0,-3-3 0,-3-7 0,0 1 0,1-1 0,0 0 0,1-1 0,0 1 0,1-1 0,-4-21 0,5 13 0,0 1 0,1-1 0,2 0 0,1-26 0,1 37 0,0 0 0,1 0 0,0 0 0,0 0 0,1 1 0,10-18 0,-8 16 0,-1 0 0,0 0 0,-1-1 0,6-20 0,-7 9-682,0-44-1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3:47.107"/>
    </inkml:context>
    <inkml:brush xml:id="br0">
      <inkml:brushProperty name="width" value="0.35" units="cm"/>
      <inkml:brushProperty name="height" value="0.35" units="cm"/>
      <inkml:brushProperty name="color" value="#FFFFFF"/>
    </inkml:brush>
  </inkml:definitions>
  <inkml:trace contextRef="#ctx0" brushRef="#br0">0 6 24575,'0'-5'0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4:58.609"/>
    </inkml:context>
    <inkml:brush xml:id="br0">
      <inkml:brushProperty name="width" value="0.35" units="cm"/>
      <inkml:brushProperty name="height" value="0.35" units="cm"/>
      <inkml:brushProperty name="color" value="#FFFFFF"/>
    </inkml:brush>
  </inkml:definitions>
  <inkml:trace contextRef="#ctx0" brushRef="#br0">734 169 24575,'-319'0'0,"298"-1"0,0-2 0,0 0 0,-30-9 0,3 1 0,-75-20 0,72 17 0,49 13 0,0 1 0,0-1 0,0 1 0,0 0 0,0-1 0,0 1 0,0 0 0,0 0 0,0 1 0,0-1 0,0 0 0,0 1 0,0-1 0,0 1 0,0 0 0,0-1 0,0 1 0,0 0 0,-2 2 0,1-1 0,1 1 0,-1-1 0,1 0 0,0 1 0,0 0 0,0-1 0,1 1 0,-1 0 0,1 0 0,-1 0 0,0 4 0,-2 7 0,1-1 0,1 1 0,0 0 0,0 22 0,5 194 0,-3-224 0,0-1 0,1 1 0,-1 0 0,1-1 0,0 1 0,0-1 0,5 11 0,-5-14 0,0 1 0,1-1 0,0 0 0,-1 1 0,1-1 0,0 0 0,0 0 0,0 0 0,1 0 0,-1-1 0,0 1 0,1 0 0,-1-1 0,1 0 0,-1 0 0,1 1 0,4 0 0,14 2 0,0 0 0,0-1 0,1-1 0,-1-1 0,1-1 0,32-5 0,6 2 0,14 3 0,-42 1 0,0-1 0,1-2 0,62-11 0,-80 8 0,1 1 0,0 1 0,0 1 0,-1 0 0,1 1 0,25 2 0,-39 0 0,-1-1 0,1 0 0,-1 0 0,1 0 0,-1 0 0,1 0 0,-1 0 0,1 0 0,-1-1 0,1 1 0,-1 0 0,1-1 0,-1 1 0,2-2 0,-2 2 0,-1-1 0,1 0 0,0 1 0,-1-1 0,1 1 0,-1-1 0,1 0 0,-1 1 0,0-1 0,1 0 0,-1 1 0,0-1 0,1 0 0,-1 0 0,0 1 0,0-1 0,0 0 0,0 0 0,0-1 0,0-3 0,-1-1 0,0 1 0,0-1 0,-1 1 0,1-1 0,-4-5 0,2 2 0,-17-53 0,13 38 0,0 0 0,-2 1 0,-17-34 0,22 51 0,0-1 0,0 1 0,-1 0 0,0 0 0,0 0 0,-1 1 0,1 0 0,-1 0 0,-1 0 0,1 0 0,0 1 0,-1 1 0,0-1 0,0 1 0,-12-5 0,12 7 0,-49-20 0,52 19 0,0 0 0,0-1 0,0 1 0,0-1 0,1 0 0,-1 0 0,1 0 0,0 0 0,0-1 0,0 1 0,-3-5 0,6 7 0,-1 1 0,1-1 0,-1 0 0,1 1 0,0-1 0,-1 0 0,1 0 0,0 0 0,-1 0 0,1 1 0,0-1 0,0 0 0,0 0 0,0 0 0,0 0 0,0 0 0,0 1 0,0-1 0,0 0 0,0 0 0,0 0 0,0 0 0,1 0 0,-1 1 0,0-1 0,1 0 0,-1 0 0,1 0 0,-1 1 0,1-1 0,-1 0 0,1 1 0,-1-1 0,1 0 0,0 1 0,-1-1 0,1 1 0,1-1 0,3-2 0,0 0 0,1 1 0,-1 0 0,0 0 0,7-1 0,8-3 0,-6 0-227,1-1-1,-1-1 1,-1 0-1,1-1 1,19-17-1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5:06.775"/>
    </inkml:context>
    <inkml:brush xml:id="br0">
      <inkml:brushProperty name="width" value="0.35" units="cm"/>
      <inkml:brushProperty name="height" value="0.35" units="cm"/>
      <inkml:brushProperty name="color" value="#FFFFFF"/>
    </inkml:brush>
  </inkml:definitions>
  <inkml:trace contextRef="#ctx0" brushRef="#br0">1 6 24575,'0'-6'0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03:39:27.11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0 355,'5'-11,"2"-8,0-13,-2-5,-1-8,4-7,6-5,1 1,-3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03:39:27.46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0,'0'5,"0"13,0 14,0 18,0 11,0 11,0 5,0-1,0-2,0-8,0-10,0-15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03:39:39.020"/>
    </inkml:context>
    <inkml:brush xml:id="br0">
      <inkml:brushProperty name="width" value="0.35" units="cm"/>
      <inkml:brushProperty name="height" value="0.35" units="cm"/>
      <inkml:brushProperty name="color" value="#FFFFFF"/>
    </inkml:brush>
  </inkml:definitions>
  <inkml:trace contextRef="#ctx0" brushRef="#br0">385 299 24575,'-65'1'0,"-75"-3"0,132 1 0,-2 0 0,2-1 0,0 1 0,-1-2 0,2 1 0,-1 0 0,-14-8 0,19 9 0,1-1 0,-1 0 0,0 0 0,0-1 0,1 1 0,0 1 0,-1-2 0,1 0 0,0 0 0,0 1 0,0 0 0,1-2 0,-1 1 0,1 0 0,-1 0 0,1 0 0,0 0 0,0 0 0,0-1 0,0 2 0,1-2 0,-1-3 0,2 2 0,-1 0 0,0 1 0,1-1 0,0 0 0,0 2 0,1-2 0,-1 0 0,1 2 0,0-2 0,0 1 0,0 1 0,1-1 0,-1-1 0,1 2 0,-1 0 0,2-1 0,-1 1 0,3-3 0,9-6 0,0 0 0,32-18 0,-44 28 0,21-13 0,0 2 0,42-15 0,-54 23 0,1 1 0,-1 1 0,1 1 0,0 0 0,0 0 0,0 1 0,24 2 0,-30-1 0,-1 2 0,0-1 0,1 1 0,-1-1 0,0 1 0,-1 1 0,2-1 0,-2 2 0,1-2 0,-1 2 0,0-1 0,1 2 0,5 4 0,-5-3 0,0 1 0,0-1 0,0 2 0,-1-1 0,0 1 0,0 0 0,-1 0 0,6 14 0,-2 2 0,0 0 0,-1 0 0,6 41 0,-12-56 0,0 0 0,-1 0 0,0 0 0,0-1 0,-1 2 0,0-1 0,-1-1 0,0 1 0,0 0 0,-1-1 0,1 1 0,-2-1 0,-7 14 0,3-11 0,4-2 0,-2-1 0,1-1 0,-15 16 0,17-21 0,0 0 0,0 1 0,-1-1 0,0 1 0,1-1 0,-1-1 0,-1 1 0,2-1 0,-1 1 0,-1-1 0,2 0 0,-7 1 0,4-1 0,0-1 0,0 0 0,-1 0 0,2 0 0,-2 0 0,2-1 0,-2 0 0,2-1 0,-2 1 0,1-1 0,1-1 0,-2 2 0,2-2 0,-1 0 0,2 0 0,-2 0 0,1-1 0,0 0 0,0 0 0,-8-9 0,8 7 0,-1-1 0,1-1 0,0 1 0,0-2 0,1 2 0,0-1 0,0-1 0,1 0 0,1 1 0,-1-1 0,1 0 0,0 0 0,0-14 0,1 8 0,1 0 0,0 0 0,2 0 0,0 0 0,0 1 0,6-21 0,-6 31 0,0-2 0,0 1 0,0 1 0,0-1 0,0 0 0,1 1 0,0 0 0,0-1 0,0 2 0,0-1 0,1-1 0,0 3 0,-1-2 0,2 0 0,-1 1 0,0 1 0,1-1 0,0 0 0,-1 1 0,1-1 0,8-1 0,-8 3 0,0 0 0,0 0 0,0 0 0,0 0 0,0 1 0,0 0 0,1 0 0,-2 0 0,2 1 0,-1 0 0,0 0 0,4 2 0,-4-2 0,-1 0 0,-2 1 0,2 1 0,0-1 0,-1 1 0,0 0 0,0-1 0,0 1 0,1 0 0,-2 0 0,0 0 0,1 0 0,-1 1 0,1 0 0,1 5 0,6 12 0,-1 1 0,-1 2 0,-1-2 0,-2 1 0,1 1 0,-2-1 0,-2 2 0,0-1 0,-3 43 0,-1-26 0,-4 0 0,-1-1 0,-2 0 0,-26 76 0,17-72 0,10-25 0,1-1 0,0 2 0,1-1 0,1 2 0,-4 35 0,6-28 0,-2-1 0,0 0 0,-10 29 0,6-27 0,2 1 0,-4 32 0,11-58 0,-1 5 0,0-1 0,0 2 0,-1-2 0,-3 11 0,5-18 0,-1 0 0,1 0 0,0 0 0,-1 0 0,1 0 0,-1 1 0,1-1 0,-1 0 0,1 0 0,-1 0 0,0-1 0,0 1 0,1-1 0,-1 1 0,0 0 0,0 0 0,1-1 0,-1 1 0,0 0 0,0-1 0,0 1 0,0-1 0,0 1 0,0-1 0,0 0 0,0 1 0,-1-1 0,1 0 0,0 0 0,1 0 0,-1 0 0,0 0 0,-1 0 0,1 0 0,0 0 0,0 0 0,0 0 0,0-1 0,-1 1 0,1-1 0,0 1 0,1-1 0,-1 1 0,0-1 0,-1 0 0,-8-7 0,-1 0 0,2-1 0,0 0 0,0-1 0,0 0 0,2-1 0,-10-13 0,0-1 0,5 10 0,2 0 0,0 0 0,1-2 0,-1 0 0,3 1 0,0-2 0,0 0 0,2 1 0,0-1 0,1 0 0,-3-37 0,6 33 0,1-2 0,1 2 0,4-27 0,-3 41 0,0-2 0,0 1 0,1 1 0,0-1 0,0 1 0,2 0 0,-1-1 0,0 1 0,1 1 0,10-13 0,-14 19 0,-1 0 0,0 1 0,0-1 0,0 1 0,0-1 0,1 0 0,-1 1 0,1 0 0,-1 0 0,1-1 0,-1 1 0,1 0 0,0-1 0,-1 1 0,1 0 0,-1-1 0,1 1 0,0 0 0,-1-1 0,1 1 0,0 0 0,-1 0 0,1 0 0,0 0 0,0 0 0,-1 0 0,0 0 0,1 0 0,-1 0 0,1 0 0,0 0 0,-1 0 0,1 1 0,0-1 0,-1 0 0,1 0 0,0 1 0,-1-1 0,1 0 0,-1 1 0,1-1 0,0 1 0,-1-1 0,1 0 0,-1 0 0,1 1 0,-1-1 0,0 1 0,1-1 0,-1 1 0,0 0 0,0-1 0,0 1 0,0 0 0,1-1 0,-1 1 0,0 0 0,0 0 0,3 6 0,-1 1 0,-1-2 0,1 2 0,0 7 0,1 292 0,-5-171 0,1-81 0,-1-13 0,2-1 0,2 1 0,1-1 0,12 51 0,-15-91 0,0 0 0,0-1 0,0 1 0,1 0 0,-1-1 0,0 1 0,0 0 0,1 0 0,-1-1 0,0 1 0,1 0 0,-1-1 0,0 1 0,1-1 0,-1 0 0,1 0 0,-1 1 0,1-1 0,0 1 0,0 0 0,0-1 0,-1 0 0,1 0 0,-1 0 0,0-1 0,0 1 0,0 0 0,1 0 0,-1 0 0,1-1 0,-1 1 0,0 0 0,1-1 0,-1 1 0,0 0 0,1 0 0,-1 0 0,0 0 0,0-1 0,1 1 0,-1-1 0,0 1 0,0 0 0,1-1 0,11-34 0,11-55 0,-4-2 0,-5 0 0,-3-1 0,-4-178 0,-7 263 0,1 0 0,0-2 0,1 2 0,0 0 0,0-1 0,0 1 0,1 0 0,1 0 0,0 0 0,-1 0 0,2 1 0,9-13 0,-9 14 0,-1-1 0,2 2 0,-1-2 0,2 2 0,-2-1 0,2 2 0,-1-1 0,1 0 0,0 1 0,1 0 0,-1 0 0,1 1 0,10-4 0,-15 7 0,0-1 0,-1 1 0,1 0 0,0 0 0,0 0 0,0 1 0,-1-1 0,1 1 0,0-1 0,0 1 0,-1 0 0,0 0 0,1 1 0,-1-1 0,1 0 0,0 0 0,-2 0 0,1 1 0,1 0 0,-1 0 0,0 0 0,0 0 0,-1-1 0,1 2 0,0-1 0,-1 1 0,3 2 0,2 6 0,0 1 0,-1-1 0,1 1 0,3 18 0,-1-4 0,-3 0 0,0 0 0,-1 1 0,-2 0 0,-1 36 0,-18 136 0,-1 10 0,19 135 0,-1-337 0,0 0 0,-1 1 0,0-1 0,-1 1 0,0-1 0,1 1 0,-2-1 0,1 0 0,-2 0 0,1-1 0,0 2 0,-1-2 0,-1 0 0,2 0 0,-2 0 0,-1 0 0,2 0 0,-2-1 0,1 0 0,-2 0 0,2-1 0,-2 0 0,1 1 0,-1-1 0,1-2 0,-2 2 0,2-1 0,-2-1 0,1 0 0,-13 2 0,11-3 0,2-1 0,-2 0 0,2 0 0,-1-1 0,0 0 0,1-1 0,-2 1 0,2-1 0,-12-5 0,-6-5 0,-31-18 0,53 29 0,-6-4 0,0 0 0,-1-1 0,2 0 0,0 0 0,-1-2 0,1 2 0,0-3 0,1 2 0,1-1 0,-1-1 0,1 0 0,0 1 0,0-2 0,-5-13 0,10 18 0,-1-1 0,0 1 0,0-1 0,-1 0 0,0 1 0,0 0 0,0 0 0,-1 0 0,0 0 0,0 1 0,0 0 0,-1-1 0,1 2 0,-1-1 0,0 0 0,-8-3 0,5 2 0,1 1 0,-2-1 0,2 0 0,0 0 0,0-1 0,1 0 0,-10-10 0,14 13 0,0 0 0,0 1 0,1-1 0,-1 0 0,1 0 0,0 0 0,0 0 0,0 0 0,0 0 0,0-1 0,1 2 0,-1-2 0,1 1 0,0-1 0,0 2 0,0-2 0,0 1 0,1-1 0,-1 2 0,1-2 0,0 1 0,0 0 0,0 0 0,1-4 0,0 4-105,-1 1 0,1 0 0,0-1 0,0 0 0,0 1 0,-1 0 0,1 0 0,0 0 0,1-1 0,-1 1 0,1 0 0,2-1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03:39:56.901"/>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4T02:33:12.94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516 1,'-20'20,"2"2,0 0,2 1,1 1,-17 32,-165 252,158-251,6-7,-41 54,72-103,1 1,0 0,-1 0,1-1,-1 1,0-1,0 1,1-1,-1 0,0 0,0 1,0-1,0-1,-3 2,5-2,-1 0,1 0,-1 0,1 0,-1 0,0 0,1 0,-1-1,1 1,-1 0,1 0,0 0,-1-1,1 1,-1 0,1-1,-1 1,1 0,0-1,-1 1,0-1,-6-18,4-3,1-1,1 1,1-26,1 31,0-27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4T02:33:13.39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4T02:33:14.11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1,'5'0,"8"0,6 5,1 8,1 2,4-3,2 3,7-2,4-2,1-4,-7 3,-9 5,-2 0,-5 3,-6-2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3:17.378"/>
    </inkml:context>
    <inkml:brush xml:id="br0">
      <inkml:brushProperty name="width" value="0.35" units="cm"/>
      <inkml:brushProperty name="height" value="0.35" units="cm"/>
      <inkml:brushProperty name="color" value="#FFFFFF"/>
    </inkml:brush>
  </inkml:definitions>
  <inkml:trace contextRef="#ctx0" brushRef="#br0">1 443 24575,'0'-26'0,"1"1"0,1 0 0,2-1 0,0 2 0,2-1 0,0 0 0,2 1 0,1 0 0,1 1 0,20-36 0,-21 43 0,-1 1 0,1 0 0,0 1 0,0 0 0,2 0 0,0 1 0,14-13 0,-24 25 0,0 0 0,0 0 0,0 1 0,-1-1 0,1 0 0,0 1 0,0-1 0,1 0 0,-1 1 0,0-1 0,0 1 0,0 0 0,0-1 0,0 1 0,0 0 0,1 0 0,-1 0 0,0 0 0,0 0 0,0 0 0,1 0 0,-1 0 0,2 1 0,-2-1 0,0 1 0,1 0 0,-1 0 0,0 0 0,0 0 0,0 0 0,0 0 0,0 0 0,0 1 0,-1-1 0,1 0 0,0 1 0,-1-1 0,1 0 0,0 1 0,-1 1 0,3 9 0,0-1 0,-1 1 0,0 21 0,-2-26 0,0 153 0,-1-3 0,15-40 0,-1-10 0,-12-65 0,1 20 0,-2-56 0,1 0 0,0 0 0,1 0 0,-1 0 0,1 0 0,0 0 0,3 6 0,-5-12 0,1 0 0,-1 1 0,0-1 0,0 0 0,0 0 0,0 0 0,0 0 0,0 0 0,0 0 0,0 1 0,0-1 0,0 0 0,0 0 0,0 0 0,0 0 0,0 0 0,1 0 0,-1 0 0,0 0 0,0 1 0,0-1 0,0 0 0,0 0 0,0 0 0,0 0 0,1 0 0,-1 0 0,0 0 0,0 0 0,0 0 0,0 0 0,0 0 0,1 0 0,-1 0 0,0 0 0,0 0 0,0 0 0,0 0 0,0 0 0,1 0 0,-1 0 0,0 0 0,0 0 0,0 0 0,0 0 0,0 0 0,0 0 0,0-1 0,1 1 0,-1 0 0,0 0 0,0 0 0,0 0 0,0 0 0,0 0 0,0 0 0,0-1 0,5-11 0,0-18 0,1-16 0,21-78 0,3-14 0,-26 109 0,1 1 0,1 0 0,1 0 0,1 1 0,17-37 0,-23 61 0,-1 0 0,1 0 0,-1 1 0,1-1 0,0 1 0,0-1 0,0 1 0,0-1 0,0 1 0,1 0 0,-1 0 0,1 0 0,-1 1 0,1-1 0,0 1 0,0-1 0,0 1 0,0 0 0,0 0 0,3-1 0,-2 2 0,0 0 0,0 0 0,0 0 0,0 0 0,0 1 0,-1 0 0,1 0 0,0 0 0,0 0 0,-1 1 0,1-1 0,0 1 0,-1 0 0,0 0 0,7 4 0,14 15 0,-1 1 0,-1 0 0,0 2 0,30 44 0,23 24 0,-68-83 43,1-1 0,-2 2-1,1-1 1,-1 0 0,0 1-1,-1 0 1,5 14 0,-8-18-165,0 0 0,-1 0 0,1 1 0,-1-1 0,-1 1 0,1-1 0,-1 1 0,0-1 0,0 1 1,-1-1-1,0 1 0,0-1 0,-4 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D5F4009-789F-4EF7-8838-562549C6E7F3}" type="datetimeFigureOut">
              <a:rPr lang="zh-TW" altLang="en-US" smtClean="0"/>
              <a:t>2025/4/24</a:t>
            </a:fld>
            <a:endParaRPr lang="zh-TW" altLang="en-US"/>
          </a:p>
        </p:txBody>
      </p:sp>
      <p:sp>
        <p:nvSpPr>
          <p:cNvPr id="4" name="投影片圖像版面配置區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646B9E6-9A18-4091-8E1C-0997E688195B}" type="slidenum">
              <a:rPr lang="zh-TW" altLang="en-US" smtClean="0"/>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13</a:t>
            </a:fld>
            <a:endParaRPr lang="zh-TW" altLang="en-US"/>
          </a:p>
        </p:txBody>
      </p:sp>
    </p:spTree>
    <p:extLst>
      <p:ext uri="{BB962C8B-B14F-4D97-AF65-F5344CB8AC3E}">
        <p14:creationId xmlns:p14="http://schemas.microsoft.com/office/powerpoint/2010/main" val="35402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14</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15</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16</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5225" y="1241425"/>
            <a:ext cx="4467225" cy="3349625"/>
          </a:xfrm>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自行開車：距離中山高林口交流道及長庚醫院約</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分鐘車程，南下由中山高下林口</a:t>
            </a:r>
            <a:r>
              <a:rPr lang="en-US" altLang="zh-TW" sz="1200" b="0" i="0" kern="1200" dirty="0">
                <a:solidFill>
                  <a:schemeClr val="tx1"/>
                </a:solidFill>
                <a:effectLst/>
                <a:latin typeface="+mn-lt"/>
                <a:ea typeface="+mn-ea"/>
                <a:cs typeface="+mn-cs"/>
              </a:rPr>
              <a:t>41A</a:t>
            </a:r>
            <a:r>
              <a:rPr lang="zh-TW" altLang="en-US" sz="1200" b="0" i="0" kern="1200" dirty="0">
                <a:solidFill>
                  <a:schemeClr val="tx1"/>
                </a:solidFill>
                <a:effectLst/>
                <a:latin typeface="+mn-lt"/>
                <a:ea typeface="+mn-ea"/>
                <a:cs typeface="+mn-cs"/>
              </a:rPr>
              <a:t>出口，往「文化一路</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方向直走，至「復興一路」交叉路口處。</a:t>
            </a:r>
          </a:p>
          <a:p>
            <a:r>
              <a:rPr lang="zh-TW" altLang="en-US" sz="1200" b="0" i="0" kern="1200" dirty="0">
                <a:solidFill>
                  <a:schemeClr val="tx1"/>
                </a:solidFill>
                <a:effectLst/>
                <a:latin typeface="+mn-lt"/>
                <a:ea typeface="+mn-ea"/>
                <a:cs typeface="+mn-cs"/>
              </a:rPr>
              <a:t>大眾交通工具：桃園機場捷運</a:t>
            </a:r>
            <a:r>
              <a:rPr lang="en-US" altLang="zh-TW" sz="1200" b="0" i="0" kern="1200" dirty="0">
                <a:solidFill>
                  <a:schemeClr val="tx1"/>
                </a:solidFill>
                <a:effectLst/>
                <a:latin typeface="+mn-lt"/>
                <a:ea typeface="+mn-ea"/>
                <a:cs typeface="+mn-cs"/>
              </a:rPr>
              <a:t>A8 </a:t>
            </a:r>
            <a:r>
              <a:rPr lang="zh-TW" altLang="en-US" sz="1200" b="0" i="0" kern="1200" dirty="0">
                <a:solidFill>
                  <a:schemeClr val="tx1"/>
                </a:solidFill>
                <a:effectLst/>
                <a:latin typeface="+mn-lt"/>
                <a:ea typeface="+mn-ea"/>
                <a:cs typeface="+mn-cs"/>
              </a:rPr>
              <a:t>長庚醫院站。</a:t>
            </a:r>
          </a:p>
          <a:p>
            <a:endParaRPr lang="zh-TW" altLang="en-US" dirty="0"/>
          </a:p>
        </p:txBody>
      </p:sp>
      <p:sp>
        <p:nvSpPr>
          <p:cNvPr id="4" name="投影片編號版面配置區 3"/>
          <p:cNvSpPr>
            <a:spLocks noGrp="1"/>
          </p:cNvSpPr>
          <p:nvPr>
            <p:ph type="sldNum" sz="quarter" idx="10"/>
          </p:nvPr>
        </p:nvSpPr>
        <p:spPr/>
        <p:txBody>
          <a:bodyPr/>
          <a:lstStyle/>
          <a:p>
            <a:fld id="{8646B9E6-9A18-4091-8E1C-0997E688195B}" type="slidenum">
              <a:rPr lang="zh-TW" altLang="en-US" smtClean="0"/>
              <a:t>47</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56</a:t>
            </a:fld>
            <a:endParaRPr lang="zh-TW" altLang="en-US"/>
          </a:p>
        </p:txBody>
      </p:sp>
    </p:spTree>
    <p:extLst>
      <p:ext uri="{BB962C8B-B14F-4D97-AF65-F5344CB8AC3E}">
        <p14:creationId xmlns:p14="http://schemas.microsoft.com/office/powerpoint/2010/main" val="34591694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26" name="圖片 25"/>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hasCustomPrompt="1"/>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hasCustomPrompt="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pic>
        <p:nvPicPr>
          <p:cNvPr id="10" name="圖片 9"/>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hasCustomPrompt="1"/>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pic>
        <p:nvPicPr>
          <p:cNvPr id="10" name="圖片 9"/>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hasCustomPrompt="1"/>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a:xfrm>
            <a:off x="609599" y="609600"/>
            <a:ext cx="5195026" cy="5251451"/>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比較 Contoso 與競爭者">
    <p:spTree>
      <p:nvGrpSpPr>
        <p:cNvPr id="1" name=""/>
        <p:cNvGrpSpPr/>
        <p:nvPr/>
      </p:nvGrpSpPr>
      <p:grpSpPr>
        <a:xfrm>
          <a:off x="0" y="0"/>
          <a:ext cx="0" cy="0"/>
          <a:chOff x="0" y="0"/>
          <a:chExt cx="0" cy="0"/>
        </a:xfrm>
      </p:grpSpPr>
      <p:sp>
        <p:nvSpPr>
          <p:cNvPr id="12" name="圖片版面配置區 10"/>
          <p:cNvSpPr>
            <a:spLocks noGrp="1"/>
          </p:cNvSpPr>
          <p:nvPr>
            <p:ph type="pic" sz="quarter" idx="17" hasCustomPrompt="1"/>
          </p:nvPr>
        </p:nvSpPr>
        <p:spPr>
          <a:xfrm>
            <a:off x="0" y="0"/>
            <a:ext cx="9144000" cy="6858000"/>
          </a:xfrm>
          <a:prstGeom prst="rect">
            <a:avLst/>
          </a:prstGeom>
        </p:spPr>
        <p:txBody>
          <a:bodyPr rtlCol="0"/>
          <a:lstStyle>
            <a:lvl1pPr marL="0" indent="0" algn="ctr">
              <a:buNone/>
              <a:defRPr>
                <a:latin typeface="Microsoft JhengHei UI Light" panose="020B0304030504040204" pitchFamily="34" charset="-120"/>
                <a:ea typeface="Microsoft JhengHei UI Light" panose="020B0304030504040204" pitchFamily="34" charset="-120"/>
              </a:defRPr>
            </a:lvl1pPr>
          </a:lstStyle>
          <a:p>
            <a:pPr rtl="0"/>
            <a:r>
              <a:rPr lang="zh-TW" altLang="en-US" noProof="0"/>
              <a:t>按一下以新增相片</a:t>
            </a:r>
          </a:p>
        </p:txBody>
      </p:sp>
      <p:sp>
        <p:nvSpPr>
          <p:cNvPr id="4" name="日期版面配置區 3"/>
          <p:cNvSpPr>
            <a:spLocks noGrp="1"/>
          </p:cNvSpPr>
          <p:nvPr>
            <p:ph type="dt" sz="half" idx="10"/>
          </p:nvPr>
        </p:nvSpPr>
        <p:spPr/>
        <p:txBody>
          <a:bodyPr rtlCol="0"/>
          <a:lstStyle>
            <a:lvl1pPr>
              <a:defRPr>
                <a:latin typeface="Microsoft JhengHei UI Light" panose="020B0304030504040204" pitchFamily="34" charset="-120"/>
                <a:ea typeface="Microsoft JhengHei UI Light" panose="020B0304030504040204" pitchFamily="34" charset="-120"/>
              </a:defRPr>
            </a:lvl1pPr>
          </a:lstStyle>
          <a:p>
            <a:fld id="{069FACB8-D131-4C31-8E74-2362B22C9352}" type="datetime1">
              <a:rPr lang="en-US" altLang="zh-TW" noProof="0" smtClean="0"/>
              <a:t>4/24/2025</a:t>
            </a:fld>
            <a:endParaRPr lang="zh-TW" altLang="en-US" noProof="0"/>
          </a:p>
        </p:txBody>
      </p:sp>
      <p:sp>
        <p:nvSpPr>
          <p:cNvPr id="6" name="投影片編號版面配置區 5"/>
          <p:cNvSpPr>
            <a:spLocks noGrp="1"/>
          </p:cNvSpPr>
          <p:nvPr>
            <p:ph type="sldNum" sz="quarter" idx="12"/>
          </p:nvPr>
        </p:nvSpPr>
        <p:spPr/>
        <p:txBody>
          <a:bodyPr rtlCol="0"/>
          <a:lstStyle>
            <a:lvl1pPr>
              <a:defRPr>
                <a:latin typeface="Microsoft JhengHei UI Light" panose="020B0304030504040204" pitchFamily="34" charset="-120"/>
                <a:ea typeface="Microsoft JhengHei UI Light" panose="020B0304030504040204" pitchFamily="34" charset="-120"/>
              </a:defRPr>
            </a:lvl1pPr>
          </a:lstStyle>
          <a:p>
            <a:fld id="{18D65601-5AE2-46FC-B138-694DDD2B510D}" type="slidenum">
              <a:rPr lang="en-US" altLang="zh-TW" noProof="0" smtClean="0"/>
              <a:t>‹#›</a:t>
            </a:fld>
            <a:endParaRPr lang="zh-TW" altLang="en-US" noProof="0"/>
          </a:p>
        </p:txBody>
      </p:sp>
      <p:sp>
        <p:nvSpPr>
          <p:cNvPr id="11" name="內容版面配置區 15"/>
          <p:cNvSpPr>
            <a:spLocks noGrp="1"/>
          </p:cNvSpPr>
          <p:nvPr>
            <p:ph sz="quarter" idx="16" hasCustomPrompt="1"/>
          </p:nvPr>
        </p:nvSpPr>
        <p:spPr>
          <a:xfrm>
            <a:off x="756515" y="2921932"/>
            <a:ext cx="3086100" cy="1268810"/>
          </a:xfrm>
          <a:prstGeom prst="rect">
            <a:avLst/>
          </a:prstGeom>
        </p:spPr>
        <p:txBody>
          <a:bodyPr rtlCol="0"/>
          <a:lstStyle>
            <a:lvl1pPr marL="0" indent="0">
              <a:lnSpc>
                <a:spcPct val="150000"/>
              </a:lnSpc>
              <a:spcBef>
                <a:spcPts val="0"/>
              </a:spcBef>
              <a:spcAft>
                <a:spcPts val="900"/>
              </a:spcAft>
              <a:buNone/>
              <a:defRPr sz="1050" spc="75" baseline="0">
                <a:solidFill>
                  <a:schemeClr val="accent1"/>
                </a:solidFill>
                <a:latin typeface="Microsoft JhengHei UI Light" panose="020B0304030504040204" pitchFamily="34" charset="-120"/>
                <a:ea typeface="Microsoft JhengHei UI Light" panose="020B0304030504040204" pitchFamily="34" charset="-120"/>
              </a:defRPr>
            </a:lvl1pPr>
          </a:lstStyle>
          <a:p>
            <a:pPr lvl="0" rtl="0"/>
            <a:r>
              <a:rPr lang="zh-TW" altLang="en-US" noProof="0"/>
              <a:t>按一下以新增文字</a:t>
            </a:r>
          </a:p>
        </p:txBody>
      </p:sp>
      <p:sp>
        <p:nvSpPr>
          <p:cNvPr id="13" name="內容版面配置區 15"/>
          <p:cNvSpPr>
            <a:spLocks noGrp="1"/>
          </p:cNvSpPr>
          <p:nvPr>
            <p:ph sz="quarter" idx="18" hasCustomPrompt="1"/>
          </p:nvPr>
        </p:nvSpPr>
        <p:spPr>
          <a:xfrm>
            <a:off x="756515" y="4327267"/>
            <a:ext cx="3086100" cy="1268810"/>
          </a:xfrm>
          <a:prstGeom prst="rect">
            <a:avLst/>
          </a:prstGeom>
        </p:spPr>
        <p:txBody>
          <a:bodyPr rtlCol="0"/>
          <a:lstStyle>
            <a:lvl1pPr marL="0" indent="0">
              <a:lnSpc>
                <a:spcPct val="150000"/>
              </a:lnSpc>
              <a:spcBef>
                <a:spcPts val="0"/>
              </a:spcBef>
              <a:spcAft>
                <a:spcPts val="900"/>
              </a:spcAft>
              <a:buNone/>
              <a:defRPr sz="1050" spc="75" baseline="0">
                <a:solidFill>
                  <a:schemeClr val="accent1"/>
                </a:solidFill>
                <a:latin typeface="Microsoft JhengHei UI Light" panose="020B0304030504040204" pitchFamily="34" charset="-120"/>
                <a:ea typeface="Microsoft JhengHei UI Light" panose="020B0304030504040204" pitchFamily="34" charset="-120"/>
              </a:defRPr>
            </a:lvl1pPr>
          </a:lstStyle>
          <a:p>
            <a:pPr lvl="0" rtl="0"/>
            <a:r>
              <a:rPr lang="zh-TW" altLang="en-US" noProof="0"/>
              <a:t>按一下以新增文字</a:t>
            </a:r>
          </a:p>
        </p:txBody>
      </p:sp>
      <p:sp>
        <p:nvSpPr>
          <p:cNvPr id="2" name="標題 1"/>
          <p:cNvSpPr>
            <a:spLocks noGrp="1"/>
          </p:cNvSpPr>
          <p:nvPr>
            <p:ph type="title"/>
          </p:nvPr>
        </p:nvSpPr>
        <p:spPr>
          <a:xfrm>
            <a:off x="756514" y="1516597"/>
            <a:ext cx="2985137" cy="1268810"/>
          </a:xfrm>
          <a:prstGeom prst="rect">
            <a:avLst/>
          </a:prstGeom>
        </p:spPr>
        <p:txBody>
          <a:bodyPr rtlCol="0" anchor="ctr"/>
          <a:lstStyle>
            <a:lvl1pPr>
              <a:lnSpc>
                <a:spcPct val="125000"/>
              </a:lnSpc>
              <a:defRPr lang="en-US" sz="1800" spc="75" baseline="0">
                <a:solidFill>
                  <a:schemeClr val="accent1"/>
                </a:solidFill>
                <a:latin typeface="Microsoft JhengHei UI" panose="020B0604030504040204" pitchFamily="34" charset="-120"/>
                <a:ea typeface="Microsoft JhengHei UI" panose="020B0604030504040204" pitchFamily="34" charset="-120"/>
                <a:cs typeface="+mn-cs"/>
              </a:defRPr>
            </a:lvl1pPr>
          </a:lstStyle>
          <a:p>
            <a:pPr marL="0" lvl="0" indent="0" rtl="0">
              <a:lnSpc>
                <a:spcPct val="125000"/>
              </a:lnSpc>
              <a:spcBef>
                <a:spcPts val="0"/>
              </a:spcBef>
              <a:buFont typeface="Arial" panose="020B0604020202020204" pitchFamily="34" charset="0"/>
            </a:pPr>
            <a:r>
              <a:rPr lang="zh-TW" altLang="en-US" noProof="0"/>
              <a:t>按一下以編輯母片標題樣式</a:t>
            </a:r>
            <a:endParaRPr lang="zh-TW" alt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hasCustomPrompt="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zh-TW" altLang="en-US"/>
              <a:t>按一下以編輯母片標題樣式</a:t>
            </a:r>
            <a:endParaRPr lang="en-US" dirty="0"/>
          </a:p>
        </p:txBody>
      </p:sp>
      <p:sp>
        <p:nvSpPr>
          <p:cNvPr id="3" name="Content Placeholder 2"/>
          <p:cNvSpPr>
            <a:spLocks noGrp="1"/>
          </p:cNvSpPr>
          <p:nvPr>
            <p:ph sz="half" idx="1" hasCustomPrompt="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hasCustomPrompt="1"/>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4/24/2025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hasCustomPrompt="1"/>
          </p:nvPr>
        </p:nvSpPr>
        <p:spPr>
          <a:xfrm>
            <a:off x="609599" y="2737246"/>
            <a:ext cx="3090672"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hasCustomPrompt="1"/>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hasCustomPrompt="1"/>
          </p:nvPr>
        </p:nvSpPr>
        <p:spPr>
          <a:xfrm>
            <a:off x="3866640" y="2737246"/>
            <a:ext cx="3090672"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t>‹#›</a:t>
            </a:fld>
            <a:endParaRPr lang="en-US" dirty="0"/>
          </a:p>
        </p:txBody>
      </p:sp>
      <p:pic>
        <p:nvPicPr>
          <p:cNvPr id="10" name="圖片 9"/>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t>‹#›</a:t>
            </a:fld>
            <a:endParaRPr lang="en-US" dirty="0"/>
          </a:p>
        </p:txBody>
      </p:sp>
      <p:pic>
        <p:nvPicPr>
          <p:cNvPr id="6" name="圖片 5"/>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t>‹#›</a:t>
            </a:fld>
            <a:endParaRPr lang="en-US" dirty="0"/>
          </a:p>
        </p:txBody>
      </p:sp>
      <p:pic>
        <p:nvPicPr>
          <p:cNvPr id="5" name="圖片 4"/>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hasCustomPrompt="1"/>
          </p:nvPr>
        </p:nvSpPr>
        <p:spPr>
          <a:xfrm>
            <a:off x="3571275" y="514925"/>
            <a:ext cx="3386037"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hasCustomPrompt="1"/>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2A54C80-263E-416B-A8E0-580EDEADCBDC}" type="datetimeFigureOut">
              <a:rPr lang="en-US" smtClean="0"/>
              <a:t>4/24/2025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hasCustomPrompt="1"/>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t>4/24/2025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t>4/24/2025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t>‹#›</a:t>
            </a:fld>
            <a:endParaRPr lang="en-US" dirty="0"/>
          </a:p>
        </p:txBody>
      </p:sp>
      <p:pic>
        <p:nvPicPr>
          <p:cNvPr id="18" name="圖片 17"/>
          <p:cNvPicPr>
            <a:picLocks noChangeAspect="1"/>
          </p:cNvPicPr>
          <p:nvPr userDrawn="1"/>
        </p:nvPicPr>
        <p:blipFill>
          <a:blip r:embed="rId19" cstate="email"/>
          <a:stretch>
            <a:fillRect/>
          </a:stretch>
        </p:blipFill>
        <p:spPr>
          <a:xfrm>
            <a:off x="-1" y="99153"/>
            <a:ext cx="810000" cy="64056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7.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3" Type="http://schemas.openxmlformats.org/officeDocument/2006/relationships/customXml" Target="../ink/ink4.xml"/><Relationship Id="rId26" Type="http://schemas.openxmlformats.org/officeDocument/2006/relationships/image" Target="../media/image53.png"/><Relationship Id="rId3" Type="http://schemas.openxmlformats.org/officeDocument/2006/relationships/image" Target="../media/image42.png"/><Relationship Id="rId21" Type="http://schemas.openxmlformats.org/officeDocument/2006/relationships/customXml" Target="../ink/ink6.xml"/><Relationship Id="rId34" Type="http://schemas.openxmlformats.org/officeDocument/2006/relationships/image" Target="../media/image57.png"/><Relationship Id="rId7" Type="http://schemas.openxmlformats.org/officeDocument/2006/relationships/customXml" Target="../ink/ink1.xml"/><Relationship Id="rId12" Type="http://schemas.openxmlformats.org/officeDocument/2006/relationships/image" Target="../media/image48.png"/><Relationship Id="rId25" Type="http://schemas.openxmlformats.org/officeDocument/2006/relationships/customXml" Target="../ink/ink8.xml"/><Relationship Id="rId33" Type="http://schemas.openxmlformats.org/officeDocument/2006/relationships/customXml" Target="../ink/ink12.xml"/><Relationship Id="rId38" Type="http://schemas.openxmlformats.org/officeDocument/2006/relationships/image" Target="../media/image58.png"/><Relationship Id="rId2" Type="http://schemas.openxmlformats.org/officeDocument/2006/relationships/image" Target="../media/image41.png"/><Relationship Id="rId20" Type="http://schemas.openxmlformats.org/officeDocument/2006/relationships/image" Target="../media/image50.png"/><Relationship Id="rId29" Type="http://schemas.openxmlformats.org/officeDocument/2006/relationships/customXml" Target="../ink/ink10.xml"/><Relationship Id="rId1" Type="http://schemas.openxmlformats.org/officeDocument/2006/relationships/slideLayout" Target="../slideLayouts/slideLayout17.xml"/><Relationship Id="rId6" Type="http://schemas.openxmlformats.org/officeDocument/2006/relationships/image" Target="../media/image45.png"/><Relationship Id="rId11" Type="http://schemas.openxmlformats.org/officeDocument/2006/relationships/customXml" Target="../ink/ink3.xml"/><Relationship Id="rId24" Type="http://schemas.openxmlformats.org/officeDocument/2006/relationships/image" Target="../media/image52.png"/><Relationship Id="rId32" Type="http://schemas.openxmlformats.org/officeDocument/2006/relationships/image" Target="../media/image56.png"/><Relationship Id="rId37" Type="http://schemas.openxmlformats.org/officeDocument/2006/relationships/customXml" Target="../ink/ink14.xml"/><Relationship Id="rId5" Type="http://schemas.openxmlformats.org/officeDocument/2006/relationships/image" Target="../media/image44.png"/><Relationship Id="rId15" Type="http://schemas.openxmlformats.org/officeDocument/2006/relationships/customXml" Target="../ink/ink5.xml"/><Relationship Id="rId23" Type="http://schemas.openxmlformats.org/officeDocument/2006/relationships/customXml" Target="../ink/ink7.xml"/><Relationship Id="rId28" Type="http://schemas.openxmlformats.org/officeDocument/2006/relationships/image" Target="../media/image54.png"/><Relationship Id="rId36" Type="http://schemas.openxmlformats.org/officeDocument/2006/relationships/image" Target="../media/image570.png"/><Relationship Id="rId10" Type="http://schemas.openxmlformats.org/officeDocument/2006/relationships/image" Target="../media/image47.png"/><Relationship Id="rId19" Type="http://schemas.openxmlformats.org/officeDocument/2006/relationships/image" Target="../media/image210.png"/><Relationship Id="rId31" Type="http://schemas.openxmlformats.org/officeDocument/2006/relationships/customXml" Target="../ink/ink11.xml"/><Relationship Id="rId4" Type="http://schemas.openxmlformats.org/officeDocument/2006/relationships/image" Target="../media/image43.png"/><Relationship Id="rId9" Type="http://schemas.openxmlformats.org/officeDocument/2006/relationships/customXml" Target="../ink/ink2.xml"/><Relationship Id="rId14" Type="http://schemas.openxmlformats.org/officeDocument/2006/relationships/image" Target="../media/image49.png"/><Relationship Id="rId22" Type="http://schemas.openxmlformats.org/officeDocument/2006/relationships/image" Target="../media/image51.png"/><Relationship Id="rId27" Type="http://schemas.openxmlformats.org/officeDocument/2006/relationships/customXml" Target="../ink/ink9.xml"/><Relationship Id="rId30" Type="http://schemas.openxmlformats.org/officeDocument/2006/relationships/image" Target="../media/image55.png"/><Relationship Id="rId35" Type="http://schemas.openxmlformats.org/officeDocument/2006/relationships/customXml" Target="../ink/ink13.xml"/><Relationship Id="rId8"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09864" y="2140027"/>
            <a:ext cx="8035233" cy="1288973"/>
          </a:xfrm>
        </p:spPr>
        <p:txBody>
          <a:bodyPr/>
          <a:lstStyle/>
          <a:p>
            <a:pPr algn="ctr"/>
            <a:r>
              <a:rPr lang="zh-TW" altLang="en-US" b="1" dirty="0">
                <a:solidFill>
                  <a:schemeClr val="accent2">
                    <a:lumMod val="50000"/>
                  </a:schemeClr>
                </a:solidFill>
                <a:latin typeface="標楷體" panose="03000509000000000000" pitchFamily="65" charset="-120"/>
                <a:ea typeface="標楷體" panose="03000509000000000000" pitchFamily="65" charset="-120"/>
              </a:rPr>
              <a:t>第十屆第四次理監事會議</a:t>
            </a:r>
          </a:p>
        </p:txBody>
      </p:sp>
      <p:sp>
        <p:nvSpPr>
          <p:cNvPr id="3" name="副標題 2"/>
          <p:cNvSpPr>
            <a:spLocks noGrp="1"/>
          </p:cNvSpPr>
          <p:nvPr>
            <p:ph type="subTitle" idx="1"/>
          </p:nvPr>
        </p:nvSpPr>
        <p:spPr>
          <a:xfrm>
            <a:off x="1632457" y="5308964"/>
            <a:ext cx="5879085" cy="689128"/>
          </a:xfrm>
        </p:spPr>
        <p:txBody>
          <a:bodyPr>
            <a:noAutofit/>
          </a:bodyPr>
          <a:lstStyle/>
          <a:p>
            <a:pPr algn="ctr"/>
            <a:r>
              <a:rPr lang="en-US" altLang="zh-TW" sz="3200" dirty="0">
                <a:solidFill>
                  <a:schemeClr val="accent2">
                    <a:lumMod val="50000"/>
                  </a:schemeClr>
                </a:solidFill>
                <a:latin typeface="標楷體" panose="03000509000000000000" pitchFamily="65" charset="-120"/>
                <a:ea typeface="標楷體" panose="03000509000000000000" pitchFamily="65" charset="-120"/>
              </a:rPr>
              <a:t>2025/04/24</a:t>
            </a:r>
            <a:endParaRPr lang="zh-TW" altLang="en-US" sz="3200" dirty="0">
              <a:solidFill>
                <a:schemeClr val="accent2">
                  <a:lumMod val="50000"/>
                </a:schemeClr>
              </a:solidFill>
              <a:latin typeface="標楷體" panose="03000509000000000000" pitchFamily="65" charset="-120"/>
              <a:ea typeface="標楷體" panose="03000509000000000000" pitchFamily="65" charset="-120"/>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a:t>
            </a:fld>
            <a:endParaRPr lang="en-US" sz="20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9958B0-B2E9-4F7A-9966-2690C0C35280}"/>
              </a:ext>
            </a:extLst>
          </p:cNvPr>
          <p:cNvSpPr>
            <a:spLocks noGrp="1"/>
          </p:cNvSpPr>
          <p:nvPr>
            <p:ph type="title"/>
          </p:nvPr>
        </p:nvSpPr>
        <p:spPr>
          <a:xfrm>
            <a:off x="1175656" y="304800"/>
            <a:ext cx="7968344" cy="685800"/>
          </a:xfrm>
        </p:spPr>
        <p:txBody>
          <a:bodyPr>
            <a:normAutofit/>
          </a:bodyPr>
          <a:lstStyle/>
          <a:p>
            <a:r>
              <a:rPr lang="zh-TW" altLang="en-US" sz="3200" b="1" dirty="0">
                <a:solidFill>
                  <a:schemeClr val="tx1"/>
                </a:solidFill>
                <a:latin typeface="標楷體" panose="03000509000000000000" pitchFamily="65" charset="-120"/>
                <a:ea typeface="標楷體" panose="03000509000000000000" pitchFamily="65" charset="-120"/>
              </a:rPr>
              <a:t>發函落實儲能系統關鍵零組件國產化</a:t>
            </a:r>
          </a:p>
        </p:txBody>
      </p:sp>
      <p:pic>
        <p:nvPicPr>
          <p:cNvPr id="9" name="圖片 8">
            <a:extLst>
              <a:ext uri="{FF2B5EF4-FFF2-40B4-BE49-F238E27FC236}">
                <a16:creationId xmlns:a16="http://schemas.microsoft.com/office/drawing/2014/main" id="{24856031-E3E4-4993-86C1-7038270B3889}"/>
              </a:ext>
            </a:extLst>
          </p:cNvPr>
          <p:cNvPicPr>
            <a:picLocks noChangeAspect="1"/>
          </p:cNvPicPr>
          <p:nvPr/>
        </p:nvPicPr>
        <p:blipFill>
          <a:blip r:embed="rId2"/>
          <a:stretch>
            <a:fillRect/>
          </a:stretch>
        </p:blipFill>
        <p:spPr>
          <a:xfrm>
            <a:off x="141926" y="870857"/>
            <a:ext cx="4288971" cy="6063343"/>
          </a:xfrm>
          <a:prstGeom prst="rect">
            <a:avLst/>
          </a:prstGeom>
        </p:spPr>
      </p:pic>
      <p:pic>
        <p:nvPicPr>
          <p:cNvPr id="11" name="圖片 10">
            <a:extLst>
              <a:ext uri="{FF2B5EF4-FFF2-40B4-BE49-F238E27FC236}">
                <a16:creationId xmlns:a16="http://schemas.microsoft.com/office/drawing/2014/main" id="{DC620153-03E8-400B-8A43-6FB7DC2512AC}"/>
              </a:ext>
            </a:extLst>
          </p:cNvPr>
          <p:cNvPicPr>
            <a:picLocks noChangeAspect="1"/>
          </p:cNvPicPr>
          <p:nvPr/>
        </p:nvPicPr>
        <p:blipFill>
          <a:blip r:embed="rId3"/>
          <a:stretch>
            <a:fillRect/>
          </a:stretch>
        </p:blipFill>
        <p:spPr>
          <a:xfrm>
            <a:off x="4572000" y="870857"/>
            <a:ext cx="4288971" cy="5878286"/>
          </a:xfrm>
          <a:prstGeom prst="rect">
            <a:avLst/>
          </a:prstGeom>
        </p:spPr>
      </p:pic>
    </p:spTree>
    <p:extLst>
      <p:ext uri="{BB962C8B-B14F-4D97-AF65-F5344CB8AC3E}">
        <p14:creationId xmlns:p14="http://schemas.microsoft.com/office/powerpoint/2010/main" val="2323219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9958B0-B2E9-4F7A-9966-2690C0C35280}"/>
              </a:ext>
            </a:extLst>
          </p:cNvPr>
          <p:cNvSpPr>
            <a:spLocks noGrp="1"/>
          </p:cNvSpPr>
          <p:nvPr>
            <p:ph type="title"/>
          </p:nvPr>
        </p:nvSpPr>
        <p:spPr>
          <a:xfrm>
            <a:off x="1175656" y="304800"/>
            <a:ext cx="7968344" cy="685800"/>
          </a:xfrm>
        </p:spPr>
        <p:txBody>
          <a:bodyPr>
            <a:normAutofit/>
          </a:bodyPr>
          <a:lstStyle/>
          <a:p>
            <a:r>
              <a:rPr lang="zh-TW" altLang="en-US" sz="3200" b="1" dirty="0">
                <a:solidFill>
                  <a:schemeClr val="tx1"/>
                </a:solidFill>
                <a:latin typeface="標楷體" panose="03000509000000000000" pitchFamily="65" charset="-120"/>
                <a:ea typeface="標楷體" panose="03000509000000000000" pitchFamily="65" charset="-120"/>
              </a:rPr>
              <a:t>台電回函落實儲能系統關鍵零組件國產化</a:t>
            </a:r>
          </a:p>
        </p:txBody>
      </p:sp>
      <p:pic>
        <p:nvPicPr>
          <p:cNvPr id="5" name="內容版面配置區 4">
            <a:extLst>
              <a:ext uri="{FF2B5EF4-FFF2-40B4-BE49-F238E27FC236}">
                <a16:creationId xmlns:a16="http://schemas.microsoft.com/office/drawing/2014/main" id="{0E1737C6-8365-4810-9963-620DE8B75018}"/>
              </a:ext>
            </a:extLst>
          </p:cNvPr>
          <p:cNvPicPr>
            <a:picLocks noGrp="1" noChangeAspect="1"/>
          </p:cNvPicPr>
          <p:nvPr>
            <p:ph idx="1"/>
          </p:nvPr>
        </p:nvPicPr>
        <p:blipFill>
          <a:blip r:embed="rId2"/>
          <a:stretch>
            <a:fillRect/>
          </a:stretch>
        </p:blipFill>
        <p:spPr>
          <a:xfrm>
            <a:off x="653143" y="903513"/>
            <a:ext cx="8120743" cy="5769429"/>
          </a:xfrm>
        </p:spPr>
      </p:pic>
    </p:spTree>
    <p:extLst>
      <p:ext uri="{BB962C8B-B14F-4D97-AF65-F5344CB8AC3E}">
        <p14:creationId xmlns:p14="http://schemas.microsoft.com/office/powerpoint/2010/main" val="3799422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4142" y="153378"/>
            <a:ext cx="8109858" cy="707571"/>
          </a:xfrm>
        </p:spPr>
        <p:txBody>
          <a:bodyPr>
            <a:normAutofit/>
          </a:bodyPr>
          <a:lstStyle/>
          <a:p>
            <a:r>
              <a:rPr lang="zh-TW" altLang="en-US" sz="3200" b="1" dirty="0">
                <a:solidFill>
                  <a:schemeClr val="tx1"/>
                </a:solidFill>
                <a:latin typeface="標楷體" panose="03000509000000000000" pitchFamily="65" charset="-120"/>
                <a:ea typeface="標楷體" panose="03000509000000000000" pitchFamily="65" charset="-120"/>
              </a:rPr>
              <a:t>第十屆第三次理監事聯席會議</a:t>
            </a:r>
            <a:r>
              <a:rPr lang="en-US" altLang="zh-TW" sz="3200" b="1" dirty="0">
                <a:solidFill>
                  <a:schemeClr val="tx1"/>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二</a:t>
            </a:r>
            <a:r>
              <a:rPr lang="en-US" altLang="zh-TW" sz="3200" b="1" dirty="0">
                <a:solidFill>
                  <a:schemeClr val="tx1"/>
                </a:solidFill>
                <a:latin typeface="標楷體" panose="03000509000000000000" pitchFamily="65" charset="-120"/>
                <a:ea typeface="標楷體" panose="03000509000000000000" pitchFamily="65" charset="-120"/>
              </a:rPr>
              <a:t>)</a:t>
            </a: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5" name="文字方塊 4"/>
          <p:cNvSpPr txBox="1"/>
          <p:nvPr/>
        </p:nvSpPr>
        <p:spPr>
          <a:xfrm>
            <a:off x="914400" y="860949"/>
            <a:ext cx="6487885" cy="646331"/>
          </a:xfrm>
          <a:prstGeom prst="rect">
            <a:avLst/>
          </a:prstGeom>
          <a:noFill/>
        </p:spPr>
        <p:txBody>
          <a:bodyPr wrap="square">
            <a:spAutoFit/>
          </a:bodyPr>
          <a:lstStyle/>
          <a:p>
            <a:r>
              <a:rPr lang="zh-TW" altLang="en-US" dirty="0">
                <a:latin typeface="標楷體" panose="03000509000000000000" pitchFamily="65" charset="-120"/>
                <a:ea typeface="標楷體" panose="03000509000000000000" pitchFamily="65" charset="-120"/>
              </a:rPr>
              <a:t>時	間：</a:t>
            </a: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11</a:t>
            </a:r>
            <a:r>
              <a:rPr lang="zh-TW" altLang="en-US" dirty="0">
                <a:latin typeface="標楷體" panose="03000509000000000000" pitchFamily="65" charset="-120"/>
                <a:ea typeface="標楷體" panose="03000509000000000000" pitchFamily="65" charset="-120"/>
              </a:rPr>
              <a:t>月</a:t>
            </a:r>
            <a:r>
              <a:rPr lang="en-US" altLang="zh-TW" dirty="0">
                <a:latin typeface="標楷體" panose="03000509000000000000" pitchFamily="65" charset="-120"/>
                <a:ea typeface="標楷體" panose="03000509000000000000" pitchFamily="65" charset="-120"/>
              </a:rPr>
              <a:t>27</a:t>
            </a:r>
            <a:r>
              <a:rPr lang="zh-TW" altLang="en-US" dirty="0">
                <a:latin typeface="標楷體" panose="03000509000000000000" pitchFamily="65" charset="-120"/>
                <a:ea typeface="標楷體" panose="03000509000000000000" pitchFamily="65" charset="-120"/>
              </a:rPr>
              <a:t>日 </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星期四</a:t>
            </a:r>
            <a:r>
              <a:rPr lang="en-US" altLang="zh-TW" dirty="0">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地	點： 明志科技大學創新大樓</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樓</a:t>
            </a:r>
            <a:r>
              <a:rPr lang="en-US" altLang="zh-TW" dirty="0">
                <a:latin typeface="標楷體" panose="03000509000000000000" pitchFamily="65" charset="-120"/>
                <a:ea typeface="標楷體" panose="03000509000000000000" pitchFamily="65" charset="-120"/>
              </a:rPr>
              <a:t>629</a:t>
            </a:r>
            <a:r>
              <a:rPr lang="zh-TW" altLang="en-US" dirty="0">
                <a:latin typeface="標楷體" panose="03000509000000000000" pitchFamily="65" charset="-120"/>
                <a:ea typeface="標楷體" panose="03000509000000000000" pitchFamily="65" charset="-120"/>
              </a:rPr>
              <a:t>教室</a:t>
            </a:r>
          </a:p>
        </p:txBody>
      </p:sp>
      <p:sp>
        <p:nvSpPr>
          <p:cNvPr id="7" name="文字方塊 6"/>
          <p:cNvSpPr txBox="1"/>
          <p:nvPr/>
        </p:nvSpPr>
        <p:spPr>
          <a:xfrm>
            <a:off x="517071" y="1507280"/>
            <a:ext cx="8109857" cy="5601533"/>
          </a:xfrm>
          <a:prstGeom prst="rect">
            <a:avLst/>
          </a:prstGeom>
          <a:noFill/>
        </p:spPr>
        <p:txBody>
          <a:bodyPr wrap="square">
            <a:spAutoFit/>
          </a:bodyPr>
          <a:lstStyle/>
          <a:p>
            <a:r>
              <a:rPr lang="zh-TW" altLang="en-US" sz="2000" dirty="0">
                <a:latin typeface="標楷體" panose="03000509000000000000" pitchFamily="65" charset="-120"/>
                <a:ea typeface="標楷體" panose="03000509000000000000" pitchFamily="65" charset="-120"/>
              </a:rPr>
              <a:t>會議討論案事項：</a:t>
            </a:r>
          </a:p>
          <a:p>
            <a:pPr marL="533400" indent="-533400"/>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討論案一</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協會召集會員參加</a:t>
            </a:r>
            <a:r>
              <a:rPr lang="en-US" altLang="zh-TW" sz="2000" dirty="0">
                <a:latin typeface="標楷體" panose="03000509000000000000" pitchFamily="65" charset="-120"/>
                <a:ea typeface="標楷體" panose="03000509000000000000" pitchFamily="65" charset="-120"/>
              </a:rPr>
              <a:t>2025</a:t>
            </a:r>
            <a:r>
              <a:rPr lang="zh-TW" altLang="en-US" sz="2000" dirty="0">
                <a:latin typeface="標楷體" panose="03000509000000000000" pitchFamily="65" charset="-120"/>
                <a:ea typeface="標楷體" panose="03000509000000000000" pitchFamily="65" charset="-120"/>
              </a:rPr>
              <a:t>年日本東京展，請會員踴躍報名參展。決議：協會預定</a:t>
            </a:r>
            <a:r>
              <a:rPr lang="en-US" altLang="zh-TW" sz="2000" dirty="0">
                <a:latin typeface="標楷體" panose="03000509000000000000" pitchFamily="65" charset="-120"/>
                <a:ea typeface="標楷體" panose="03000509000000000000" pitchFamily="65" charset="-120"/>
              </a:rPr>
              <a:t>12</a:t>
            </a:r>
            <a:r>
              <a:rPr lang="zh-TW" altLang="en-US" sz="2000" dirty="0">
                <a:latin typeface="標楷體" panose="03000509000000000000" pitchFamily="65" charset="-120"/>
                <a:ea typeface="標楷體" panose="03000509000000000000" pitchFamily="65" charset="-120"/>
              </a:rPr>
              <a:t>個攤位，目前尚有三格未賣出，請會員踴躍報名參加。</a:t>
            </a:r>
            <a:endParaRPr lang="en-US" altLang="zh-TW" sz="2000" dirty="0">
              <a:latin typeface="標楷體" panose="03000509000000000000" pitchFamily="65" charset="-120"/>
              <a:ea typeface="標楷體" panose="03000509000000000000" pitchFamily="65" charset="-120"/>
            </a:endParaRPr>
          </a:p>
          <a:p>
            <a:pPr marL="271463"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後續追蹤辦理結果</a:t>
            </a:r>
            <a:r>
              <a:rPr kumimoji="0" lang="en-US" altLang="zh-TW"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協會已賣出定</a:t>
            </a:r>
            <a:r>
              <a:rPr kumimoji="0" lang="en-US" altLang="zh-TW"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9</a:t>
            </a: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個攤位，</a:t>
            </a:r>
            <a:r>
              <a:rPr lang="zh-TW" altLang="en-US" sz="2000" dirty="0">
                <a:solidFill>
                  <a:prstClr val="black"/>
                </a:solidFill>
                <a:latin typeface="標楷體" panose="03000509000000000000" pitchFamily="65" charset="-120"/>
                <a:ea typeface="標楷體" panose="03000509000000000000" pitchFamily="65" charset="-120"/>
              </a:rPr>
              <a:t>另一為協會服務攤位</a:t>
            </a:r>
            <a:r>
              <a:rPr lang="zh-TW" altLang="en-US" sz="2000" dirty="0">
                <a:solidFill>
                  <a:prstClr val="black"/>
                </a:solidFill>
                <a:latin typeface="微軟正黑體" panose="020B0604030504040204" pitchFamily="34" charset="-120"/>
                <a:ea typeface="微軟正黑體" panose="020B0604030504040204" pitchFamily="34" charset="-120"/>
              </a:rPr>
              <a:t>，</a:t>
            </a:r>
            <a:r>
              <a:rPr lang="zh-TW" altLang="en-US" sz="2000" dirty="0">
                <a:solidFill>
                  <a:prstClr val="black"/>
                </a:solidFill>
                <a:latin typeface="標楷體" panose="03000509000000000000" pitchFamily="65" charset="-120"/>
                <a:ea typeface="標楷體" panose="03000509000000000000" pitchFamily="65" charset="-120"/>
              </a:rPr>
              <a:t>總供十個攤位</a:t>
            </a:r>
            <a:r>
              <a:rPr lang="zh-TW" altLang="en-US" sz="2000" dirty="0">
                <a:solidFill>
                  <a:prstClr val="black"/>
                </a:solidFill>
                <a:latin typeface="微軟正黑體" panose="020B0604030504040204" pitchFamily="34" charset="-120"/>
                <a:ea typeface="微軟正黑體" panose="020B0604030504040204" pitchFamily="34" charset="-120"/>
              </a:rPr>
              <a:t>。</a:t>
            </a:r>
            <a:endPar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533400" indent="-533400"/>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討論案二</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協會與工研院簽約合作</a:t>
            </a:r>
            <a:r>
              <a:rPr lang="zh-TW" altLang="en-US" sz="2000" dirty="0">
                <a:latin typeface="微軟正黑體" panose="020B0604030504040204" pitchFamily="34" charset="-120"/>
                <a:ea typeface="微軟正黑體" panose="020B0604030504040204" pitchFamily="34" charset="-120"/>
              </a:rPr>
              <a:t>，</a:t>
            </a:r>
            <a:r>
              <a:rPr lang="zh-TW" altLang="en-US" sz="2000" dirty="0">
                <a:latin typeface="標楷體" panose="03000509000000000000" pitchFamily="65" charset="-120"/>
                <a:ea typeface="標楷體" panose="03000509000000000000" pitchFamily="65" charset="-120"/>
              </a:rPr>
              <a:t>提供會員免費使用材料世界網資料庫，且每月寄送「工業材料雜誌」一本，並每週「材料世界網」電子報。協會每年須支付工研院每家會員約四千元費用，理事長需確認是否對會員有助益，來延續明年是否與工研院繼續簽約。決議：秘書處再彙整調查意見後，下次在理監事會議討論後決定是否續約。</a:t>
            </a:r>
            <a:endParaRPr lang="en-US" altLang="zh-TW" sz="2000" dirty="0">
              <a:latin typeface="標楷體" panose="03000509000000000000" pitchFamily="65" charset="-120"/>
              <a:ea typeface="標楷體" panose="03000509000000000000" pitchFamily="65" charset="-120"/>
            </a:endParaRPr>
          </a:p>
          <a:p>
            <a:pPr marL="804863" indent="-804863"/>
            <a:r>
              <a:rPr lang="zh-TW" altLang="en-US" sz="2000" dirty="0">
                <a:latin typeface="標楷體" panose="03000509000000000000" pitchFamily="65" charset="-120"/>
                <a:ea typeface="標楷體" panose="03000509000000000000" pitchFamily="65" charset="-120"/>
              </a:rPr>
              <a:t>後續追蹤辦理結果</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協會彙整調查意見，會員多數認為獲益不高，理事長將決議不續約。</a:t>
            </a:r>
          </a:p>
          <a:p>
            <a:pPr marL="533400" indent="-533400"/>
            <a:r>
              <a:rPr lang="en-US" altLang="zh-TW" sz="2000" dirty="0">
                <a:latin typeface="標楷體" panose="03000509000000000000" pitchFamily="65" charset="-120"/>
                <a:ea typeface="標楷體" panose="03000509000000000000" pitchFamily="65" charset="-120"/>
              </a:rPr>
              <a:t>3.</a:t>
            </a:r>
            <a:r>
              <a:rPr lang="zh-TW" altLang="en-US" sz="2000" dirty="0">
                <a:latin typeface="標楷體" panose="03000509000000000000" pitchFamily="65" charset="-120"/>
                <a:ea typeface="標楷體" panose="03000509000000000000" pitchFamily="65" charset="-120"/>
              </a:rPr>
              <a:t>討論案三</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會員資料更新及服務效益，加強會員參與，日後辦活動會更有效益。決議：秘書處更新確認會員資料，下次會議彙整報告。</a:t>
            </a:r>
          </a:p>
          <a:p>
            <a:pPr marL="804863" marR="0" lvl="0" indent="-804863"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後續追蹤辦理結果</a:t>
            </a:r>
            <a:r>
              <a:rPr kumimoji="0" lang="en-US" altLang="zh-TW"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已於</a:t>
            </a:r>
            <a:r>
              <a:rPr kumimoji="0" lang="en-US" altLang="zh-TW"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1/20</a:t>
            </a: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號寄送</a:t>
            </a:r>
            <a:r>
              <a:rPr kumimoji="0" lang="en-US" altLang="zh-TW"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97</a:t>
            </a: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家會員確認人員資料異動，只有十家會員更新資料，其餘皆正確。</a:t>
            </a: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672511" y="108446"/>
            <a:ext cx="6928120" cy="659986"/>
          </a:xfrm>
          <a:prstGeom prst="rect">
            <a:avLst/>
          </a:prstGeom>
        </p:spPr>
        <p:txBody>
          <a:bodyPr vert="horz" lIns="91440" tIns="45720" rIns="91440" bIns="45720" rtlCol="0">
            <a:noAutofit/>
          </a:bodyPr>
          <a:lstStyle/>
          <a:p>
            <a:pPr algn="ctr"/>
            <a:r>
              <a:rPr lang="en-US" altLang="zh-TW" sz="3200" dirty="0">
                <a:latin typeface="標楷體" panose="03000509000000000000" pitchFamily="65" charset="-120"/>
                <a:ea typeface="標楷體" panose="03000509000000000000" pitchFamily="65" charset="-120"/>
              </a:rPr>
              <a:t>2025/2/19-21</a:t>
            </a:r>
            <a:r>
              <a:rPr lang="zh-TW" altLang="en-US" sz="3200" dirty="0">
                <a:latin typeface="標楷體" panose="03000509000000000000" pitchFamily="65" charset="-120"/>
                <a:ea typeface="標楷體" panose="03000509000000000000" pitchFamily="65" charset="-120"/>
              </a:rPr>
              <a:t>日本二次電池展</a:t>
            </a: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13</a:t>
            </a:fld>
            <a:endParaRPr lang="en-US" sz="2000" dirty="0">
              <a:solidFill>
                <a:schemeClr val="tx1"/>
              </a:solidFill>
            </a:endParaRPr>
          </a:p>
        </p:txBody>
      </p:sp>
      <p:sp>
        <p:nvSpPr>
          <p:cNvPr id="35" name="文字方塊 34">
            <a:extLst>
              <a:ext uri="{FF2B5EF4-FFF2-40B4-BE49-F238E27FC236}">
                <a16:creationId xmlns:a16="http://schemas.microsoft.com/office/drawing/2014/main" id="{DD08D34C-B0EB-442A-B769-582718D20C2B}"/>
              </a:ext>
            </a:extLst>
          </p:cNvPr>
          <p:cNvSpPr txBox="1"/>
          <p:nvPr/>
        </p:nvSpPr>
        <p:spPr>
          <a:xfrm>
            <a:off x="673597" y="663968"/>
            <a:ext cx="8002317" cy="1477328"/>
          </a:xfrm>
          <a:prstGeom prst="rect">
            <a:avLst/>
          </a:prstGeom>
          <a:noFill/>
        </p:spPr>
        <p:txBody>
          <a:bodyPr wrap="square">
            <a:spAutoFit/>
          </a:bodyPr>
          <a:lstStyle/>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參展會員廠商包括中鋼碳素、明志科技大學、優勝新能源再生科技、昇陽電池、致茂電子、健和興、維洋科技及應能科技等八家。</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展覽期間透過大會提供的官方網站達成了相當亮眼的成績，包括推薦次數</a:t>
            </a:r>
            <a:r>
              <a:rPr lang="en-US" altLang="zh-TW" dirty="0">
                <a:latin typeface="標楷體" panose="03000509000000000000" pitchFamily="65" charset="-120"/>
                <a:ea typeface="標楷體" panose="03000509000000000000" pitchFamily="65" charset="-120"/>
              </a:rPr>
              <a:t>16500</a:t>
            </a:r>
            <a:r>
              <a:rPr lang="zh-TW" altLang="en-US" dirty="0">
                <a:latin typeface="標楷體" panose="03000509000000000000" pitchFamily="65" charset="-120"/>
                <a:ea typeface="標楷體" panose="03000509000000000000" pitchFamily="65" charset="-120"/>
              </a:rPr>
              <a:t>次、實際觀看達</a:t>
            </a:r>
            <a:r>
              <a:rPr lang="en-US" altLang="zh-TW" dirty="0">
                <a:latin typeface="標楷體" panose="03000509000000000000" pitchFamily="65" charset="-120"/>
                <a:ea typeface="標楷體" panose="03000509000000000000" pitchFamily="65" charset="-120"/>
              </a:rPr>
              <a:t>6000</a:t>
            </a:r>
            <a:r>
              <a:rPr lang="zh-TW" altLang="en-US" dirty="0">
                <a:latin typeface="標楷體" panose="03000509000000000000" pitchFamily="65" charset="-120"/>
                <a:ea typeface="標楷體" panose="03000509000000000000" pitchFamily="65" charset="-120"/>
              </a:rPr>
              <a:t>次、點擊次數</a:t>
            </a:r>
            <a:r>
              <a:rPr lang="en-US" altLang="zh-TW" dirty="0">
                <a:latin typeface="標楷體" panose="03000509000000000000" pitchFamily="65" charset="-120"/>
                <a:ea typeface="標楷體" panose="03000509000000000000" pitchFamily="65" charset="-120"/>
              </a:rPr>
              <a:t>540</a:t>
            </a:r>
            <a:r>
              <a:rPr lang="zh-TW" altLang="en-US" dirty="0">
                <a:latin typeface="標楷體" panose="03000509000000000000" pitchFamily="65" charset="-120"/>
                <a:ea typeface="標楷體" panose="03000509000000000000" pitchFamily="65" charset="-120"/>
              </a:rPr>
              <a:t>次、公司簡介觀看達</a:t>
            </a:r>
            <a:r>
              <a:rPr lang="en-US" altLang="zh-TW" dirty="0">
                <a:latin typeface="標楷體" panose="03000509000000000000" pitchFamily="65" charset="-120"/>
                <a:ea typeface="標楷體" panose="03000509000000000000" pitchFamily="65" charset="-120"/>
              </a:rPr>
              <a:t>4500</a:t>
            </a:r>
            <a:r>
              <a:rPr lang="zh-TW" altLang="en-US" dirty="0">
                <a:latin typeface="標楷體" panose="03000509000000000000" pitchFamily="65" charset="-120"/>
                <a:ea typeface="標楷體" panose="03000509000000000000" pitchFamily="65" charset="-120"/>
              </a:rPr>
              <a:t>次、產品目錄觀看</a:t>
            </a:r>
            <a:r>
              <a:rPr lang="en-US" altLang="zh-TW" dirty="0">
                <a:latin typeface="標楷體" panose="03000509000000000000" pitchFamily="65" charset="-120"/>
                <a:ea typeface="標楷體" panose="03000509000000000000" pitchFamily="65" charset="-120"/>
              </a:rPr>
              <a:t>1700</a:t>
            </a:r>
            <a:r>
              <a:rPr lang="zh-TW" altLang="en-US" dirty="0">
                <a:latin typeface="標楷體" panose="03000509000000000000" pitchFamily="65" charset="-120"/>
                <a:ea typeface="標楷體" panose="03000509000000000000" pitchFamily="65" charset="-120"/>
              </a:rPr>
              <a:t>次。實體參訪的廠商家數約</a:t>
            </a:r>
            <a:r>
              <a:rPr lang="en-US" altLang="zh-TW" dirty="0">
                <a:latin typeface="標楷體" panose="03000509000000000000" pitchFamily="65" charset="-120"/>
                <a:ea typeface="標楷體" panose="03000509000000000000" pitchFamily="65" charset="-120"/>
              </a:rPr>
              <a:t>875</a:t>
            </a:r>
            <a:r>
              <a:rPr lang="zh-TW" altLang="en-US" dirty="0">
                <a:latin typeface="標楷體" panose="03000509000000000000" pitchFamily="65" charset="-120"/>
                <a:ea typeface="標楷體" panose="03000509000000000000" pitchFamily="65" charset="-120"/>
              </a:rPr>
              <a:t>家，目標客戶群達</a:t>
            </a:r>
            <a:r>
              <a:rPr lang="en-US" altLang="zh-TW" dirty="0">
                <a:latin typeface="標楷體" panose="03000509000000000000" pitchFamily="65" charset="-120"/>
                <a:ea typeface="標楷體" panose="03000509000000000000" pitchFamily="65" charset="-120"/>
              </a:rPr>
              <a:t>120</a:t>
            </a:r>
            <a:r>
              <a:rPr lang="zh-TW" altLang="en-US" dirty="0">
                <a:latin typeface="標楷體" panose="03000509000000000000" pitchFamily="65" charset="-120"/>
                <a:ea typeface="標楷體" panose="03000509000000000000" pitchFamily="65" charset="-120"/>
              </a:rPr>
              <a:t>家。</a:t>
            </a:r>
          </a:p>
        </p:txBody>
      </p:sp>
      <p:graphicFrame>
        <p:nvGraphicFramePr>
          <p:cNvPr id="3" name="物件 2">
            <a:extLst>
              <a:ext uri="{FF2B5EF4-FFF2-40B4-BE49-F238E27FC236}">
                <a16:creationId xmlns:a16="http://schemas.microsoft.com/office/drawing/2014/main" id="{EE3B6475-7DFF-43D1-AE1A-99F23708A3F3}"/>
              </a:ext>
            </a:extLst>
          </p:cNvPr>
          <p:cNvGraphicFramePr>
            <a:graphicFrameLocks noChangeAspect="1"/>
          </p:cNvGraphicFramePr>
          <p:nvPr>
            <p:extLst>
              <p:ext uri="{D42A27DB-BD31-4B8C-83A1-F6EECF244321}">
                <p14:modId xmlns:p14="http://schemas.microsoft.com/office/powerpoint/2010/main" val="4272807631"/>
              </p:ext>
            </p:extLst>
          </p:nvPr>
        </p:nvGraphicFramePr>
        <p:xfrm>
          <a:off x="672511" y="2141297"/>
          <a:ext cx="7927203" cy="4608258"/>
        </p:xfrm>
        <a:graphic>
          <a:graphicData uri="http://schemas.openxmlformats.org/presentationml/2006/ole">
            <mc:AlternateContent xmlns:mc="http://schemas.openxmlformats.org/markup-compatibility/2006">
              <mc:Choice xmlns:v="urn:schemas-microsoft-com:vml" Requires="v">
                <p:oleObj name="Document" r:id="rId3" imgW="5660400" imgH="5734067" progId="Word.Document.12">
                  <p:embed/>
                </p:oleObj>
              </mc:Choice>
              <mc:Fallback>
                <p:oleObj name="Document" r:id="rId3" imgW="5660400" imgH="5734067" progId="Word.Document.12">
                  <p:embed/>
                  <p:pic>
                    <p:nvPicPr>
                      <p:cNvPr id="0" name=""/>
                      <p:cNvPicPr/>
                      <p:nvPr/>
                    </p:nvPicPr>
                    <p:blipFill>
                      <a:blip r:embed="rId4"/>
                      <a:stretch>
                        <a:fillRect/>
                      </a:stretch>
                    </p:blipFill>
                    <p:spPr>
                      <a:xfrm>
                        <a:off x="672511" y="2141297"/>
                        <a:ext cx="7927203" cy="4608258"/>
                      </a:xfrm>
                      <a:prstGeom prst="rect">
                        <a:avLst/>
                      </a:prstGeom>
                    </p:spPr>
                  </p:pic>
                </p:oleObj>
              </mc:Fallback>
            </mc:AlternateContent>
          </a:graphicData>
        </a:graphic>
      </p:graphicFrame>
    </p:spTree>
    <p:extLst>
      <p:ext uri="{BB962C8B-B14F-4D97-AF65-F5344CB8AC3E}">
        <p14:creationId xmlns:p14="http://schemas.microsoft.com/office/powerpoint/2010/main" val="2410940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1044575" y="428698"/>
            <a:ext cx="6928120" cy="659986"/>
          </a:xfrm>
          <a:prstGeom prst="rect">
            <a:avLst/>
          </a:prstGeom>
        </p:spPr>
        <p:txBody>
          <a:bodyPr vert="horz" lIns="91440" tIns="45720" rIns="91440" bIns="45720" rtlCol="0">
            <a:noAutofit/>
          </a:bodyPr>
          <a:lstStyle/>
          <a:p>
            <a:pPr algn="ctr"/>
            <a:r>
              <a:rPr lang="zh-TW" altLang="en-US" sz="3200" dirty="0">
                <a:latin typeface="標楷體" panose="03000509000000000000" pitchFamily="65" charset="-120"/>
                <a:ea typeface="標楷體" panose="03000509000000000000" pitchFamily="65" charset="-120"/>
              </a:rPr>
              <a:t>協會獲取日本二次電池展研討會資料</a:t>
            </a: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14</a:t>
            </a:fld>
            <a:endParaRPr lang="en-US" sz="2000" dirty="0">
              <a:solidFill>
                <a:schemeClr val="tx1"/>
              </a:solidFill>
            </a:endParaRPr>
          </a:p>
        </p:txBody>
      </p:sp>
      <p:sp>
        <p:nvSpPr>
          <p:cNvPr id="41" name="文字方塊 40">
            <a:extLst>
              <a:ext uri="{FF2B5EF4-FFF2-40B4-BE49-F238E27FC236}">
                <a16:creationId xmlns:a16="http://schemas.microsoft.com/office/drawing/2014/main" id="{9042F9BD-2C25-43C2-9C76-E1963DB1CD42}"/>
              </a:ext>
            </a:extLst>
          </p:cNvPr>
          <p:cNvSpPr txBox="1"/>
          <p:nvPr/>
        </p:nvSpPr>
        <p:spPr>
          <a:xfrm>
            <a:off x="93827" y="1260165"/>
            <a:ext cx="8835230" cy="4247317"/>
          </a:xfrm>
          <a:prstGeom prst="rect">
            <a:avLst/>
          </a:prstGeom>
          <a:noFill/>
        </p:spPr>
        <p:txBody>
          <a:bodyPr wrap="square">
            <a:spAutoFit/>
          </a:bodyPr>
          <a:lstStyle/>
          <a:p>
            <a:pPr marL="285750" indent="-285750">
              <a:buFont typeface="Wingdings" panose="05000000000000000000" pitchFamily="2" charset="2"/>
              <a:buChar char="Ø"/>
            </a:pPr>
            <a:r>
              <a:rPr lang="en-US" altLang="zh-TW" dirty="0"/>
              <a:t>Current Status and Future Direction of the Battery Industry, Ministry of Economy, Trade and Industry , Okada, Aki</a:t>
            </a:r>
          </a:p>
          <a:p>
            <a:pPr marL="285750" indent="-285750">
              <a:buFont typeface="Wingdings" panose="05000000000000000000" pitchFamily="2" charset="2"/>
              <a:buChar char="Ø"/>
            </a:pPr>
            <a:r>
              <a:rPr lang="en-US" altLang="zh-TW" dirty="0"/>
              <a:t>Challenge for Next Generation Battery ,Nissan Motor Co., </a:t>
            </a:r>
            <a:r>
              <a:rPr lang="en-US" altLang="zh-TW" dirty="0" err="1"/>
              <a:t>Ltd.,Kiyoshi</a:t>
            </a:r>
            <a:r>
              <a:rPr lang="en-US" altLang="zh-TW" dirty="0"/>
              <a:t> Takagi</a:t>
            </a:r>
          </a:p>
          <a:p>
            <a:pPr marL="285750" indent="-285750">
              <a:buFont typeface="Wingdings" panose="05000000000000000000" pitchFamily="2" charset="2"/>
              <a:buChar char="Ø"/>
            </a:pPr>
            <a:r>
              <a:rPr lang="en-US" altLang="zh-TW" dirty="0"/>
              <a:t>The Latest Technology in Battery Modeling &amp; Simulation ,KOBELCO Research Institute, Inc. , Tatsuya </a:t>
            </a:r>
            <a:r>
              <a:rPr lang="en-US" altLang="zh-TW" dirty="0" err="1"/>
              <a:t>Yamaue</a:t>
            </a:r>
            <a:endParaRPr lang="en-US" altLang="zh-TW" dirty="0"/>
          </a:p>
          <a:p>
            <a:pPr marL="285750" indent="-285750">
              <a:buFont typeface="Wingdings" panose="05000000000000000000" pitchFamily="2" charset="2"/>
              <a:buChar char="Ø"/>
            </a:pPr>
            <a:r>
              <a:rPr lang="en-US" altLang="zh-TW" dirty="0"/>
              <a:t>Application of High Throughput Technology to LIB Materials, Wildcat Discovery Technologies Co. ,</a:t>
            </a:r>
            <a:r>
              <a:rPr lang="en-US" altLang="zh-TW" dirty="0" err="1"/>
              <a:t>Tadahiko</a:t>
            </a:r>
            <a:r>
              <a:rPr lang="en-US" altLang="zh-TW" dirty="0"/>
              <a:t> Kubota</a:t>
            </a:r>
          </a:p>
          <a:p>
            <a:pPr marL="285750" indent="-285750">
              <a:buFont typeface="Wingdings" panose="05000000000000000000" pitchFamily="2" charset="2"/>
              <a:buChar char="Ø"/>
            </a:pPr>
            <a:r>
              <a:rPr lang="en-AU" altLang="zh-TW" dirty="0" err="1"/>
              <a:t>Lyten's</a:t>
            </a:r>
            <a:r>
              <a:rPr lang="en-AU" altLang="zh-TW" dirty="0"/>
              <a:t> Advancements in Lithium-</a:t>
            </a:r>
            <a:r>
              <a:rPr lang="en-AU" altLang="zh-TW" dirty="0" err="1"/>
              <a:t>Sulfur</a:t>
            </a:r>
            <a:r>
              <a:rPr lang="en-AU" altLang="zh-TW" dirty="0"/>
              <a:t> Batteries ,LYTEN Inc., Celina </a:t>
            </a:r>
            <a:r>
              <a:rPr lang="en-AU" altLang="zh-TW" dirty="0" err="1"/>
              <a:t>Mikolajczak</a:t>
            </a:r>
            <a:endParaRPr lang="en-AU" altLang="zh-TW" dirty="0"/>
          </a:p>
          <a:p>
            <a:pPr marL="285750" indent="-285750">
              <a:buFont typeface="Wingdings" panose="05000000000000000000" pitchFamily="2" charset="2"/>
              <a:buChar char="Ø"/>
            </a:pPr>
            <a:r>
              <a:rPr lang="en-AU" altLang="zh-TW" dirty="0"/>
              <a:t>Changing the conventional wisdom about storage batteries. Introducing the latest technology, </a:t>
            </a:r>
            <a:r>
              <a:rPr lang="en-AU" altLang="zh-TW" dirty="0" err="1"/>
              <a:t>TENER;Contemporary</a:t>
            </a:r>
            <a:r>
              <a:rPr lang="en-AU" altLang="zh-TW" dirty="0"/>
              <a:t> </a:t>
            </a:r>
            <a:r>
              <a:rPr lang="en-AU" altLang="zh-TW" dirty="0" err="1"/>
              <a:t>Amperex</a:t>
            </a:r>
            <a:r>
              <a:rPr lang="en-AU" altLang="zh-TW" dirty="0"/>
              <a:t> Technology Co., Ltd. (CATL), Yue Huang</a:t>
            </a:r>
          </a:p>
          <a:p>
            <a:pPr marL="285750" indent="-285750">
              <a:buFont typeface="Wingdings" panose="05000000000000000000" pitchFamily="2" charset="2"/>
              <a:buChar char="Ø"/>
            </a:pPr>
            <a:r>
              <a:rPr lang="en-AU" altLang="zh-TW" dirty="0"/>
              <a:t>Development Trends of Functional </a:t>
            </a:r>
            <a:r>
              <a:rPr lang="en-AU" altLang="zh-TW" dirty="0" err="1"/>
              <a:t>Electrolytes,Yamaguchi</a:t>
            </a:r>
            <a:r>
              <a:rPr lang="en-AU" altLang="zh-TW" dirty="0"/>
              <a:t> University, Koji Abe</a:t>
            </a:r>
          </a:p>
          <a:p>
            <a:pPr marL="285750" indent="-285750">
              <a:buFont typeface="Wingdings" panose="05000000000000000000" pitchFamily="2" charset="2"/>
              <a:buChar char="Ø"/>
            </a:pPr>
            <a:r>
              <a:rPr lang="en-AU" altLang="zh-TW" dirty="0"/>
              <a:t>Progress, Challenges and Opportunities of High Energy Density Cathode Materials for Li-ion Battery, BEIJING EASPRING MATERIAL TECHNOLOGY Co., Ltd., </a:t>
            </a:r>
            <a:r>
              <a:rPr lang="en-AU" altLang="zh-TW" dirty="0" err="1"/>
              <a:t>Yanbin</a:t>
            </a:r>
            <a:r>
              <a:rPr lang="en-AU" altLang="zh-TW" dirty="0"/>
              <a:t> Chen</a:t>
            </a:r>
            <a:endParaRPr lang="zh-TW"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8" name="標題 4"/>
          <p:cNvSpPr txBox="1"/>
          <p:nvPr/>
        </p:nvSpPr>
        <p:spPr>
          <a:xfrm>
            <a:off x="760194" y="901480"/>
            <a:ext cx="6969798" cy="659986"/>
          </a:xfrm>
          <a:prstGeom prst="rect">
            <a:avLst/>
          </a:prstGeom>
        </p:spPr>
        <p:txBody>
          <a:bodyPr vert="horz" lIns="91440" tIns="45720" rIns="91440" bIns="45720" rtlCol="0" anchor="t">
            <a:noAutofit/>
          </a:bodyPr>
          <a:lstStyle>
            <a:lvl1pPr algn="l" defTabSz="457200" rtl="0" eaLnBrk="1" latinLnBrk="0" hangingPunct="1">
              <a:lnSpc>
                <a:spcPct val="125000"/>
              </a:lnSpc>
              <a:spcBef>
                <a:spcPct val="0"/>
              </a:spcBef>
              <a:buNone/>
              <a:defRPr lang="en-US" sz="1800" kern="1200" spc="75" baseline="0">
                <a:solidFill>
                  <a:schemeClr val="accent1"/>
                </a:solidFill>
                <a:latin typeface="Microsoft JhengHei UI" panose="020B0604030504040204" pitchFamily="34" charset="-120"/>
                <a:ea typeface="Microsoft JhengHei UI" panose="020B0604030504040204" pitchFamily="34" charset="-120"/>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pPr>
            <a:r>
              <a:rPr lang="zh-TW" altLang="en-US" dirty="0">
                <a:solidFill>
                  <a:schemeClr val="tx1"/>
                </a:solidFill>
                <a:latin typeface="標楷體" panose="03000509000000000000" pitchFamily="65" charset="-120"/>
                <a:ea typeface="標楷體" panose="03000509000000000000" pitchFamily="65" charset="-120"/>
              </a:rPr>
              <a:t>時間：</a:t>
            </a:r>
            <a:r>
              <a:rPr lang="en-US" altLang="zh-TW" dirty="0">
                <a:solidFill>
                  <a:schemeClr val="tx1"/>
                </a:solidFill>
                <a:latin typeface="標楷體" panose="03000509000000000000" pitchFamily="65" charset="-120"/>
                <a:ea typeface="標楷體" panose="03000509000000000000" pitchFamily="65" charset="-120"/>
              </a:rPr>
              <a:t>2025</a:t>
            </a:r>
            <a:r>
              <a:rPr lang="zh-TW" altLang="en-US" dirty="0">
                <a:solidFill>
                  <a:schemeClr val="tx1"/>
                </a:solidFill>
                <a:latin typeface="標楷體" panose="03000509000000000000" pitchFamily="65" charset="-120"/>
                <a:ea typeface="標楷體" panose="03000509000000000000" pitchFamily="65" charset="-120"/>
              </a:rPr>
              <a:t>年</a:t>
            </a:r>
            <a:r>
              <a:rPr lang="en-US" altLang="zh-TW" dirty="0">
                <a:solidFill>
                  <a:schemeClr val="tx1"/>
                </a:solidFill>
                <a:latin typeface="標楷體" panose="03000509000000000000" pitchFamily="65" charset="-120"/>
                <a:ea typeface="標楷體" panose="03000509000000000000" pitchFamily="65" charset="-120"/>
              </a:rPr>
              <a:t>3</a:t>
            </a:r>
            <a:r>
              <a:rPr lang="zh-TW" altLang="en-US" dirty="0">
                <a:solidFill>
                  <a:schemeClr val="tx1"/>
                </a:solidFill>
                <a:latin typeface="標楷體" panose="03000509000000000000" pitchFamily="65" charset="-120"/>
                <a:ea typeface="標楷體" panose="03000509000000000000" pitchFamily="65" charset="-120"/>
              </a:rPr>
              <a:t>月</a:t>
            </a:r>
            <a:r>
              <a:rPr lang="en-US" altLang="zh-TW" dirty="0">
                <a:solidFill>
                  <a:schemeClr val="tx1"/>
                </a:solidFill>
                <a:latin typeface="標楷體" panose="03000509000000000000" pitchFamily="65" charset="-120"/>
                <a:ea typeface="標楷體" panose="03000509000000000000" pitchFamily="65" charset="-120"/>
              </a:rPr>
              <a:t>18</a:t>
            </a:r>
            <a:r>
              <a:rPr lang="zh-TW" altLang="en-US" dirty="0">
                <a:solidFill>
                  <a:schemeClr val="tx1"/>
                </a:solidFill>
                <a:latin typeface="標楷體" panose="03000509000000000000" pitchFamily="65" charset="-120"/>
                <a:ea typeface="標楷體" panose="03000509000000000000" pitchFamily="65" charset="-120"/>
              </a:rPr>
              <a:t>日</a:t>
            </a:r>
            <a:endParaRPr lang="en-US" altLang="zh-TW" sz="1800" b="0" i="0" u="none" strike="noStrike" dirty="0">
              <a:solidFill>
                <a:srgbClr val="000000"/>
              </a:solidFill>
              <a:effectLst/>
              <a:latin typeface="標楷體" panose="03000509000000000000" pitchFamily="65" charset="-120"/>
              <a:ea typeface="標楷體" panose="03000509000000000000" pitchFamily="65" charset="-120"/>
            </a:endParaRPr>
          </a:p>
          <a:p>
            <a:pPr>
              <a:lnSpc>
                <a:spcPct val="115000"/>
              </a:lnSpc>
            </a:pPr>
            <a:r>
              <a:rPr lang="zh-TW" altLang="en-US" dirty="0">
                <a:solidFill>
                  <a:schemeClr val="tx1"/>
                </a:solidFill>
                <a:latin typeface="標楷體" panose="03000509000000000000" pitchFamily="65" charset="-120"/>
                <a:ea typeface="標楷體" panose="03000509000000000000" pitchFamily="65" charset="-120"/>
              </a:rPr>
              <a:t>地點：</a:t>
            </a:r>
            <a:r>
              <a:rPr lang="zh-TW" altLang="en-US" sz="1800" kern="100" spc="100" dirty="0">
                <a:solidFill>
                  <a:schemeClr val="tx1"/>
                </a:solidFill>
                <a:effectLst/>
                <a:ea typeface="標楷體" panose="03000509000000000000" pitchFamily="65" charset="-120"/>
                <a:cs typeface="Times New Roman" panose="02020603050405020304" pitchFamily="18" charset="0"/>
              </a:rPr>
              <a:t>立法院康園餐廳</a:t>
            </a:r>
            <a:r>
              <a:rPr lang="en-US" altLang="zh-TW" sz="1800" kern="100" spc="100" dirty="0">
                <a:solidFill>
                  <a:schemeClr val="tx1"/>
                </a:solidFill>
                <a:effectLst/>
                <a:ea typeface="標楷體" panose="03000509000000000000" pitchFamily="65" charset="-120"/>
                <a:cs typeface="Times New Roman" panose="02020603050405020304" pitchFamily="18" charset="0"/>
              </a:rPr>
              <a:t>2</a:t>
            </a:r>
            <a:r>
              <a:rPr lang="zh-TW" altLang="en-US" sz="1800" kern="100" spc="100" dirty="0">
                <a:solidFill>
                  <a:schemeClr val="tx1"/>
                </a:solidFill>
                <a:effectLst/>
                <a:ea typeface="標楷體" panose="03000509000000000000" pitchFamily="65" charset="-120"/>
                <a:cs typeface="Times New Roman" panose="02020603050405020304" pitchFamily="18" charset="0"/>
              </a:rPr>
              <a:t>樓（臺北市中正區濟南路一段</a:t>
            </a:r>
            <a:r>
              <a:rPr lang="en-US" altLang="zh-TW" sz="1800" kern="100" spc="100" dirty="0">
                <a:solidFill>
                  <a:schemeClr val="tx1"/>
                </a:solidFill>
                <a:effectLst/>
                <a:ea typeface="標楷體" panose="03000509000000000000" pitchFamily="65" charset="-120"/>
                <a:cs typeface="Times New Roman" panose="02020603050405020304" pitchFamily="18" charset="0"/>
              </a:rPr>
              <a:t>1</a:t>
            </a:r>
            <a:r>
              <a:rPr lang="zh-TW" altLang="en-US" sz="1800" kern="100" spc="100" dirty="0">
                <a:solidFill>
                  <a:schemeClr val="tx1"/>
                </a:solidFill>
                <a:effectLst/>
                <a:ea typeface="標楷體" panose="03000509000000000000" pitchFamily="65" charset="-120"/>
                <a:cs typeface="Times New Roman" panose="02020603050405020304" pitchFamily="18" charset="0"/>
              </a:rPr>
              <a:t>號）</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29" name="文字方塊 28"/>
          <p:cNvSpPr txBox="1"/>
          <p:nvPr/>
        </p:nvSpPr>
        <p:spPr>
          <a:xfrm>
            <a:off x="760194" y="233573"/>
            <a:ext cx="7926605" cy="659986"/>
          </a:xfrm>
          <a:prstGeom prst="rect">
            <a:avLst/>
          </a:prstGeom>
        </p:spPr>
        <p:txBody>
          <a:bodyPr vert="horz" lIns="91440" tIns="45720" rIns="91440" bIns="45720" rtlCol="0">
            <a:noAutofit/>
          </a:bodyPr>
          <a:lstStyle/>
          <a:p>
            <a:pPr algn="ctr">
              <a:spcBef>
                <a:spcPts val="750"/>
              </a:spcBef>
              <a:buClr>
                <a:schemeClr val="accent1"/>
              </a:buClr>
              <a:buSzPct val="80000"/>
            </a:pPr>
            <a:r>
              <a:rPr lang="zh-TW" altLang="en-US" sz="3600" b="1" dirty="0">
                <a:latin typeface="標楷體" panose="03000509000000000000" pitchFamily="65" charset="-120"/>
                <a:ea typeface="標楷體" panose="03000509000000000000" pitchFamily="65" charset="-120"/>
                <a:sym typeface="+mn-ea"/>
              </a:rPr>
              <a:t>臺北市淨零排放管理協會成立大會</a:t>
            </a:r>
            <a:endParaRPr lang="en-US" altLang="zh-TW" sz="3600" b="1" dirty="0">
              <a:latin typeface="標楷體" panose="03000509000000000000" pitchFamily="65" charset="-120"/>
              <a:ea typeface="標楷體" panose="03000509000000000000" pitchFamily="65" charset="-120"/>
              <a:sym typeface="+mn-ea"/>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15</a:t>
            </a:fld>
            <a:endParaRPr lang="en-US" sz="2000" dirty="0">
              <a:solidFill>
                <a:schemeClr val="tx1"/>
              </a:solidFill>
            </a:endParaRPr>
          </a:p>
        </p:txBody>
      </p:sp>
      <p:sp>
        <p:nvSpPr>
          <p:cNvPr id="3" name="文字方塊 2"/>
          <p:cNvSpPr txBox="1"/>
          <p:nvPr/>
        </p:nvSpPr>
        <p:spPr>
          <a:xfrm>
            <a:off x="598715" y="1695519"/>
            <a:ext cx="8373546" cy="1210011"/>
          </a:xfrm>
          <a:prstGeom prst="rect">
            <a:avLst/>
          </a:prstGeom>
          <a:noFill/>
        </p:spPr>
        <p:txBody>
          <a:bodyPr wrap="square">
            <a:spAutoFit/>
          </a:bodyPr>
          <a:lstStyle/>
          <a:p>
            <a:pPr lvl="0" algn="just">
              <a:lnSpc>
                <a:spcPts val="2200"/>
              </a:lnSpc>
              <a:tabLst>
                <a:tab pos="810260" algn="l"/>
              </a:tabLst>
            </a:pPr>
            <a:r>
              <a:rPr lang="zh-TW" altLang="en-US" sz="1800" kern="100" spc="100" dirty="0">
                <a:effectLst/>
                <a:latin typeface="Calibri" panose="020F0502020204030204" pitchFamily="34" charset="0"/>
                <a:ea typeface="標楷體" panose="03000509000000000000" pitchFamily="65" charset="-120"/>
                <a:cs typeface="Times New Roman" panose="02020603050405020304" pitchFamily="18" charset="0"/>
              </a:rPr>
              <a:t>電池協會理事長暨祕書長落實理監事會議共識，参與友會</a:t>
            </a:r>
            <a:r>
              <a:rPr lang="en-US" altLang="zh-TW" sz="1800" kern="100" spc="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800" kern="100" spc="100" dirty="0">
                <a:effectLst/>
                <a:latin typeface="Calibri" panose="020F0502020204030204" pitchFamily="34" charset="0"/>
                <a:ea typeface="標楷體" panose="03000509000000000000" pitchFamily="65" charset="-120"/>
                <a:cs typeface="Times New Roman" panose="02020603050405020304" pitchFamily="18" charset="0"/>
              </a:rPr>
              <a:t>台北市淨零排放管理協會</a:t>
            </a:r>
            <a:r>
              <a:rPr lang="en-US" altLang="zh-TW" sz="1800" kern="100" spc="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800" kern="100" spc="100" dirty="0">
                <a:effectLst/>
                <a:latin typeface="Calibri" panose="020F0502020204030204" pitchFamily="34" charset="0"/>
                <a:ea typeface="標楷體" panose="03000509000000000000" pitchFamily="65" charset="-120"/>
                <a:cs typeface="Times New Roman" panose="02020603050405020304" pitchFamily="18" charset="0"/>
              </a:rPr>
              <a:t>成立餐敘，除拓展協會間聯誼關係外，也連結官方關係，建立與前環保署署長沈世宏、立委鄭正鈐、立委王定宇、立委王世堅之官方關係，俾利於推動電池協會會員期許法案。</a:t>
            </a:r>
            <a:endParaRPr lang="zh-TW" altLang="zh-TW" sz="1800" kern="100" dirty="0">
              <a:effectLst/>
              <a:latin typeface="Calibri" panose="020F0502020204030204" pitchFamily="34" charset="0"/>
              <a:ea typeface="新細明體" panose="02020500000000000000" charset="-120"/>
              <a:cs typeface="Times New Roman" panose="02020603050405020304" pitchFamily="18" charset="0"/>
            </a:endParaRPr>
          </a:p>
        </p:txBody>
      </p:sp>
      <p:sp>
        <p:nvSpPr>
          <p:cNvPr id="19" name="文字方塊 18"/>
          <p:cNvSpPr txBox="1"/>
          <p:nvPr/>
        </p:nvSpPr>
        <p:spPr>
          <a:xfrm>
            <a:off x="864928" y="1764051"/>
            <a:ext cx="7680357" cy="369332"/>
          </a:xfrm>
          <a:prstGeom prst="rect">
            <a:avLst/>
          </a:prstGeom>
          <a:noFill/>
        </p:spPr>
        <p:txBody>
          <a:bodyPr wrap="square">
            <a:spAutoFit/>
          </a:bodyPr>
          <a:lstStyle/>
          <a:p>
            <a:r>
              <a:rPr lang="zh-TW" altLang="en-US" dirty="0">
                <a:latin typeface="標楷體" panose="03000509000000000000" pitchFamily="65" charset="-120"/>
                <a:ea typeface="標楷體" panose="03000509000000000000" pitchFamily="65" charset="-120"/>
              </a:rPr>
              <a:t>。</a:t>
            </a:r>
          </a:p>
        </p:txBody>
      </p:sp>
      <p:pic>
        <p:nvPicPr>
          <p:cNvPr id="6" name="圖片 5" descr="一張含有 服裝, 人員, 人的臉孔, 西裝 的圖片&#10;&#10;AI 產生的內容可能不正確。">
            <a:extLst>
              <a:ext uri="{FF2B5EF4-FFF2-40B4-BE49-F238E27FC236}">
                <a16:creationId xmlns:a16="http://schemas.microsoft.com/office/drawing/2014/main" id="{4932F1D5-DF12-7D74-A303-16D88D9B2435}"/>
              </a:ext>
            </a:extLst>
          </p:cNvPr>
          <p:cNvPicPr>
            <a:picLocks noChangeAspect="1"/>
          </p:cNvPicPr>
          <p:nvPr/>
        </p:nvPicPr>
        <p:blipFill>
          <a:blip r:embed="rId3"/>
          <a:stretch>
            <a:fillRect/>
          </a:stretch>
        </p:blipFill>
        <p:spPr>
          <a:xfrm>
            <a:off x="749033" y="3670342"/>
            <a:ext cx="3894931" cy="2746415"/>
          </a:xfrm>
          <a:prstGeom prst="rect">
            <a:avLst/>
          </a:prstGeom>
        </p:spPr>
      </p:pic>
      <p:pic>
        <p:nvPicPr>
          <p:cNvPr id="8" name="圖片 7" descr="一張含有 服裝, 人員, 男人, 人的臉孔 的圖片&#10;&#10;AI 產生的內容可能不正確。">
            <a:extLst>
              <a:ext uri="{FF2B5EF4-FFF2-40B4-BE49-F238E27FC236}">
                <a16:creationId xmlns:a16="http://schemas.microsoft.com/office/drawing/2014/main" id="{8FDDFCBB-76A7-F130-9C35-EF4FCC105934}"/>
              </a:ext>
            </a:extLst>
          </p:cNvPr>
          <p:cNvPicPr>
            <a:picLocks noChangeAspect="1"/>
          </p:cNvPicPr>
          <p:nvPr/>
        </p:nvPicPr>
        <p:blipFill>
          <a:blip r:embed="rId4"/>
          <a:stretch>
            <a:fillRect/>
          </a:stretch>
        </p:blipFill>
        <p:spPr>
          <a:xfrm>
            <a:off x="5566571" y="3343793"/>
            <a:ext cx="2419193" cy="328063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760194" y="233573"/>
            <a:ext cx="7926605" cy="659986"/>
          </a:xfrm>
          <a:prstGeom prst="rect">
            <a:avLst/>
          </a:prstGeom>
        </p:spPr>
        <p:txBody>
          <a:bodyPr vert="horz" lIns="91440" tIns="45720" rIns="91440" bIns="45720" rtlCol="0">
            <a:noAutofit/>
          </a:bodyPr>
          <a:lstStyle/>
          <a:p>
            <a:pPr>
              <a:spcBef>
                <a:spcPts val="750"/>
              </a:spcBef>
              <a:buClr>
                <a:schemeClr val="accent1"/>
              </a:buClr>
              <a:buSzPct val="80000"/>
            </a:pPr>
            <a:r>
              <a:rPr lang="zh-TW" altLang="en-US" sz="3000" b="1" i="0" dirty="0">
                <a:effectLst/>
                <a:latin typeface="標楷體" panose="03000509000000000000" pitchFamily="65" charset="-120"/>
                <a:ea typeface="標楷體" panose="03000509000000000000" pitchFamily="65" charset="-120"/>
              </a:rPr>
              <a:t>筑波醫電創新電池檢測技術與前瞻市場交流會</a:t>
            </a:r>
            <a:endParaRPr lang="en-US" altLang="zh-TW" sz="3000" b="1" dirty="0">
              <a:latin typeface="標楷體" panose="03000509000000000000" pitchFamily="65" charset="-120"/>
              <a:ea typeface="標楷體" panose="03000509000000000000" pitchFamily="65" charset="-120"/>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16</a:t>
            </a:fld>
            <a:endParaRPr lang="en-US" sz="2000" dirty="0">
              <a:solidFill>
                <a:schemeClr val="tx1"/>
              </a:solidFill>
            </a:endParaRPr>
          </a:p>
        </p:txBody>
      </p:sp>
      <p:pic>
        <p:nvPicPr>
          <p:cNvPr id="3" name="圖片 2">
            <a:extLst>
              <a:ext uri="{FF2B5EF4-FFF2-40B4-BE49-F238E27FC236}">
                <a16:creationId xmlns:a16="http://schemas.microsoft.com/office/drawing/2014/main" id="{CFB3D90F-F7BD-425C-8188-871FD7B2B5E5}"/>
              </a:ext>
            </a:extLst>
          </p:cNvPr>
          <p:cNvPicPr>
            <a:picLocks noChangeAspect="1"/>
          </p:cNvPicPr>
          <p:nvPr/>
        </p:nvPicPr>
        <p:blipFill>
          <a:blip r:embed="rId3"/>
          <a:stretch>
            <a:fillRect/>
          </a:stretch>
        </p:blipFill>
        <p:spPr>
          <a:xfrm>
            <a:off x="552037" y="3681413"/>
            <a:ext cx="3777343" cy="2605313"/>
          </a:xfrm>
          <a:prstGeom prst="rect">
            <a:avLst/>
          </a:prstGeom>
        </p:spPr>
      </p:pic>
      <p:pic>
        <p:nvPicPr>
          <p:cNvPr id="6" name="圖片 5">
            <a:extLst>
              <a:ext uri="{FF2B5EF4-FFF2-40B4-BE49-F238E27FC236}">
                <a16:creationId xmlns:a16="http://schemas.microsoft.com/office/drawing/2014/main" id="{2BF987C7-8C67-43ED-94AB-DEF45E2FAB19}"/>
              </a:ext>
            </a:extLst>
          </p:cNvPr>
          <p:cNvPicPr>
            <a:picLocks noChangeAspect="1"/>
          </p:cNvPicPr>
          <p:nvPr/>
        </p:nvPicPr>
        <p:blipFill>
          <a:blip r:embed="rId4"/>
          <a:stretch>
            <a:fillRect/>
          </a:stretch>
        </p:blipFill>
        <p:spPr>
          <a:xfrm>
            <a:off x="4359582" y="3681413"/>
            <a:ext cx="4329378" cy="2593147"/>
          </a:xfrm>
          <a:prstGeom prst="rect">
            <a:avLst/>
          </a:prstGeom>
        </p:spPr>
      </p:pic>
      <p:pic>
        <p:nvPicPr>
          <p:cNvPr id="8" name="圖片 7">
            <a:extLst>
              <a:ext uri="{FF2B5EF4-FFF2-40B4-BE49-F238E27FC236}">
                <a16:creationId xmlns:a16="http://schemas.microsoft.com/office/drawing/2014/main" id="{D4CC0FA7-CAED-4E22-9035-3FAA53F3236C}"/>
              </a:ext>
            </a:extLst>
          </p:cNvPr>
          <p:cNvPicPr>
            <a:picLocks noChangeAspect="1"/>
          </p:cNvPicPr>
          <p:nvPr/>
        </p:nvPicPr>
        <p:blipFill>
          <a:blip r:embed="rId5"/>
          <a:stretch>
            <a:fillRect/>
          </a:stretch>
        </p:blipFill>
        <p:spPr>
          <a:xfrm>
            <a:off x="1863366" y="893559"/>
            <a:ext cx="4852169" cy="259314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descr="一張含有 服裝, 人員, 牆, 室內 的圖片&#10;&#10;AI 產生的內容可能不正確。">
            <a:extLst>
              <a:ext uri="{FF2B5EF4-FFF2-40B4-BE49-F238E27FC236}">
                <a16:creationId xmlns:a16="http://schemas.microsoft.com/office/drawing/2014/main" id="{AF6EE05C-4D64-8819-D340-A2E19B3E668B}"/>
              </a:ext>
            </a:extLst>
          </p:cNvPr>
          <p:cNvPicPr>
            <a:picLocks noGrp="1" noChangeAspect="1"/>
          </p:cNvPicPr>
          <p:nvPr>
            <p:ph type="pic" sz="quarter" idx="17"/>
          </p:nvPr>
        </p:nvPicPr>
        <p:blipFill>
          <a:blip r:embed="rId2"/>
          <a:srcRect l="12463" r="12463"/>
          <a:stretch>
            <a:fillRect/>
          </a:stretch>
        </p:blipFill>
        <p:spPr>
          <a:xfrm>
            <a:off x="232986" y="3664818"/>
            <a:ext cx="4149221" cy="2889134"/>
          </a:xfrm>
        </p:spPr>
      </p:pic>
      <p:pic>
        <p:nvPicPr>
          <p:cNvPr id="11" name="內容版面配置區 10" descr="一張含有 服裝, 人員, 男人, 室內 的圖片&#10;&#10;AI 產生的內容可能不正確。">
            <a:extLst>
              <a:ext uri="{FF2B5EF4-FFF2-40B4-BE49-F238E27FC236}">
                <a16:creationId xmlns:a16="http://schemas.microsoft.com/office/drawing/2014/main" id="{4682DA76-BB6C-99D2-64B5-030D889C43BF}"/>
              </a:ext>
            </a:extLst>
          </p:cNvPr>
          <p:cNvPicPr>
            <a:picLocks noGrp="1" noChangeAspect="1"/>
          </p:cNvPicPr>
          <p:nvPr>
            <p:ph sz="quarter" idx="16"/>
          </p:nvPr>
        </p:nvPicPr>
        <p:blipFill>
          <a:blip r:embed="rId3"/>
          <a:stretch>
            <a:fillRect/>
          </a:stretch>
        </p:blipFill>
        <p:spPr>
          <a:xfrm rot="10800000" flipH="1" flipV="1">
            <a:off x="5522496" y="1094874"/>
            <a:ext cx="3398644" cy="2334126"/>
          </a:xfrm>
        </p:spPr>
      </p:pic>
      <p:pic>
        <p:nvPicPr>
          <p:cNvPr id="9" name="內容版面配置區 8" descr="一張含有 服裝, 人員, 室內, 牆 的圖片&#10;&#10;AI 產生的內容可能不正確。">
            <a:extLst>
              <a:ext uri="{FF2B5EF4-FFF2-40B4-BE49-F238E27FC236}">
                <a16:creationId xmlns:a16="http://schemas.microsoft.com/office/drawing/2014/main" id="{FCA9A39A-5102-ABC4-C72C-F1B41F3F3DCE}"/>
              </a:ext>
            </a:extLst>
          </p:cNvPr>
          <p:cNvPicPr>
            <a:picLocks noGrp="1" noChangeAspect="1"/>
          </p:cNvPicPr>
          <p:nvPr>
            <p:ph sz="quarter" idx="18"/>
          </p:nvPr>
        </p:nvPicPr>
        <p:blipFill>
          <a:blip r:embed="rId4"/>
          <a:stretch>
            <a:fillRect/>
          </a:stretch>
        </p:blipFill>
        <p:spPr>
          <a:xfrm>
            <a:off x="4761794" y="3664818"/>
            <a:ext cx="4273922" cy="2889134"/>
          </a:xfrm>
        </p:spPr>
      </p:pic>
      <p:sp>
        <p:nvSpPr>
          <p:cNvPr id="7" name="文字方塊 6">
            <a:extLst>
              <a:ext uri="{FF2B5EF4-FFF2-40B4-BE49-F238E27FC236}">
                <a16:creationId xmlns:a16="http://schemas.microsoft.com/office/drawing/2014/main" id="{47C89C53-B654-83FD-AF16-C969F5087584}"/>
              </a:ext>
            </a:extLst>
          </p:cNvPr>
          <p:cNvSpPr txBox="1"/>
          <p:nvPr/>
        </p:nvSpPr>
        <p:spPr>
          <a:xfrm>
            <a:off x="612572" y="170862"/>
            <a:ext cx="7418070" cy="646331"/>
          </a:xfrm>
          <a:prstGeom prst="rect">
            <a:avLst/>
          </a:prstGeom>
          <a:noFill/>
        </p:spPr>
        <p:txBody>
          <a:bodyPr wrap="square">
            <a:spAutoFit/>
          </a:bodyPr>
          <a:lstStyle/>
          <a:p>
            <a:pPr algn="ctr">
              <a:spcBef>
                <a:spcPts val="750"/>
              </a:spcBef>
              <a:buClr>
                <a:schemeClr val="accent1"/>
              </a:buClr>
              <a:buSzPct val="80000"/>
            </a:pP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國貿署拜訪理事長</a:t>
            </a:r>
            <a:endParaRPr lang="en-US" altLang="zh-TW" sz="3600" b="1" i="0" dirty="0">
              <a:solidFill>
                <a:schemeClr val="accent4">
                  <a:lumMod val="75000"/>
                </a:schemeClr>
              </a:solidFill>
              <a:effectLst/>
              <a:highlight>
                <a:srgbClr val="FFFF00"/>
              </a:highlight>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9FC4A414-6276-41DB-BA4B-1B7BA4010F40}"/>
              </a:ext>
            </a:extLst>
          </p:cNvPr>
          <p:cNvSpPr txBox="1"/>
          <p:nvPr/>
        </p:nvSpPr>
        <p:spPr>
          <a:xfrm>
            <a:off x="815140" y="1007529"/>
            <a:ext cx="4590046" cy="2800767"/>
          </a:xfrm>
          <a:prstGeom prst="rect">
            <a:avLst/>
          </a:prstGeom>
          <a:noFill/>
        </p:spPr>
        <p:txBody>
          <a:bodyPr wrap="square">
            <a:spAutoFit/>
          </a:bodyPr>
          <a:lstStyle/>
          <a:p>
            <a:pPr marL="285750" indent="-285750">
              <a:buFont typeface="Wingdings" panose="05000000000000000000" pitchFamily="2" charset="2"/>
              <a:buChar char="Ø"/>
            </a:pPr>
            <a:r>
              <a:rPr lang="zh-TW" altLang="en-US" sz="2000" dirty="0">
                <a:solidFill>
                  <a:schemeClr val="tx1"/>
                </a:solidFill>
                <a:effectLst/>
                <a:latin typeface="標楷體" panose="03000509000000000000" pitchFamily="65" charset="-120"/>
                <a:ea typeface="標楷體" panose="03000509000000000000" pitchFamily="65" charset="-120"/>
              </a:rPr>
              <a:t>議題一</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目前中國電池市估領先</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臺灣電池產業優勢或機會為何</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在歐盟新</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電池法</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生效以及未來電池護照上路</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臺灣電池業者是否有所因應</a:t>
            </a:r>
            <a:endParaRPr lang="en-US" altLang="zh-TW" sz="2000" dirty="0">
              <a:solidFill>
                <a:schemeClr val="tx1"/>
              </a:solidFill>
              <a:effectLst/>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sz="2000" dirty="0">
                <a:solidFill>
                  <a:schemeClr val="tx1"/>
                </a:solidFill>
                <a:latin typeface="標楷體" panose="03000509000000000000" pitchFamily="65" charset="-120"/>
                <a:ea typeface="標楷體" panose="03000509000000000000" pitchFamily="65" charset="-120"/>
              </a:rPr>
              <a:t>議題二</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瞭解貴會會員企業對於成立控股公司、或其他合作模式之意願或規劃</a:t>
            </a:r>
            <a:br>
              <a:rPr lang="en-US" altLang="zh-TW" sz="2000" dirty="0">
                <a:solidFill>
                  <a:schemeClr val="tx1"/>
                </a:solidFill>
                <a:latin typeface="標楷體" panose="03000509000000000000" pitchFamily="65" charset="-120"/>
                <a:ea typeface="標楷體" panose="03000509000000000000" pitchFamily="65" charset="-120"/>
              </a:rPr>
            </a:br>
            <a:br>
              <a:rPr lang="en-US" altLang="zh-TW" sz="1800" dirty="0">
                <a:solidFill>
                  <a:schemeClr val="tx1"/>
                </a:solidFill>
                <a:effectLst/>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43093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a:extLst>
              <a:ext uri="{FF2B5EF4-FFF2-40B4-BE49-F238E27FC236}">
                <a16:creationId xmlns:a16="http://schemas.microsoft.com/office/drawing/2014/main" id="{224AA6B2-87EF-E171-E053-B7207F7E5DC4}"/>
              </a:ext>
            </a:extLst>
          </p:cNvPr>
          <p:cNvSpPr>
            <a:spLocks noGrp="1"/>
          </p:cNvSpPr>
          <p:nvPr>
            <p:ph type="pic" sz="quarter" idx="17"/>
          </p:nvPr>
        </p:nvSpPr>
        <p:spPr/>
        <p:txBody>
          <a:bodyPr/>
          <a:lstStyle/>
          <a:p>
            <a:endParaRPr lang="zh-TW" altLang="en-US" dirty="0"/>
          </a:p>
        </p:txBody>
      </p:sp>
      <p:sp>
        <p:nvSpPr>
          <p:cNvPr id="3" name="內容版面配置區 2">
            <a:extLst>
              <a:ext uri="{FF2B5EF4-FFF2-40B4-BE49-F238E27FC236}">
                <a16:creationId xmlns:a16="http://schemas.microsoft.com/office/drawing/2014/main" id="{C2BAD6F1-AA61-568F-7EDC-3F58D11D53CD}"/>
              </a:ext>
            </a:extLst>
          </p:cNvPr>
          <p:cNvSpPr>
            <a:spLocks noGrp="1"/>
          </p:cNvSpPr>
          <p:nvPr>
            <p:ph sz="quarter" idx="16"/>
          </p:nvPr>
        </p:nvSpPr>
        <p:spPr>
          <a:xfrm>
            <a:off x="400049" y="937260"/>
            <a:ext cx="8556663" cy="5715000"/>
          </a:xfrm>
        </p:spPr>
        <p:txBody>
          <a:bodyPr>
            <a:normAutofit fontScale="92500" lnSpcReduction="10000"/>
          </a:bodyPr>
          <a:lstStyle/>
          <a:p>
            <a:pPr>
              <a:buNone/>
            </a:pPr>
            <a:r>
              <a:rPr lang="zh-TW" altLang="en-US" sz="1400" b="1" dirty="0">
                <a:solidFill>
                  <a:schemeClr val="tx1"/>
                </a:solidFill>
                <a:latin typeface="Microsoft JhengHei Light" panose="020B0304030504040204" pitchFamily="34" charset="-120"/>
                <a:ea typeface="Microsoft JhengHei Light" panose="020B0304030504040204" pitchFamily="34" charset="-120"/>
              </a:rPr>
              <a:t>📝 會議重點摘要</a:t>
            </a:r>
          </a:p>
          <a:p>
            <a:pPr>
              <a:buNone/>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 台美關係與產業調整（主講：中經院 晨鐘順博士）</a:t>
            </a:r>
          </a:p>
          <a:p>
            <a:pPr>
              <a:buFont typeface="Arial" panose="020B0604020202020204" pitchFamily="34" charset="0"/>
              <a:buChar char="•"/>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川普政策影響明顯：再生能源、電動車與儲能面臨關稅與補貼調整風險，降低原預期商機。</a:t>
            </a:r>
          </a:p>
          <a:p>
            <a:pPr>
              <a:buFont typeface="Arial" panose="020B0604020202020204" pitchFamily="34" charset="0"/>
              <a:buChar char="•"/>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建議台灣彈性因應：強化台灣綠能自主性，減少對美依賴。</a:t>
            </a:r>
          </a:p>
          <a:p>
            <a:pPr>
              <a:buFont typeface="Arial" panose="020B0604020202020204" pitchFamily="34" charset="0"/>
              <a:buChar char="•"/>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品牌與技術關鍵：</a:t>
            </a:r>
            <a:r>
              <a:rPr lang="en-US" altLang="zh-TW" sz="1600" b="1" dirty="0">
                <a:solidFill>
                  <a:schemeClr val="tx1"/>
                </a:solidFill>
                <a:latin typeface="Microsoft JhengHei Light" panose="020B0304030504040204" pitchFamily="34" charset="-120"/>
                <a:ea typeface="Microsoft JhengHei Light" panose="020B0304030504040204" pitchFamily="34" charset="-120"/>
              </a:rPr>
              <a:t>BP</a:t>
            </a:r>
            <a:r>
              <a:rPr lang="zh-TW" altLang="en-US" sz="1600" b="1" dirty="0">
                <a:solidFill>
                  <a:schemeClr val="tx1"/>
                </a:solidFill>
                <a:latin typeface="Microsoft JhengHei Light" panose="020B0304030504040204" pitchFamily="34" charset="-120"/>
                <a:ea typeface="Microsoft JhengHei Light" panose="020B0304030504040204" pitchFamily="34" charset="-120"/>
              </a:rPr>
              <a:t>與</a:t>
            </a:r>
            <a:r>
              <a:rPr lang="en-US" altLang="zh-TW" sz="1600" b="1" dirty="0">
                <a:solidFill>
                  <a:schemeClr val="tx1"/>
                </a:solidFill>
                <a:latin typeface="Microsoft JhengHei Light" panose="020B0304030504040204" pitchFamily="34" charset="-120"/>
                <a:ea typeface="Microsoft JhengHei Light" panose="020B0304030504040204" pitchFamily="34" charset="-120"/>
              </a:rPr>
              <a:t>Shell</a:t>
            </a:r>
            <a:r>
              <a:rPr lang="zh-TW" altLang="en-US" sz="1600" b="1" dirty="0">
                <a:solidFill>
                  <a:schemeClr val="tx1"/>
                </a:solidFill>
                <a:latin typeface="Microsoft JhengHei Light" panose="020B0304030504040204" pitchFamily="34" charset="-120"/>
                <a:ea typeface="Microsoft JhengHei Light" panose="020B0304030504040204" pitchFamily="34" charset="-120"/>
              </a:rPr>
              <a:t>失敗的再生轉型示例，提醒企業應精準聚焦核心優勢與市場信任。</a:t>
            </a:r>
          </a:p>
          <a:p>
            <a:pPr>
              <a:buNone/>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 可調度低碳電力與儲能</a:t>
            </a:r>
          </a:p>
          <a:p>
            <a:pPr>
              <a:buFont typeface="Arial" panose="020B0604020202020204" pitchFamily="34" charset="0"/>
              <a:buChar char="•"/>
            </a:pPr>
            <a:r>
              <a:rPr lang="en-US" altLang="zh-TW" sz="1600" b="1" dirty="0">
                <a:solidFill>
                  <a:schemeClr val="tx1"/>
                </a:solidFill>
                <a:latin typeface="Microsoft JhengHei Light" panose="020B0304030504040204" pitchFamily="34" charset="-120"/>
                <a:ea typeface="Microsoft JhengHei Light" panose="020B0304030504040204" pitchFamily="34" charset="-120"/>
              </a:rPr>
              <a:t>IEA</a:t>
            </a:r>
            <a:r>
              <a:rPr lang="zh-TW" altLang="en-US" sz="1600" b="1" dirty="0">
                <a:solidFill>
                  <a:schemeClr val="tx1"/>
                </a:solidFill>
                <a:latin typeface="Microsoft JhengHei Light" panose="020B0304030504040204" pitchFamily="34" charset="-120"/>
                <a:ea typeface="Microsoft JhengHei Light" panose="020B0304030504040204" pitchFamily="34" charset="-120"/>
              </a:rPr>
              <a:t>報告：重點在「可調度低碳電力」，非單純低碳即可。</a:t>
            </a:r>
          </a:p>
          <a:p>
            <a:pPr>
              <a:buFont typeface="Arial" panose="020B0604020202020204" pitchFamily="34" charset="0"/>
              <a:buChar char="•"/>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台灣技術優勢：電池儲能（特別是磷酸鐵鋰）成本低具競爭力。</a:t>
            </a:r>
          </a:p>
          <a:p>
            <a:pPr>
              <a:buFont typeface="Arial" panose="020B0604020202020204" pitchFamily="34" charset="0"/>
              <a:buChar char="•"/>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成本瓶頸：搭配太陽能與風能後成本偏高，須提升技術效率與整合能力。</a:t>
            </a:r>
          </a:p>
          <a:p>
            <a:pPr>
              <a:buFont typeface="Arial" panose="020B0604020202020204" pitchFamily="34" charset="0"/>
              <a:buChar char="•"/>
            </a:pPr>
            <a:r>
              <a:rPr lang="en-US" altLang="zh-TW" sz="1600" b="1" dirty="0">
                <a:solidFill>
                  <a:schemeClr val="tx1"/>
                </a:solidFill>
                <a:latin typeface="Microsoft JhengHei Light" panose="020B0304030504040204" pitchFamily="34" charset="-120"/>
                <a:ea typeface="Microsoft JhengHei Light" panose="020B0304030504040204" pitchFamily="34" charset="-120"/>
              </a:rPr>
              <a:t>CCS </a:t>
            </a:r>
            <a:r>
              <a:rPr lang="zh-TW" altLang="en-US" sz="1600" b="1" dirty="0">
                <a:solidFill>
                  <a:schemeClr val="tx1"/>
                </a:solidFill>
                <a:latin typeface="Microsoft JhengHei Light" panose="020B0304030504040204" pitchFamily="34" charset="-120"/>
                <a:ea typeface="Microsoft JhengHei Light" panose="020B0304030504040204" pitchFamily="34" charset="-120"/>
              </a:rPr>
              <a:t>商轉失敗率高：目前未有火力發電廠成功商轉，技術成熟度低。</a:t>
            </a:r>
          </a:p>
          <a:p>
            <a:pPr>
              <a:buFont typeface="Arial" panose="020B0604020202020204" pitchFamily="34" charset="0"/>
              <a:buChar char="•"/>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氫能短期不建議投入：用於發電效果差，建議集中在工業原料或航運燃料用途。</a:t>
            </a:r>
          </a:p>
          <a:p>
            <a:pPr>
              <a:buFont typeface="Arial" panose="020B0604020202020204" pitchFamily="34" charset="0"/>
              <a:buChar char="•"/>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長時間儲能具潛力：壓縮空氣、熱能儲存與液流電池為可能突破點。</a:t>
            </a:r>
          </a:p>
          <a:p>
            <a:pPr>
              <a:buFont typeface="Arial" panose="020B0604020202020204" pitchFamily="34" charset="0"/>
              <a:buChar char="•"/>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電池市場需找替代出口：美國市場受阻，東南亞與其他新興市場為潛力點</a:t>
            </a:r>
            <a:r>
              <a:rPr lang="zh-TW" altLang="en-US" sz="1600" b="1" dirty="0">
                <a:latin typeface="Microsoft JhengHei Light" panose="020B0304030504040204" pitchFamily="34" charset="-120"/>
                <a:ea typeface="Microsoft JhengHei Light" panose="020B0304030504040204" pitchFamily="34" charset="-120"/>
              </a:rPr>
              <a:t>。</a:t>
            </a:r>
          </a:p>
          <a:p>
            <a:endParaRPr lang="zh-TW" altLang="en-US" dirty="0"/>
          </a:p>
        </p:txBody>
      </p:sp>
      <p:sp>
        <p:nvSpPr>
          <p:cNvPr id="4" name="內容版面配置區 3">
            <a:extLst>
              <a:ext uri="{FF2B5EF4-FFF2-40B4-BE49-F238E27FC236}">
                <a16:creationId xmlns:a16="http://schemas.microsoft.com/office/drawing/2014/main" id="{125A6459-B116-E6FC-9EB6-C80663A3DA54}"/>
              </a:ext>
            </a:extLst>
          </p:cNvPr>
          <p:cNvSpPr>
            <a:spLocks noGrp="1"/>
          </p:cNvSpPr>
          <p:nvPr>
            <p:ph sz="quarter" idx="18"/>
          </p:nvPr>
        </p:nvSpPr>
        <p:spPr/>
        <p:txBody>
          <a:bodyPr/>
          <a:lstStyle/>
          <a:p>
            <a:endParaRPr lang="zh-TW" altLang="en-US"/>
          </a:p>
        </p:txBody>
      </p:sp>
      <p:sp>
        <p:nvSpPr>
          <p:cNvPr id="5" name="標題 4">
            <a:extLst>
              <a:ext uri="{FF2B5EF4-FFF2-40B4-BE49-F238E27FC236}">
                <a16:creationId xmlns:a16="http://schemas.microsoft.com/office/drawing/2014/main" id="{F05633D9-2BAA-E7B6-C595-971431A31998}"/>
              </a:ext>
            </a:extLst>
          </p:cNvPr>
          <p:cNvSpPr>
            <a:spLocks noGrp="1"/>
          </p:cNvSpPr>
          <p:nvPr>
            <p:ph type="title"/>
          </p:nvPr>
        </p:nvSpPr>
        <p:spPr>
          <a:xfrm>
            <a:off x="1567544" y="-30480"/>
            <a:ext cx="6809014" cy="1017270"/>
          </a:xfrm>
        </p:spPr>
        <p:txBody>
          <a:bodyPr>
            <a:noAutofit/>
          </a:bodyPr>
          <a:lstStyle/>
          <a:p>
            <a:r>
              <a:rPr lang="zh-TW" altLang="en-US" sz="3200" b="1" dirty="0">
                <a:solidFill>
                  <a:schemeClr val="tx1"/>
                </a:solidFill>
                <a:latin typeface="標楷體" panose="03000509000000000000" pitchFamily="65" charset="-120"/>
                <a:ea typeface="標楷體" panose="03000509000000000000" pitchFamily="65" charset="-120"/>
              </a:rPr>
              <a:t>國際交流委員第十屆第一次會議</a:t>
            </a:r>
            <a:endParaRPr lang="zh-TW" altLang="en-US" sz="3200" dirty="0">
              <a:solidFill>
                <a:schemeClr val="tx1"/>
              </a:solidFill>
            </a:endParaRPr>
          </a:p>
        </p:txBody>
      </p:sp>
    </p:spTree>
    <p:extLst>
      <p:ext uri="{BB962C8B-B14F-4D97-AF65-F5344CB8AC3E}">
        <p14:creationId xmlns:p14="http://schemas.microsoft.com/office/powerpoint/2010/main" val="4135478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a:extLst>
              <a:ext uri="{FF2B5EF4-FFF2-40B4-BE49-F238E27FC236}">
                <a16:creationId xmlns:a16="http://schemas.microsoft.com/office/drawing/2014/main" id="{99C2FF52-6358-79D3-0A5C-C075BA173D65}"/>
              </a:ext>
            </a:extLst>
          </p:cNvPr>
          <p:cNvSpPr>
            <a:spLocks noGrp="1"/>
          </p:cNvSpPr>
          <p:nvPr>
            <p:ph type="pic" sz="quarter" idx="17"/>
          </p:nvPr>
        </p:nvSpPr>
        <p:spPr>
          <a:xfrm>
            <a:off x="-136093" y="182880"/>
            <a:ext cx="9144000" cy="6858000"/>
          </a:xfrm>
        </p:spPr>
        <p:txBody>
          <a:bodyPr/>
          <a:lstStyle/>
          <a:p>
            <a:endParaRPr lang="zh-TW" altLang="en-US" dirty="0"/>
          </a:p>
        </p:txBody>
      </p:sp>
      <p:sp>
        <p:nvSpPr>
          <p:cNvPr id="3" name="內容版面配置區 2">
            <a:extLst>
              <a:ext uri="{FF2B5EF4-FFF2-40B4-BE49-F238E27FC236}">
                <a16:creationId xmlns:a16="http://schemas.microsoft.com/office/drawing/2014/main" id="{151AA19A-B562-AE30-56EF-0110D0C28E0F}"/>
              </a:ext>
            </a:extLst>
          </p:cNvPr>
          <p:cNvSpPr>
            <a:spLocks noGrp="1"/>
          </p:cNvSpPr>
          <p:nvPr>
            <p:ph sz="quarter" idx="16"/>
          </p:nvPr>
        </p:nvSpPr>
        <p:spPr>
          <a:xfrm>
            <a:off x="756515" y="2308860"/>
            <a:ext cx="7630970" cy="4137660"/>
          </a:xfrm>
        </p:spPr>
        <p:txBody>
          <a:bodyPr>
            <a:normAutofit/>
          </a:bodyPr>
          <a:lstStyle/>
          <a:p>
            <a:pPr>
              <a:buNone/>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 待辦事項建議</a:t>
            </a:r>
          </a:p>
          <a:p>
            <a:pPr>
              <a:buFont typeface="+mj-lt"/>
              <a:buAutoNum type="arabicPeriod"/>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續邀陳博士針對「台美產業策略與能源技術調整」進行系列專題演講。</a:t>
            </a:r>
          </a:p>
          <a:p>
            <a:pPr>
              <a:buFont typeface="+mj-lt"/>
              <a:buAutoNum type="arabicPeriod"/>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追蹤美國關稅政策與供應鏈重構變化，研擬多元市場策略。</a:t>
            </a:r>
          </a:p>
          <a:p>
            <a:pPr>
              <a:buFont typeface="+mj-lt"/>
              <a:buAutoNum type="arabicPeriod"/>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研擬儲能與綠能整合成本最佳化方案，以提升國際市場競爭力。</a:t>
            </a:r>
          </a:p>
          <a:p>
            <a:pPr>
              <a:buFont typeface="+mj-lt"/>
              <a:buAutoNum type="arabicPeriod"/>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倡議修法將「特定電力供應業」擴大為「特定電業」，並納入需量反應、虛擬電廠等業者角色。</a:t>
            </a:r>
          </a:p>
          <a:p>
            <a:pPr>
              <a:buFont typeface="+mj-lt"/>
              <a:buAutoNum type="arabicPeriod"/>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盤點與釋放綠電資源：改善現有綠電交易管道，提升市場活化率。</a:t>
            </a:r>
          </a:p>
          <a:p>
            <a:pPr>
              <a:buFont typeface="+mj-lt"/>
              <a:buAutoNum type="arabicPeriod"/>
            </a:pPr>
            <a:r>
              <a:rPr lang="zh-TW" altLang="en-US" sz="1600" b="1" dirty="0">
                <a:solidFill>
                  <a:schemeClr val="tx1"/>
                </a:solidFill>
                <a:latin typeface="Microsoft JhengHei Light" panose="020B0304030504040204" pitchFamily="34" charset="-120"/>
                <a:ea typeface="Microsoft JhengHei Light" panose="020B0304030504040204" pitchFamily="34" charset="-120"/>
              </a:rPr>
              <a:t>強化與東南亞等新興市場交流，減緩對美輸出風險。</a:t>
            </a:r>
          </a:p>
          <a:p>
            <a:endParaRPr lang="zh-TW" altLang="en-US" dirty="0"/>
          </a:p>
        </p:txBody>
      </p:sp>
      <p:sp>
        <p:nvSpPr>
          <p:cNvPr id="4" name="內容版面配置區 3">
            <a:extLst>
              <a:ext uri="{FF2B5EF4-FFF2-40B4-BE49-F238E27FC236}">
                <a16:creationId xmlns:a16="http://schemas.microsoft.com/office/drawing/2014/main" id="{537AA9DF-2633-A9AC-9F83-35E8D1F7225D}"/>
              </a:ext>
            </a:extLst>
          </p:cNvPr>
          <p:cNvSpPr>
            <a:spLocks noGrp="1"/>
          </p:cNvSpPr>
          <p:nvPr>
            <p:ph sz="quarter" idx="18"/>
          </p:nvPr>
        </p:nvSpPr>
        <p:spPr>
          <a:xfrm flipV="1">
            <a:off x="756515" y="4251960"/>
            <a:ext cx="3086100" cy="75307"/>
          </a:xfrm>
        </p:spPr>
        <p:txBody>
          <a:bodyPr>
            <a:normAutofit fontScale="25000" lnSpcReduction="20000"/>
          </a:bodyPr>
          <a:lstStyle/>
          <a:p>
            <a:endParaRPr lang="zh-TW" altLang="en-US" dirty="0"/>
          </a:p>
        </p:txBody>
      </p:sp>
      <p:sp>
        <p:nvSpPr>
          <p:cNvPr id="5" name="標題 4">
            <a:extLst>
              <a:ext uri="{FF2B5EF4-FFF2-40B4-BE49-F238E27FC236}">
                <a16:creationId xmlns:a16="http://schemas.microsoft.com/office/drawing/2014/main" id="{56460189-D691-126B-AF86-D2E78349980F}"/>
              </a:ext>
            </a:extLst>
          </p:cNvPr>
          <p:cNvSpPr>
            <a:spLocks noGrp="1"/>
          </p:cNvSpPr>
          <p:nvPr>
            <p:ph type="title"/>
          </p:nvPr>
        </p:nvSpPr>
        <p:spPr>
          <a:xfrm>
            <a:off x="756514" y="0"/>
            <a:ext cx="7358786" cy="3065343"/>
          </a:xfrm>
        </p:spPr>
        <p:txBody>
          <a:bodyPr>
            <a:normAutofit/>
          </a:bodyPr>
          <a:lstStyle/>
          <a:p>
            <a:r>
              <a:rPr lang="zh-TW" altLang="en-US" b="1" dirty="0">
                <a:solidFill>
                  <a:schemeClr val="tx1"/>
                </a:solidFill>
              </a:rPr>
              <a:t>⚖️ 法規與市場結構</a:t>
            </a:r>
            <a:br>
              <a:rPr lang="zh-TW" altLang="en-US" b="1" dirty="0">
                <a:solidFill>
                  <a:schemeClr val="tx1"/>
                </a:solidFill>
              </a:rPr>
            </a:br>
            <a:r>
              <a:rPr lang="zh-TW" altLang="en-US" b="1" dirty="0">
                <a:solidFill>
                  <a:schemeClr val="tx1"/>
                </a:solidFill>
              </a:rPr>
              <a:t>呼籲電力市場開放</a:t>
            </a:r>
            <a:r>
              <a:rPr lang="zh-TW" altLang="en-US" dirty="0">
                <a:solidFill>
                  <a:schemeClr val="tx1"/>
                </a:solidFill>
              </a:rPr>
              <a:t>：現行制度對新興電力業者限制大，建議成立「特定電業」涵蓋儲能、虛擬電廠等。</a:t>
            </a:r>
            <a:br>
              <a:rPr lang="zh-TW" altLang="en-US" dirty="0">
                <a:solidFill>
                  <a:schemeClr val="tx1"/>
                </a:solidFill>
              </a:rPr>
            </a:br>
            <a:r>
              <a:rPr lang="zh-TW" altLang="en-US" b="1" dirty="0">
                <a:solidFill>
                  <a:schemeClr val="tx1"/>
                </a:solidFill>
              </a:rPr>
              <a:t>綠電交易問題</a:t>
            </a:r>
            <a:r>
              <a:rPr lang="zh-TW" altLang="en-US" dirty="0">
                <a:solidFill>
                  <a:schemeClr val="tx1"/>
                </a:solidFill>
              </a:rPr>
              <a:t>：實際可交易綠電比例極低（</a:t>
            </a:r>
            <a:r>
              <a:rPr lang="en-US" altLang="zh-TW" dirty="0">
                <a:solidFill>
                  <a:schemeClr val="tx1"/>
                </a:solidFill>
              </a:rPr>
              <a:t>2023 </a:t>
            </a:r>
            <a:r>
              <a:rPr lang="zh-TW" altLang="en-US" dirty="0">
                <a:solidFill>
                  <a:schemeClr val="tx1"/>
                </a:solidFill>
              </a:rPr>
              <a:t>年僅 </a:t>
            </a:r>
            <a:r>
              <a:rPr lang="en-US" altLang="zh-TW" dirty="0">
                <a:solidFill>
                  <a:schemeClr val="tx1"/>
                </a:solidFill>
              </a:rPr>
              <a:t>6 </a:t>
            </a:r>
            <a:r>
              <a:rPr lang="zh-TW" altLang="en-US" dirty="0">
                <a:solidFill>
                  <a:schemeClr val="tx1"/>
                </a:solidFill>
              </a:rPr>
              <a:t>成綠電進市場，</a:t>
            </a:r>
            <a:r>
              <a:rPr lang="en-US" altLang="zh-TW" dirty="0">
                <a:solidFill>
                  <a:schemeClr val="tx1"/>
                </a:solidFill>
              </a:rPr>
              <a:t>2024 </a:t>
            </a:r>
            <a:r>
              <a:rPr lang="zh-TW" altLang="en-US" dirty="0">
                <a:solidFill>
                  <a:schemeClr val="tx1"/>
                </a:solidFill>
              </a:rPr>
              <a:t>年不到 </a:t>
            </a:r>
            <a:r>
              <a:rPr lang="en-US" altLang="zh-TW" dirty="0">
                <a:solidFill>
                  <a:schemeClr val="tx1"/>
                </a:solidFill>
              </a:rPr>
              <a:t>1 </a:t>
            </a:r>
            <a:r>
              <a:rPr lang="zh-TW" altLang="en-US" dirty="0">
                <a:solidFill>
                  <a:schemeClr val="tx1"/>
                </a:solidFill>
              </a:rPr>
              <a:t>成），多數仍掌握在台電。</a:t>
            </a:r>
            <a:br>
              <a:rPr lang="zh-TW" altLang="en-US" dirty="0"/>
            </a:br>
            <a:endParaRPr lang="zh-TW" altLang="en-US" dirty="0"/>
          </a:p>
        </p:txBody>
      </p:sp>
    </p:spTree>
    <p:extLst>
      <p:ext uri="{BB962C8B-B14F-4D97-AF65-F5344CB8AC3E}">
        <p14:creationId xmlns:p14="http://schemas.microsoft.com/office/powerpoint/2010/main" val="4171910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標題 1"/>
          <p:cNvSpPr>
            <a:spLocks noGrp="1"/>
          </p:cNvSpPr>
          <p:nvPr>
            <p:ph type="title"/>
          </p:nvPr>
        </p:nvSpPr>
        <p:spPr>
          <a:xfrm>
            <a:off x="3571654" y="325120"/>
            <a:ext cx="1667792" cy="581397"/>
          </a:xfrm>
        </p:spPr>
        <p:txBody>
          <a:bodyPr vert="horz" lIns="91440" tIns="45720" rIns="91440" bIns="45720" rtlCol="0" anchor="ctr">
            <a:normAutofit fontScale="90000"/>
          </a:bodyPr>
          <a:lstStyle/>
          <a:p>
            <a:pPr fontAlgn="base">
              <a:spcAft>
                <a:spcPct val="0"/>
              </a:spcAft>
            </a:pPr>
            <a:r>
              <a:rPr lang="zh-TW" altLang="en-US" dirty="0">
                <a:solidFill>
                  <a:schemeClr val="tx1"/>
                </a:solidFill>
                <a:latin typeface="標楷體" panose="03000509000000000000" pitchFamily="65" charset="-120"/>
                <a:ea typeface="標楷體" panose="03000509000000000000" pitchFamily="65" charset="-120"/>
              </a:rPr>
              <a:t>議</a:t>
            </a:r>
            <a:r>
              <a:rPr lang="en-US" altLang="zh-TW" dirty="0">
                <a:solidFill>
                  <a:schemeClr val="tx1"/>
                </a:solidFill>
                <a:latin typeface="標楷體" panose="03000509000000000000" pitchFamily="65" charset="-120"/>
                <a:ea typeface="標楷體" panose="03000509000000000000" pitchFamily="65" charset="-120"/>
              </a:rPr>
              <a:t>   </a:t>
            </a:r>
            <a:r>
              <a:rPr lang="zh-TW" altLang="en-US" dirty="0">
                <a:solidFill>
                  <a:schemeClr val="tx1"/>
                </a:solidFill>
                <a:latin typeface="標楷體" panose="03000509000000000000" pitchFamily="65" charset="-120"/>
                <a:ea typeface="標楷體" panose="03000509000000000000" pitchFamily="65" charset="-120"/>
              </a:rPr>
              <a:t>程</a:t>
            </a: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7"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2</a:t>
            </a:fld>
            <a:endParaRPr lang="en-US" sz="2000" dirty="0">
              <a:solidFill>
                <a:schemeClr val="tx1"/>
              </a:solidFill>
            </a:endParaRPr>
          </a:p>
        </p:txBody>
      </p:sp>
      <p:pic>
        <p:nvPicPr>
          <p:cNvPr id="4" name="圖片 3"/>
          <p:cNvPicPr>
            <a:picLocks noChangeAspect="1"/>
          </p:cNvPicPr>
          <p:nvPr/>
        </p:nvPicPr>
        <p:blipFill>
          <a:blip r:embed="rId2"/>
          <a:stretch>
            <a:fillRect/>
          </a:stretch>
        </p:blipFill>
        <p:spPr>
          <a:xfrm>
            <a:off x="674914" y="975970"/>
            <a:ext cx="7288720" cy="490606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a:extLst>
              <a:ext uri="{FF2B5EF4-FFF2-40B4-BE49-F238E27FC236}">
                <a16:creationId xmlns:a16="http://schemas.microsoft.com/office/drawing/2014/main" id="{AB3FEA41-EDFC-40C0-A519-DC1A5B6B7362}"/>
              </a:ext>
            </a:extLst>
          </p:cNvPr>
          <p:cNvPicPr>
            <a:picLocks noGrp="1" noChangeAspect="1"/>
          </p:cNvPicPr>
          <p:nvPr>
            <p:ph type="pic" sz="quarter" idx="17"/>
          </p:nvPr>
        </p:nvPicPr>
        <p:blipFill rotWithShape="1">
          <a:blip r:embed="rId2"/>
          <a:srcRect l="12485" r="12485"/>
          <a:stretch/>
        </p:blipFill>
        <p:spPr>
          <a:xfrm>
            <a:off x="5301342" y="3704542"/>
            <a:ext cx="3385457" cy="2760209"/>
          </a:xfrm>
        </p:spPr>
      </p:pic>
      <p:sp>
        <p:nvSpPr>
          <p:cNvPr id="9" name="文字方塊 8">
            <a:extLst>
              <a:ext uri="{FF2B5EF4-FFF2-40B4-BE49-F238E27FC236}">
                <a16:creationId xmlns:a16="http://schemas.microsoft.com/office/drawing/2014/main" id="{A5323D77-A74D-448B-98A5-AE9C7D6EA5D8}"/>
              </a:ext>
            </a:extLst>
          </p:cNvPr>
          <p:cNvSpPr txBox="1"/>
          <p:nvPr/>
        </p:nvSpPr>
        <p:spPr>
          <a:xfrm>
            <a:off x="1143000" y="302762"/>
            <a:ext cx="7543800" cy="954107"/>
          </a:xfrm>
          <a:prstGeom prst="rect">
            <a:avLst/>
          </a:prstGeom>
          <a:noFill/>
        </p:spPr>
        <p:txBody>
          <a:bodyPr wrap="square">
            <a:spAutoFit/>
          </a:bodyPr>
          <a:lstStyle/>
          <a:p>
            <a:pPr algn="ctr"/>
            <a:r>
              <a:rPr lang="en-US" altLang="zh-TW" sz="2800" dirty="0"/>
              <a:t>2025</a:t>
            </a:r>
            <a:r>
              <a:rPr lang="zh-TW" altLang="en-US" sz="2800" dirty="0"/>
              <a:t>國際先進鋰離子電池與氫能燃料電池</a:t>
            </a:r>
            <a:endParaRPr lang="en-US" altLang="zh-TW" sz="2800" dirty="0"/>
          </a:p>
          <a:p>
            <a:pPr algn="ctr"/>
            <a:r>
              <a:rPr lang="zh-TW" altLang="en-US" sz="2800" dirty="0"/>
              <a:t>電化學儲能研討會</a:t>
            </a:r>
          </a:p>
        </p:txBody>
      </p:sp>
      <p:pic>
        <p:nvPicPr>
          <p:cNvPr id="10" name="圖片 9">
            <a:extLst>
              <a:ext uri="{FF2B5EF4-FFF2-40B4-BE49-F238E27FC236}">
                <a16:creationId xmlns:a16="http://schemas.microsoft.com/office/drawing/2014/main" id="{98CA7626-08D9-4F01-A712-DAF831F61CE6}"/>
              </a:ext>
            </a:extLst>
          </p:cNvPr>
          <p:cNvPicPr>
            <a:picLocks noChangeAspect="1"/>
          </p:cNvPicPr>
          <p:nvPr/>
        </p:nvPicPr>
        <p:blipFill>
          <a:blip r:embed="rId3"/>
          <a:stretch>
            <a:fillRect/>
          </a:stretch>
        </p:blipFill>
        <p:spPr>
          <a:xfrm>
            <a:off x="228600" y="3704542"/>
            <a:ext cx="4767943" cy="2850696"/>
          </a:xfrm>
          <a:prstGeom prst="rect">
            <a:avLst/>
          </a:prstGeom>
        </p:spPr>
      </p:pic>
      <p:sp>
        <p:nvSpPr>
          <p:cNvPr id="12" name="文字方塊 11">
            <a:extLst>
              <a:ext uri="{FF2B5EF4-FFF2-40B4-BE49-F238E27FC236}">
                <a16:creationId xmlns:a16="http://schemas.microsoft.com/office/drawing/2014/main" id="{64876D48-7C67-4821-9561-16BC8F7E76FD}"/>
              </a:ext>
            </a:extLst>
          </p:cNvPr>
          <p:cNvSpPr txBox="1"/>
          <p:nvPr/>
        </p:nvSpPr>
        <p:spPr>
          <a:xfrm>
            <a:off x="446315" y="1256869"/>
            <a:ext cx="8501743" cy="1754326"/>
          </a:xfrm>
          <a:prstGeom prst="rect">
            <a:avLst/>
          </a:prstGeom>
          <a:noFill/>
        </p:spPr>
        <p:txBody>
          <a:bodyPr wrap="square">
            <a:spAutoFit/>
          </a:bodyPr>
          <a:lstStyle/>
          <a:p>
            <a:r>
              <a:rPr lang="zh-TW" altLang="en-US" dirty="0"/>
              <a:t>本次會議涵蓋固態、膠態、液態、鋰硫電池與氫能燃料電池等多項主題，邀請多位來自日本及臺灣的重量級學者進行專題演講。日本京都大學安倍武志教授分享新型鈉、鋰、氟離子電池技術的研究方向；吉武秀哉教授則針對電動車電池的設計與演進趨勢，從材料研發到整體應用提出深入解析，並結合電動車拆解分析進行實例探討。此外，固態電池技術、新鋰硫電池的技術進展、電池界面離子傳輸與安全性議題等也引起熱烈關注，與會者透過學術對話深入掌握電池技術的最新動態。</a:t>
            </a:r>
          </a:p>
        </p:txBody>
      </p:sp>
    </p:spTree>
    <p:extLst>
      <p:ext uri="{BB962C8B-B14F-4D97-AF65-F5344CB8AC3E}">
        <p14:creationId xmlns:p14="http://schemas.microsoft.com/office/powerpoint/2010/main" val="1546238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C7D5C72E-2091-263E-AD3B-9BC8C413E074}"/>
              </a:ext>
            </a:extLst>
          </p:cNvPr>
          <p:cNvSpPr txBox="1"/>
          <p:nvPr/>
        </p:nvSpPr>
        <p:spPr>
          <a:xfrm>
            <a:off x="772886" y="171065"/>
            <a:ext cx="8193101" cy="792525"/>
          </a:xfrm>
          <a:prstGeom prst="rect">
            <a:avLst/>
          </a:prstGeom>
          <a:noFill/>
        </p:spPr>
        <p:txBody>
          <a:bodyPr wrap="square" rtlCol="0">
            <a:spAutoFit/>
          </a:bodyPr>
          <a:lstStyle/>
          <a:p>
            <a:pPr>
              <a:spcBef>
                <a:spcPts val="1800"/>
              </a:spcBef>
            </a:pPr>
            <a:r>
              <a:rPr lang="en-US" altLang="zh-TW" sz="3200" b="1" dirty="0">
                <a:solidFill>
                  <a:schemeClr val="accent6">
                    <a:lumMod val="50000"/>
                  </a:schemeClr>
                </a:solidFill>
                <a:latin typeface="標楷體" panose="03000509000000000000" pitchFamily="65" charset="-120"/>
                <a:ea typeface="標楷體" panose="03000509000000000000" pitchFamily="65" charset="-120"/>
              </a:rPr>
              <a:t>2024</a:t>
            </a:r>
            <a:r>
              <a:rPr lang="zh-TW" altLang="en-US" sz="3200" b="1" dirty="0">
                <a:solidFill>
                  <a:schemeClr val="accent6">
                    <a:lumMod val="50000"/>
                  </a:schemeClr>
                </a:solidFill>
                <a:latin typeface="標楷體" panose="03000509000000000000" pitchFamily="65" charset="-120"/>
                <a:ea typeface="標楷體" panose="03000509000000000000" pitchFamily="65" charset="-120"/>
              </a:rPr>
              <a:t>年</a:t>
            </a:r>
            <a:r>
              <a:rPr lang="en-US" altLang="zh-TW" sz="3200" b="1" dirty="0">
                <a:solidFill>
                  <a:schemeClr val="accent6">
                    <a:lumMod val="50000"/>
                  </a:schemeClr>
                </a:solidFill>
                <a:latin typeface="標楷體" panose="03000509000000000000" pitchFamily="65" charset="-120"/>
                <a:ea typeface="標楷體" panose="03000509000000000000" pitchFamily="65" charset="-120"/>
              </a:rPr>
              <a:t>12</a:t>
            </a:r>
            <a:r>
              <a:rPr lang="zh-TW" altLang="en-US" sz="3200" b="1" dirty="0">
                <a:solidFill>
                  <a:schemeClr val="accent6">
                    <a:lumMod val="50000"/>
                  </a:schemeClr>
                </a:solidFill>
                <a:latin typeface="標楷體" panose="03000509000000000000" pitchFamily="65" charset="-120"/>
                <a:ea typeface="標楷體" panose="03000509000000000000" pitchFamily="65" charset="-120"/>
              </a:rPr>
              <a:t>月參加環境部資源循環署日本參訪</a:t>
            </a:r>
            <a:br>
              <a:rPr lang="en-US" altLang="zh-TW" sz="1350" b="1" dirty="0">
                <a:solidFill>
                  <a:schemeClr val="accent6">
                    <a:lumMod val="50000"/>
                  </a:schemeClr>
                </a:solidFill>
                <a:latin typeface="標楷體" panose="03000509000000000000" pitchFamily="65" charset="-120"/>
                <a:ea typeface="標楷體" panose="03000509000000000000" pitchFamily="65" charset="-120"/>
              </a:rPr>
            </a:br>
            <a:r>
              <a:rPr lang="en-US" altLang="zh-TW" sz="1350" b="1" dirty="0">
                <a:solidFill>
                  <a:schemeClr val="accent6">
                    <a:lumMod val="50000"/>
                  </a:schemeClr>
                </a:solidFill>
                <a:latin typeface="標楷體" panose="03000509000000000000" pitchFamily="65" charset="-120"/>
                <a:ea typeface="標楷體" panose="03000509000000000000" pitchFamily="65" charset="-120"/>
              </a:rPr>
              <a:t>      </a:t>
            </a:r>
            <a:endParaRPr lang="zh-TW" altLang="en-US" sz="1350" b="1" dirty="0">
              <a:solidFill>
                <a:schemeClr val="accent6">
                  <a:lumMod val="50000"/>
                </a:schemeClr>
              </a:solidFill>
              <a:latin typeface="標楷體" panose="03000509000000000000" pitchFamily="65" charset="-120"/>
              <a:ea typeface="標楷體" panose="03000509000000000000" pitchFamily="65" charset="-120"/>
            </a:endParaRPr>
          </a:p>
        </p:txBody>
      </p:sp>
      <p:sp>
        <p:nvSpPr>
          <p:cNvPr id="7" name="文字方塊 6">
            <a:extLst>
              <a:ext uri="{FF2B5EF4-FFF2-40B4-BE49-F238E27FC236}">
                <a16:creationId xmlns:a16="http://schemas.microsoft.com/office/drawing/2014/main" id="{16A4ED6D-9546-8636-1532-DF237F71BB27}"/>
              </a:ext>
            </a:extLst>
          </p:cNvPr>
          <p:cNvSpPr txBox="1"/>
          <p:nvPr/>
        </p:nvSpPr>
        <p:spPr>
          <a:xfrm>
            <a:off x="772886" y="917912"/>
            <a:ext cx="7895345" cy="5940088"/>
          </a:xfrm>
          <a:prstGeom prst="rect">
            <a:avLst/>
          </a:prstGeom>
          <a:noFill/>
        </p:spPr>
        <p:txBody>
          <a:bodyPr wrap="square" rtlCol="0">
            <a:spAutoFit/>
          </a:bodyPr>
          <a:lstStyle/>
          <a:p>
            <a:pPr algn="just"/>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為因應歐盟</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2023</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年歐盟電池及廢電池法規</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(REGULATION (EU)2023/1542</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修正，同時</a:t>
            </a:r>
            <a:r>
              <a:rPr lang="zh-TW" altLang="zh-TW" sz="2000" b="1" u="sng"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依第十屆第一次理監事會議決議｢加強與政府連結，提升協會於公部門之影響力」</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，參加</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2024</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年環境部資源循環訪日團，參加本團主要目的分為三部分：</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buFont typeface="+mj-ea"/>
              <a:buAutoNum type="ea1ChtPlain"/>
            </a:pP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運用本次參加訪日團機會，</a:t>
            </a:r>
            <a:r>
              <a:rPr lang="zh-TW" altLang="zh-TW" sz="2000" b="1" u="sng"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認識環境部部長、資源循環署署長、科長、技正等官員透過提升與政府部門之關係</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，進一步影響法規制定、增進協會會員權益，促進往後協調能力。</a:t>
            </a:r>
            <a:br>
              <a:rPr lang="en-US" altLang="zh-TW" sz="2000" kern="100" dirty="0">
                <a:latin typeface="Aptos" panose="020B0004020202020204" pitchFamily="34" charset="0"/>
                <a:ea typeface="標楷體" panose="03000509000000000000" pitchFamily="65" charset="-120"/>
                <a:cs typeface="Times New Roman" panose="02020603050405020304" pitchFamily="18" charset="0"/>
              </a:rPr>
            </a:b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                                          </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理</a:t>
            </a: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事</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長敬致環境部彭啟明部長信函，請參考</a:t>
            </a: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後</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附件</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buFont typeface="+mj-ea"/>
              <a:buAutoNum type="ea1ChtPlain"/>
            </a:pPr>
            <a:r>
              <a:rPr lang="zh-TW" altLang="zh-TW" sz="2000" b="1" u="sng"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利用本次參訪行程瞭解日本對於鋰電池回收之具體做法</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；由於鋰電池回收於日本仍屬於新興產業，訪日團透過資策會協調無法訪視工廠。經再由</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IEK</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、日本</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BMSC</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協助，安排參訪</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NIPPON RECYCLE</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與松田株式會社之工廠運作。</a:t>
            </a:r>
            <a:br>
              <a:rPr lang="en-US" altLang="zh-TW" sz="2000" kern="100" dirty="0">
                <a:latin typeface="Aptos" panose="020B0004020202020204" pitchFamily="34" charset="0"/>
                <a:ea typeface="標楷體" panose="03000509000000000000" pitchFamily="65" charset="-120"/>
                <a:cs typeface="Times New Roman" panose="02020603050405020304" pitchFamily="18" charset="0"/>
              </a:rPr>
            </a:b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buFont typeface="+mj-ea"/>
              <a:buAutoNum type="ea1ChtPlain"/>
            </a:pP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本於協助本協會會員宗旨，</a:t>
            </a:r>
            <a:r>
              <a:rPr lang="zh-TW" altLang="zh-TW" sz="2000" b="1" u="sng"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協調本會從事鋰電池回收會員，共同參訪本次行程</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，參加之會員包含：</a:t>
            </a:r>
            <a:br>
              <a:rPr lang="en-US" altLang="zh-TW" sz="2000" kern="100" dirty="0">
                <a:latin typeface="Aptos" panose="020B0004020202020204" pitchFamily="34" charset="0"/>
                <a:ea typeface="標楷體" panose="03000509000000000000" pitchFamily="65" charset="-120"/>
                <a:cs typeface="Times New Roman" panose="02020603050405020304" pitchFamily="18" charset="0"/>
              </a:rPr>
            </a:b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三大未來 林沛毅董事長、諾瓦楊聯智董事長、銘福</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即福仁</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陳俊銘總經理、康普徐偉峻高管師、多驛蔡秉育副總經理等公司一併參加。</a:t>
            </a:r>
            <a:br>
              <a:rPr lang="en-US" altLang="zh-TW" sz="2000" kern="100" dirty="0">
                <a:latin typeface="Aptos" panose="020B0004020202020204" pitchFamily="34" charset="0"/>
                <a:ea typeface="標楷體" panose="03000509000000000000" pitchFamily="65" charset="-120"/>
                <a:cs typeface="Times New Roman" panose="02020603050405020304" pitchFamily="18" charset="0"/>
              </a:rPr>
            </a:b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070606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385A450A-CFAE-63C8-3C7A-E76799137B35}"/>
              </a:ext>
            </a:extLst>
          </p:cNvPr>
          <p:cNvGraphicFramePr>
            <a:graphicFrameLocks noGrp="1"/>
          </p:cNvGraphicFramePr>
          <p:nvPr/>
        </p:nvGraphicFramePr>
        <p:xfrm>
          <a:off x="1096804" y="1974950"/>
          <a:ext cx="6950394" cy="3867089"/>
        </p:xfrm>
        <a:graphic>
          <a:graphicData uri="http://schemas.openxmlformats.org/drawingml/2006/table">
            <a:tbl>
              <a:tblPr firstRow="1" firstCol="1" bandRow="1">
                <a:tableStyleId>{5C22544A-7EE6-4342-B048-85BDC9FD1C3A}</a:tableStyleId>
              </a:tblPr>
              <a:tblGrid>
                <a:gridCol w="1010603">
                  <a:extLst>
                    <a:ext uri="{9D8B030D-6E8A-4147-A177-3AD203B41FA5}">
                      <a16:colId xmlns:a16="http://schemas.microsoft.com/office/drawing/2014/main" val="1797087722"/>
                    </a:ext>
                  </a:extLst>
                </a:gridCol>
                <a:gridCol w="1079659">
                  <a:extLst>
                    <a:ext uri="{9D8B030D-6E8A-4147-A177-3AD203B41FA5}">
                      <a16:colId xmlns:a16="http://schemas.microsoft.com/office/drawing/2014/main" val="1115833486"/>
                    </a:ext>
                  </a:extLst>
                </a:gridCol>
                <a:gridCol w="1214914">
                  <a:extLst>
                    <a:ext uri="{9D8B030D-6E8A-4147-A177-3AD203B41FA5}">
                      <a16:colId xmlns:a16="http://schemas.microsoft.com/office/drawing/2014/main" val="595750591"/>
                    </a:ext>
                  </a:extLst>
                </a:gridCol>
                <a:gridCol w="1214914">
                  <a:extLst>
                    <a:ext uri="{9D8B030D-6E8A-4147-A177-3AD203B41FA5}">
                      <a16:colId xmlns:a16="http://schemas.microsoft.com/office/drawing/2014/main" val="3616429977"/>
                    </a:ext>
                  </a:extLst>
                </a:gridCol>
                <a:gridCol w="1214914">
                  <a:extLst>
                    <a:ext uri="{9D8B030D-6E8A-4147-A177-3AD203B41FA5}">
                      <a16:colId xmlns:a16="http://schemas.microsoft.com/office/drawing/2014/main" val="2562898155"/>
                    </a:ext>
                  </a:extLst>
                </a:gridCol>
                <a:gridCol w="1215390">
                  <a:extLst>
                    <a:ext uri="{9D8B030D-6E8A-4147-A177-3AD203B41FA5}">
                      <a16:colId xmlns:a16="http://schemas.microsoft.com/office/drawing/2014/main" val="3280734825"/>
                    </a:ext>
                  </a:extLst>
                </a:gridCol>
              </a:tblGrid>
              <a:tr h="259336">
                <a:tc>
                  <a:txBody>
                    <a:bodyPr/>
                    <a:lstStyle/>
                    <a:p>
                      <a:pPr algn="ctr">
                        <a:lnSpc>
                          <a:spcPts val="1600"/>
                        </a:lnSpc>
                        <a:buNone/>
                      </a:pPr>
                      <a:r>
                        <a:rPr lang="zh-TW" sz="1100" kern="100">
                          <a:effectLst/>
                        </a:rPr>
                        <a:t>時間</a:t>
                      </a:r>
                      <a:r>
                        <a:rPr lang="en-US" sz="1100" kern="100">
                          <a:effectLst/>
                        </a:rPr>
                        <a:t>\</a:t>
                      </a:r>
                      <a:r>
                        <a:rPr lang="zh-TW" sz="1100" kern="100">
                          <a:effectLst/>
                        </a:rPr>
                        <a:t>日期</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lnSpc>
                          <a:spcPts val="1600"/>
                        </a:lnSpc>
                        <a:buNone/>
                      </a:pPr>
                      <a:r>
                        <a:rPr lang="en-US" sz="1100" kern="100">
                          <a:effectLst/>
                        </a:rPr>
                        <a:t>12/2(</a:t>
                      </a:r>
                      <a:r>
                        <a:rPr lang="zh-TW" sz="1100" kern="100">
                          <a:effectLst/>
                        </a:rPr>
                        <a:t>一</a:t>
                      </a:r>
                      <a:r>
                        <a:rPr lang="en-US" sz="1100" kern="100">
                          <a:effectLst/>
                        </a:rPr>
                        <a:t>)</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lnSpc>
                          <a:spcPts val="1600"/>
                        </a:lnSpc>
                        <a:buNone/>
                      </a:pPr>
                      <a:r>
                        <a:rPr lang="en-US" sz="1100" kern="100" dirty="0">
                          <a:effectLst/>
                        </a:rPr>
                        <a:t>12/3(</a:t>
                      </a:r>
                      <a:r>
                        <a:rPr lang="zh-TW" sz="1100" kern="100" dirty="0">
                          <a:effectLst/>
                        </a:rPr>
                        <a:t>二</a:t>
                      </a:r>
                      <a:r>
                        <a:rPr lang="en-US" sz="1100" kern="100" dirty="0">
                          <a:effectLst/>
                        </a:rPr>
                        <a:t>)</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lnSpc>
                          <a:spcPts val="1600"/>
                        </a:lnSpc>
                        <a:buNone/>
                      </a:pPr>
                      <a:r>
                        <a:rPr lang="en-US" sz="1100" kern="100">
                          <a:effectLst/>
                        </a:rPr>
                        <a:t>12/4(</a:t>
                      </a:r>
                      <a:r>
                        <a:rPr lang="zh-TW" sz="1100" kern="100">
                          <a:effectLst/>
                        </a:rPr>
                        <a:t>三</a:t>
                      </a:r>
                      <a:r>
                        <a:rPr lang="en-US" sz="1100" kern="100">
                          <a:effectLst/>
                        </a:rPr>
                        <a:t>)</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lnSpc>
                          <a:spcPts val="1600"/>
                        </a:lnSpc>
                        <a:buNone/>
                      </a:pPr>
                      <a:r>
                        <a:rPr lang="en-US" sz="1100" kern="100">
                          <a:effectLst/>
                        </a:rPr>
                        <a:t>12/5(</a:t>
                      </a:r>
                      <a:r>
                        <a:rPr lang="zh-TW" sz="1100" kern="100">
                          <a:effectLst/>
                        </a:rPr>
                        <a:t>四</a:t>
                      </a:r>
                      <a:r>
                        <a:rPr lang="en-US" sz="1100" kern="100">
                          <a:effectLst/>
                        </a:rPr>
                        <a:t>)</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lnSpc>
                          <a:spcPts val="1600"/>
                        </a:lnSpc>
                        <a:buNone/>
                      </a:pPr>
                      <a:r>
                        <a:rPr lang="en-US" sz="1100" kern="100">
                          <a:effectLst/>
                        </a:rPr>
                        <a:t>12/6(</a:t>
                      </a:r>
                      <a:r>
                        <a:rPr lang="zh-TW" sz="1100" kern="100">
                          <a:effectLst/>
                        </a:rPr>
                        <a:t>五</a:t>
                      </a:r>
                      <a:r>
                        <a:rPr lang="en-US" sz="1100" kern="100">
                          <a:effectLst/>
                        </a:rPr>
                        <a:t>)</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extLst>
                  <a:ext uri="{0D108BD9-81ED-4DB2-BD59-A6C34878D82A}">
                    <a16:rowId xmlns:a16="http://schemas.microsoft.com/office/drawing/2014/main" val="1390016787"/>
                  </a:ext>
                </a:extLst>
              </a:tr>
              <a:tr h="1585583">
                <a:tc>
                  <a:txBody>
                    <a:bodyPr/>
                    <a:lstStyle/>
                    <a:p>
                      <a:pPr>
                        <a:buNone/>
                      </a:pPr>
                      <a:r>
                        <a:rPr lang="en-US" sz="1100" kern="100">
                          <a:effectLst/>
                        </a:rPr>
                        <a:t>09:00~12</a:t>
                      </a:r>
                      <a:r>
                        <a:rPr lang="zh-TW" sz="1100" kern="100">
                          <a:effectLst/>
                        </a:rPr>
                        <a:t>：</a:t>
                      </a:r>
                      <a:r>
                        <a:rPr lang="en-US" sz="1100" kern="100">
                          <a:effectLst/>
                        </a:rPr>
                        <a:t>00</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buNone/>
                      </a:pPr>
                      <a:r>
                        <a:rPr lang="en-US" sz="1100" kern="100">
                          <a:effectLst/>
                        </a:rPr>
                        <a:t> </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rowSpan="2">
                  <a:txBody>
                    <a:bodyPr/>
                    <a:lstStyle/>
                    <a:p>
                      <a:pPr>
                        <a:lnSpc>
                          <a:spcPts val="1500"/>
                        </a:lnSpc>
                        <a:buNone/>
                      </a:pPr>
                      <a:r>
                        <a:rPr lang="en-US" sz="1100" kern="100" dirty="0">
                          <a:effectLst/>
                        </a:rPr>
                        <a:t>08:30</a:t>
                      </a:r>
                      <a:r>
                        <a:rPr lang="zh-TW" sz="1100" kern="100" dirty="0">
                          <a:effectLst/>
                        </a:rPr>
                        <a:t>搭乘高鐵</a:t>
                      </a:r>
                      <a:r>
                        <a:rPr lang="en-US" sz="1100" kern="100" dirty="0">
                          <a:effectLst/>
                        </a:rPr>
                        <a:t>JR/</a:t>
                      </a:r>
                      <a:r>
                        <a:rPr lang="zh-TW" sz="1100" kern="100" dirty="0">
                          <a:effectLst/>
                        </a:rPr>
                        <a:t>阪神尼崎駅</a:t>
                      </a:r>
                      <a:endParaRPr lang="zh-TW" sz="900" kern="100" dirty="0">
                        <a:effectLst/>
                      </a:endParaRPr>
                    </a:p>
                    <a:p>
                      <a:pPr>
                        <a:lnSpc>
                          <a:spcPts val="1500"/>
                        </a:lnSpc>
                        <a:buNone/>
                      </a:pPr>
                      <a:r>
                        <a:rPr lang="en-US" sz="1100" kern="100" dirty="0">
                          <a:effectLst/>
                        </a:rPr>
                        <a:t>09:30</a:t>
                      </a:r>
                      <a:r>
                        <a:rPr lang="zh-TW" sz="1100" kern="100" dirty="0">
                          <a:effectLst/>
                        </a:rPr>
                        <a:t>搭計程車</a:t>
                      </a:r>
                      <a:r>
                        <a:rPr lang="en-US" sz="1100" kern="100" dirty="0">
                          <a:effectLst/>
                        </a:rPr>
                        <a:t>)</a:t>
                      </a:r>
                      <a:r>
                        <a:rPr lang="zh-TW" sz="1100" kern="100" dirty="0">
                          <a:effectLst/>
                        </a:rPr>
                        <a:t>至西淀川区</a:t>
                      </a:r>
                      <a:br>
                        <a:rPr lang="en-US" sz="1100" kern="100" dirty="0">
                          <a:effectLst/>
                        </a:rPr>
                      </a:br>
                      <a:r>
                        <a:rPr lang="en-US" sz="1100" kern="100" dirty="0">
                          <a:effectLst/>
                        </a:rPr>
                        <a:t>10:00 </a:t>
                      </a:r>
                      <a:r>
                        <a:rPr lang="zh-TW" sz="1100" kern="100" dirty="0">
                          <a:effectLst/>
                        </a:rPr>
                        <a:t>抵工廠</a:t>
                      </a:r>
                      <a:br>
                        <a:rPr lang="en-US" sz="1100" kern="100" dirty="0">
                          <a:effectLst/>
                        </a:rPr>
                      </a:br>
                      <a:r>
                        <a:rPr lang="zh-TW" sz="1100" kern="100" dirty="0">
                          <a:effectLst/>
                        </a:rPr>
                        <a:t>拜會</a:t>
                      </a:r>
                      <a:endParaRPr lang="zh-TW" sz="900" kern="100" dirty="0">
                        <a:effectLst/>
                      </a:endParaRPr>
                    </a:p>
                    <a:p>
                      <a:pPr>
                        <a:lnSpc>
                          <a:spcPts val="1500"/>
                        </a:lnSpc>
                        <a:buNone/>
                      </a:pPr>
                      <a:r>
                        <a:rPr lang="zh-TW" sz="1100" u="sng" kern="100" dirty="0">
                          <a:effectLst/>
                        </a:rPr>
                        <a:t>日本</a:t>
                      </a:r>
                      <a:r>
                        <a:rPr lang="en-US" sz="1100" u="sng" kern="100" dirty="0">
                          <a:effectLst/>
                        </a:rPr>
                        <a:t>Recycle center </a:t>
                      </a:r>
                      <a:r>
                        <a:rPr lang="zh-TW" sz="1100" u="sng" kern="100" dirty="0">
                          <a:effectLst/>
                        </a:rPr>
                        <a:t>中島事業所</a:t>
                      </a:r>
                      <a:endParaRPr lang="zh-TW" sz="900" kern="100" dirty="0">
                        <a:effectLst/>
                      </a:endParaRPr>
                    </a:p>
                    <a:p>
                      <a:pPr>
                        <a:lnSpc>
                          <a:spcPts val="1500"/>
                        </a:lnSpc>
                        <a:buNone/>
                      </a:pPr>
                      <a:r>
                        <a:rPr lang="zh-TW" sz="1100" kern="100" dirty="0">
                          <a:effectLst/>
                        </a:rPr>
                        <a:t>住址：</a:t>
                      </a:r>
                      <a:endParaRPr lang="zh-TW" sz="900" kern="100" dirty="0">
                        <a:effectLst/>
                      </a:endParaRPr>
                    </a:p>
                    <a:p>
                      <a:pPr>
                        <a:lnSpc>
                          <a:spcPts val="1500"/>
                        </a:lnSpc>
                        <a:buNone/>
                      </a:pPr>
                      <a:r>
                        <a:rPr lang="zh-TW" sz="1100" kern="100" dirty="0">
                          <a:effectLst/>
                        </a:rPr>
                        <a:t>大阪市西淀川区中島</a:t>
                      </a:r>
                      <a:r>
                        <a:rPr lang="en-US" sz="1100" kern="100" dirty="0">
                          <a:effectLst/>
                        </a:rPr>
                        <a:t>2-9-141</a:t>
                      </a:r>
                      <a:endParaRPr lang="zh-TW" sz="900" kern="100" dirty="0">
                        <a:effectLst/>
                      </a:endParaRPr>
                    </a:p>
                    <a:p>
                      <a:pPr>
                        <a:lnSpc>
                          <a:spcPts val="1500"/>
                        </a:lnSpc>
                        <a:buNone/>
                      </a:pPr>
                      <a:r>
                        <a:rPr lang="zh-TW" sz="1100" kern="100" dirty="0">
                          <a:effectLst/>
                        </a:rPr>
                        <a:t>參觀内容</a:t>
                      </a:r>
                      <a:endParaRPr lang="zh-TW" sz="900" kern="100" dirty="0">
                        <a:effectLst/>
                      </a:endParaRPr>
                    </a:p>
                    <a:p>
                      <a:pPr>
                        <a:lnSpc>
                          <a:spcPts val="1500"/>
                        </a:lnSpc>
                        <a:buNone/>
                      </a:pPr>
                      <a:r>
                        <a:rPr lang="en-US" sz="1100" kern="100" dirty="0">
                          <a:effectLst/>
                        </a:rPr>
                        <a:t> </a:t>
                      </a:r>
                      <a:endParaRPr lang="zh-TW" sz="900" kern="100" dirty="0">
                        <a:effectLst/>
                      </a:endParaRPr>
                    </a:p>
                    <a:p>
                      <a:pPr>
                        <a:lnSpc>
                          <a:spcPts val="1500"/>
                        </a:lnSpc>
                        <a:buNone/>
                      </a:pPr>
                      <a:r>
                        <a:rPr lang="en-US" sz="1100" kern="100" dirty="0">
                          <a:effectLst/>
                        </a:rPr>
                        <a:t>Li-ion</a:t>
                      </a:r>
                      <a:r>
                        <a:rPr lang="zh-TW" sz="1100" kern="100" dirty="0">
                          <a:effectLst/>
                        </a:rPr>
                        <a:t>の処理</a:t>
                      </a:r>
                      <a:r>
                        <a:rPr lang="en-US" sz="1100" kern="100" dirty="0">
                          <a:effectLst/>
                        </a:rPr>
                        <a:t>/BM</a:t>
                      </a:r>
                      <a:r>
                        <a:rPr lang="zh-TW" sz="1100" kern="100" dirty="0">
                          <a:effectLst/>
                        </a:rPr>
                        <a:t>製造</a:t>
                      </a:r>
                      <a:endParaRPr lang="zh-TW" sz="900" kern="100" dirty="0">
                        <a:effectLst/>
                      </a:endParaRPr>
                    </a:p>
                    <a:p>
                      <a:pPr>
                        <a:lnSpc>
                          <a:spcPts val="1500"/>
                        </a:lnSpc>
                        <a:buNone/>
                      </a:pPr>
                      <a:r>
                        <a:rPr lang="en-US" sz="1100" kern="100" dirty="0">
                          <a:effectLst/>
                        </a:rPr>
                        <a:t>(</a:t>
                      </a:r>
                      <a:r>
                        <a:rPr lang="zh-TW" sz="1100" kern="100" dirty="0">
                          <a:effectLst/>
                        </a:rPr>
                        <a:t>使用英文簡報</a:t>
                      </a:r>
                      <a:r>
                        <a:rPr lang="en-US" sz="1100" kern="100" dirty="0">
                          <a:effectLst/>
                        </a:rPr>
                        <a:t>)</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buNone/>
                      </a:pPr>
                      <a:r>
                        <a:rPr lang="zh-TW" sz="1100" kern="100">
                          <a:effectLst/>
                        </a:rPr>
                        <a:t>待安排行程中</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rowSpan="2">
                  <a:txBody>
                    <a:bodyPr/>
                    <a:lstStyle/>
                    <a:p>
                      <a:pPr algn="just">
                        <a:lnSpc>
                          <a:spcPts val="1500"/>
                        </a:lnSpc>
                        <a:buNone/>
                      </a:pPr>
                      <a:r>
                        <a:rPr lang="en-US" sz="1100" kern="100">
                          <a:effectLst/>
                        </a:rPr>
                        <a:t>09:30</a:t>
                      </a:r>
                      <a:r>
                        <a:rPr lang="zh-TW" sz="1100" kern="100">
                          <a:effectLst/>
                        </a:rPr>
                        <a:t>搭乘地鐵</a:t>
                      </a:r>
                      <a:r>
                        <a:rPr lang="en-US" sz="1100" kern="100">
                          <a:effectLst/>
                        </a:rPr>
                        <a:t>-</a:t>
                      </a:r>
                      <a:r>
                        <a:rPr lang="zh-TW" sz="1100" kern="100">
                          <a:effectLst/>
                        </a:rPr>
                        <a:t>埼玉縣</a:t>
                      </a:r>
                      <a:br>
                        <a:rPr lang="en-US" sz="1100" kern="100">
                          <a:effectLst/>
                        </a:rPr>
                      </a:br>
                      <a:r>
                        <a:rPr lang="en-US" sz="1100" kern="100">
                          <a:effectLst/>
                        </a:rPr>
                        <a:t>09</a:t>
                      </a:r>
                      <a:r>
                        <a:rPr lang="zh-TW" sz="1100" kern="100">
                          <a:effectLst/>
                        </a:rPr>
                        <a:t>：</a:t>
                      </a:r>
                      <a:r>
                        <a:rPr lang="en-US" sz="1100" kern="100">
                          <a:effectLst/>
                        </a:rPr>
                        <a:t>50~10:45</a:t>
                      </a:r>
                      <a:br>
                        <a:rPr lang="en-US" sz="1100" kern="100">
                          <a:effectLst/>
                        </a:rPr>
                      </a:br>
                      <a:r>
                        <a:rPr lang="zh-TW" sz="1100" kern="100">
                          <a:effectLst/>
                        </a:rPr>
                        <a:t>搭計程車至工廠</a:t>
                      </a:r>
                      <a:br>
                        <a:rPr lang="en-US" sz="1100" kern="100">
                          <a:effectLst/>
                        </a:rPr>
                      </a:br>
                      <a:br>
                        <a:rPr lang="en-US" sz="1100" kern="100">
                          <a:effectLst/>
                        </a:rPr>
                      </a:br>
                      <a:r>
                        <a:rPr lang="en-US" sz="1100" kern="100">
                          <a:effectLst/>
                        </a:rPr>
                        <a:t>11</a:t>
                      </a:r>
                      <a:r>
                        <a:rPr lang="zh-TW" sz="1100" kern="100">
                          <a:effectLst/>
                        </a:rPr>
                        <a:t>：</a:t>
                      </a:r>
                      <a:r>
                        <a:rPr lang="en-US" sz="1100" kern="100">
                          <a:effectLst/>
                        </a:rPr>
                        <a:t>00</a:t>
                      </a:r>
                      <a:br>
                        <a:rPr lang="en-US" sz="1100" kern="100">
                          <a:effectLst/>
                        </a:rPr>
                      </a:br>
                      <a:r>
                        <a:rPr lang="zh-TW" sz="1100" kern="100">
                          <a:effectLst/>
                        </a:rPr>
                        <a:t>電池協會安排參訪</a:t>
                      </a:r>
                      <a:r>
                        <a:rPr lang="zh-TW" sz="1100" u="sng" kern="100">
                          <a:effectLst/>
                        </a:rPr>
                        <a:t>日本松田產業式會社開放武藏第</a:t>
                      </a:r>
                      <a:r>
                        <a:rPr lang="en-US" sz="1100" u="sng" kern="100">
                          <a:effectLst/>
                        </a:rPr>
                        <a:t>3</a:t>
                      </a:r>
                      <a:r>
                        <a:rPr lang="zh-TW" sz="1100" u="sng" kern="100">
                          <a:effectLst/>
                        </a:rPr>
                        <a:t>工廠</a:t>
                      </a:r>
                      <a:r>
                        <a:rPr lang="zh-TW" sz="1100" kern="100">
                          <a:effectLst/>
                        </a:rPr>
                        <a:t>（開放參訪熱處理後的</a:t>
                      </a:r>
                      <a:r>
                        <a:rPr lang="en-US" sz="1100" kern="100">
                          <a:effectLst/>
                        </a:rPr>
                        <a:t>LIB</a:t>
                      </a:r>
                      <a:r>
                        <a:rPr lang="zh-TW" sz="1100" kern="100">
                          <a:effectLst/>
                        </a:rPr>
                        <a:t>的粉碎、分選、</a:t>
                      </a:r>
                      <a:r>
                        <a:rPr lang="en-US" sz="1100" kern="100">
                          <a:effectLst/>
                        </a:rPr>
                        <a:t> BM</a:t>
                      </a:r>
                      <a:r>
                        <a:rPr lang="zh-TW" sz="1100" kern="100">
                          <a:effectLst/>
                        </a:rPr>
                        <a:t>的回收設施及將車載鋰電池組拆解為模組的設施），工廠地點：埼玉縣入間市狹山原</a:t>
                      </a:r>
                      <a:r>
                        <a:rPr lang="en-US" sz="1100" kern="100">
                          <a:effectLst/>
                        </a:rPr>
                        <a:t>108-9</a:t>
                      </a:r>
                      <a:r>
                        <a:rPr lang="zh-TW" sz="1100" kern="100">
                          <a:effectLst/>
                        </a:rPr>
                        <a:t>，預定參觀時間為一天。</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a:lnSpc>
                          <a:spcPts val="1500"/>
                        </a:lnSpc>
                        <a:buNone/>
                      </a:pPr>
                      <a:r>
                        <a:rPr lang="zh-TW" sz="1100" kern="100">
                          <a:effectLst/>
                        </a:rPr>
                        <a:t>資策會安排偕同環境部</a:t>
                      </a:r>
                      <a:r>
                        <a:rPr lang="zh-TW" sz="1100" u="sng" kern="100">
                          <a:effectLst/>
                        </a:rPr>
                        <a:t>拜訪太平洋水泥公司</a:t>
                      </a:r>
                      <a:br>
                        <a:rPr lang="en-US" sz="1100" kern="100">
                          <a:effectLst/>
                        </a:rPr>
                      </a:br>
                      <a:r>
                        <a:rPr lang="zh-TW" sz="1100" kern="100">
                          <a:effectLst/>
                        </a:rPr>
                        <a:t>主要目的為暸解非煉鋼體系之電池回收系統、日本產業於鋰電池回收線況、技術發展</a:t>
                      </a:r>
                      <a:endParaRPr lang="zh-TW" sz="900" kern="100">
                        <a:effectLst/>
                      </a:endParaRPr>
                    </a:p>
                    <a:p>
                      <a:pPr>
                        <a:lnSpc>
                          <a:spcPts val="1500"/>
                        </a:lnSpc>
                        <a:buNone/>
                      </a:pPr>
                      <a:r>
                        <a:rPr lang="en-US" sz="1100" kern="100">
                          <a:effectLst/>
                        </a:rPr>
                        <a:t> </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3959747594"/>
                  </a:ext>
                </a:extLst>
              </a:tr>
              <a:tr h="1585583">
                <a:tc>
                  <a:txBody>
                    <a:bodyPr/>
                    <a:lstStyle/>
                    <a:p>
                      <a:pPr>
                        <a:buNone/>
                      </a:pPr>
                      <a:r>
                        <a:rPr lang="en-US" sz="1100" kern="100">
                          <a:effectLst/>
                        </a:rPr>
                        <a:t>13:00~17:00</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buNone/>
                      </a:pPr>
                      <a:r>
                        <a:rPr lang="zh-TW" sz="1100" kern="100">
                          <a:effectLst/>
                        </a:rPr>
                        <a:t>抵達大阪</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vMerge="1">
                  <a:txBody>
                    <a:bodyPr/>
                    <a:lstStyle/>
                    <a:p>
                      <a:endParaRPr lang="zh-TW" altLang="en-US"/>
                    </a:p>
                  </a:txBody>
                  <a:tcPr/>
                </a:tc>
                <a:tc>
                  <a:txBody>
                    <a:bodyPr/>
                    <a:lstStyle/>
                    <a:p>
                      <a:pPr>
                        <a:lnSpc>
                          <a:spcPts val="1500"/>
                        </a:lnSpc>
                        <a:buNone/>
                      </a:pPr>
                      <a:r>
                        <a:rPr lang="zh-TW" sz="1100" kern="100">
                          <a:effectLst/>
                        </a:rPr>
                        <a:t>下午搭新幹線</a:t>
                      </a:r>
                      <a:br>
                        <a:rPr lang="en-US" sz="1100" kern="100">
                          <a:effectLst/>
                        </a:rPr>
                      </a:br>
                      <a:r>
                        <a:rPr lang="zh-TW" sz="1100" kern="100">
                          <a:effectLst/>
                        </a:rPr>
                        <a:t>大阪</a:t>
                      </a:r>
                      <a:r>
                        <a:rPr lang="en-US" sz="1100" kern="100">
                          <a:effectLst/>
                        </a:rPr>
                        <a:t>-</a:t>
                      </a:r>
                      <a:r>
                        <a:rPr lang="zh-TW" sz="1100" kern="100">
                          <a:effectLst/>
                        </a:rPr>
                        <a:t>東京</a:t>
                      </a:r>
                      <a:br>
                        <a:rPr lang="en-US" sz="1100" kern="100">
                          <a:effectLst/>
                        </a:rPr>
                      </a:br>
                      <a:r>
                        <a:rPr lang="zh-TW" sz="1100" kern="100">
                          <a:effectLst/>
                        </a:rPr>
                        <a:t>新幹線</a:t>
                      </a:r>
                      <a:r>
                        <a:rPr lang="en-US" sz="1100" kern="100">
                          <a:effectLst/>
                        </a:rPr>
                        <a:t>3HR</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vMerge="1">
                  <a:txBody>
                    <a:bodyPr/>
                    <a:lstStyle/>
                    <a:p>
                      <a:endParaRPr lang="zh-TW" altLang="en-US"/>
                    </a:p>
                  </a:txBody>
                  <a:tcPr/>
                </a:tc>
                <a:tc>
                  <a:txBody>
                    <a:bodyPr/>
                    <a:lstStyle/>
                    <a:p>
                      <a:pPr>
                        <a:lnSpc>
                          <a:spcPts val="1500"/>
                        </a:lnSpc>
                        <a:buNone/>
                      </a:pPr>
                      <a:r>
                        <a:rPr lang="zh-TW" sz="1100" u="sng" kern="100" dirty="0">
                          <a:effectLst/>
                        </a:rPr>
                        <a:t>參訪有明展覽場</a:t>
                      </a:r>
                      <a:r>
                        <a:rPr lang="zh-TW" sz="1100" kern="100" dirty="0">
                          <a:effectLst/>
                        </a:rPr>
                        <a:t>，展出主題：</a:t>
                      </a:r>
                      <a:endParaRPr lang="zh-TW" sz="900" kern="100" dirty="0">
                        <a:effectLst/>
                      </a:endParaRPr>
                    </a:p>
                    <a:p>
                      <a:pPr>
                        <a:lnSpc>
                          <a:spcPts val="1500"/>
                        </a:lnSpc>
                        <a:buNone/>
                      </a:pPr>
                      <a:r>
                        <a:rPr lang="zh-TW" sz="1100" kern="100" dirty="0">
                          <a:effectLst/>
                        </a:rPr>
                        <a:t>循環經濟應用展</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368610916"/>
                  </a:ext>
                </a:extLst>
              </a:tr>
            </a:tbl>
          </a:graphicData>
        </a:graphic>
      </p:graphicFrame>
      <p:sp>
        <p:nvSpPr>
          <p:cNvPr id="3" name="Rectangle 2">
            <a:extLst>
              <a:ext uri="{FF2B5EF4-FFF2-40B4-BE49-F238E27FC236}">
                <a16:creationId xmlns:a16="http://schemas.microsoft.com/office/drawing/2014/main" id="{9C1FBBD4-4B2F-4F7C-D168-5139CB80D385}"/>
              </a:ext>
            </a:extLst>
          </p:cNvPr>
          <p:cNvSpPr>
            <a:spLocks noChangeArrowheads="1"/>
          </p:cNvSpPr>
          <p:nvPr/>
        </p:nvSpPr>
        <p:spPr bwMode="auto">
          <a:xfrm>
            <a:off x="2114070" y="1306652"/>
            <a:ext cx="491586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zh-TW" altLang="zh-TW" b="1" u="sng"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日本鋰電池回收業工廠暨資源循環展參訪行程</a:t>
            </a:r>
            <a:endParaRPr lang="zh-TW" altLang="zh-TW" b="1" u="sng" dirty="0">
              <a:solidFill>
                <a:srgbClr val="FF0000"/>
              </a:solidFill>
            </a:endParaRPr>
          </a:p>
          <a:p>
            <a:pPr defTabSz="685800" eaLnBrk="0" fontAlgn="base" hangingPunct="0">
              <a:spcBef>
                <a:spcPct val="0"/>
              </a:spcBef>
              <a:spcAft>
                <a:spcPct val="0"/>
              </a:spcAft>
            </a:pPr>
            <a:endParaRPr lang="zh-TW" altLang="zh-TW" sz="1350" dirty="0">
              <a:latin typeface="Arial" panose="020B0604020202020204" pitchFamily="34" charset="0"/>
            </a:endParaRPr>
          </a:p>
        </p:txBody>
      </p:sp>
      <p:cxnSp>
        <p:nvCxnSpPr>
          <p:cNvPr id="4" name="直線接點 3">
            <a:extLst>
              <a:ext uri="{FF2B5EF4-FFF2-40B4-BE49-F238E27FC236}">
                <a16:creationId xmlns:a16="http://schemas.microsoft.com/office/drawing/2014/main" id="{84FF5CCE-D89E-5A11-21D1-18969BDDE99C}"/>
              </a:ext>
            </a:extLst>
          </p:cNvPr>
          <p:cNvCxnSpPr/>
          <p:nvPr/>
        </p:nvCxnSpPr>
        <p:spPr>
          <a:xfrm>
            <a:off x="6165057" y="4225529"/>
            <a:ext cx="122158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372F42B6-0430-5598-2C9E-E3649AB67623}"/>
              </a:ext>
            </a:extLst>
          </p:cNvPr>
          <p:cNvSpPr/>
          <p:nvPr/>
        </p:nvSpPr>
        <p:spPr>
          <a:xfrm>
            <a:off x="3169664" y="2223095"/>
            <a:ext cx="1221581" cy="32042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a:extLst>
              <a:ext uri="{FF2B5EF4-FFF2-40B4-BE49-F238E27FC236}">
                <a16:creationId xmlns:a16="http://schemas.microsoft.com/office/drawing/2014/main" id="{460C1194-BFBF-0A1F-1439-36B8E507C43F}"/>
              </a:ext>
            </a:extLst>
          </p:cNvPr>
          <p:cNvSpPr/>
          <p:nvPr/>
        </p:nvSpPr>
        <p:spPr>
          <a:xfrm>
            <a:off x="5608430" y="2186925"/>
            <a:ext cx="1221581" cy="32042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123836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BCD1F9D-6F76-BA6D-D573-1CC9FE494973}"/>
              </a:ext>
            </a:extLst>
          </p:cNvPr>
          <p:cNvPicPr>
            <a:picLocks noChangeAspect="1"/>
          </p:cNvPicPr>
          <p:nvPr/>
        </p:nvPicPr>
        <p:blipFill>
          <a:blip r:embed="rId2"/>
          <a:stretch>
            <a:fillRect/>
          </a:stretch>
        </p:blipFill>
        <p:spPr>
          <a:xfrm>
            <a:off x="345891" y="1150239"/>
            <a:ext cx="2824163" cy="1910715"/>
          </a:xfrm>
          <a:prstGeom prst="rect">
            <a:avLst/>
          </a:prstGeom>
        </p:spPr>
      </p:pic>
      <p:sp>
        <p:nvSpPr>
          <p:cNvPr id="3" name="文字方塊 2">
            <a:extLst>
              <a:ext uri="{FF2B5EF4-FFF2-40B4-BE49-F238E27FC236}">
                <a16:creationId xmlns:a16="http://schemas.microsoft.com/office/drawing/2014/main" id="{94C76919-9D12-8110-12D8-42817DB4FBEF}"/>
              </a:ext>
            </a:extLst>
          </p:cNvPr>
          <p:cNvSpPr txBox="1"/>
          <p:nvPr/>
        </p:nvSpPr>
        <p:spPr>
          <a:xfrm>
            <a:off x="282389" y="3099595"/>
            <a:ext cx="3143160"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參訪</a:t>
            </a:r>
            <a:r>
              <a:rPr lang="en-US" altLang="zh-TW" sz="1600" b="1" dirty="0">
                <a:latin typeface="標楷體" panose="03000509000000000000" pitchFamily="65" charset="-120"/>
                <a:ea typeface="標楷體" panose="03000509000000000000" pitchFamily="65" charset="-120"/>
              </a:rPr>
              <a:t>NIPPION RECYLE</a:t>
            </a:r>
            <a:r>
              <a:rPr lang="zh-TW" altLang="en-US" sz="1600" b="1" dirty="0">
                <a:latin typeface="標楷體" panose="03000509000000000000" pitchFamily="65" charset="-120"/>
                <a:ea typeface="標楷體" panose="03000509000000000000" pitchFamily="65" charset="-120"/>
              </a:rPr>
              <a:t> 工廠簡報</a:t>
            </a:r>
          </a:p>
        </p:txBody>
      </p:sp>
      <p:pic>
        <p:nvPicPr>
          <p:cNvPr id="4" name="圖片 3">
            <a:extLst>
              <a:ext uri="{FF2B5EF4-FFF2-40B4-BE49-F238E27FC236}">
                <a16:creationId xmlns:a16="http://schemas.microsoft.com/office/drawing/2014/main" id="{3F82C2C8-65F6-5D63-9BA1-3085E03D1AFF}"/>
              </a:ext>
            </a:extLst>
          </p:cNvPr>
          <p:cNvPicPr>
            <a:picLocks noChangeAspect="1"/>
          </p:cNvPicPr>
          <p:nvPr/>
        </p:nvPicPr>
        <p:blipFill>
          <a:blip r:embed="rId3"/>
          <a:stretch>
            <a:fillRect/>
          </a:stretch>
        </p:blipFill>
        <p:spPr>
          <a:xfrm>
            <a:off x="343354" y="3415235"/>
            <a:ext cx="2826700" cy="1910715"/>
          </a:xfrm>
          <a:prstGeom prst="rect">
            <a:avLst/>
          </a:prstGeom>
        </p:spPr>
      </p:pic>
      <p:sp>
        <p:nvSpPr>
          <p:cNvPr id="5" name="文字方塊 4">
            <a:extLst>
              <a:ext uri="{FF2B5EF4-FFF2-40B4-BE49-F238E27FC236}">
                <a16:creationId xmlns:a16="http://schemas.microsoft.com/office/drawing/2014/main" id="{06037095-15BD-9224-DDF3-D089C7FB9F25}"/>
              </a:ext>
            </a:extLst>
          </p:cNvPr>
          <p:cNvSpPr txBox="1"/>
          <p:nvPr/>
        </p:nvSpPr>
        <p:spPr>
          <a:xfrm>
            <a:off x="282389" y="5403231"/>
            <a:ext cx="2893795"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參觀後，就處理流程進行研討</a:t>
            </a:r>
          </a:p>
        </p:txBody>
      </p:sp>
      <p:pic>
        <p:nvPicPr>
          <p:cNvPr id="6" name="圖片 5">
            <a:extLst>
              <a:ext uri="{FF2B5EF4-FFF2-40B4-BE49-F238E27FC236}">
                <a16:creationId xmlns:a16="http://schemas.microsoft.com/office/drawing/2014/main" id="{7D4D2E1B-4075-76D7-09F0-F0901690A375}"/>
              </a:ext>
            </a:extLst>
          </p:cNvPr>
          <p:cNvPicPr>
            <a:picLocks noChangeAspect="1"/>
          </p:cNvPicPr>
          <p:nvPr/>
        </p:nvPicPr>
        <p:blipFill>
          <a:blip r:embed="rId4"/>
          <a:stretch>
            <a:fillRect/>
          </a:stretch>
        </p:blipFill>
        <p:spPr>
          <a:xfrm>
            <a:off x="3425550" y="1115848"/>
            <a:ext cx="2550319" cy="1945106"/>
          </a:xfrm>
          <a:prstGeom prst="rect">
            <a:avLst/>
          </a:prstGeom>
        </p:spPr>
      </p:pic>
      <p:pic>
        <p:nvPicPr>
          <p:cNvPr id="7" name="圖片 6">
            <a:extLst>
              <a:ext uri="{FF2B5EF4-FFF2-40B4-BE49-F238E27FC236}">
                <a16:creationId xmlns:a16="http://schemas.microsoft.com/office/drawing/2014/main" id="{C4C08916-B140-7FE6-D531-569CD425D6D7}"/>
              </a:ext>
            </a:extLst>
          </p:cNvPr>
          <p:cNvPicPr>
            <a:picLocks noChangeAspect="1"/>
          </p:cNvPicPr>
          <p:nvPr/>
        </p:nvPicPr>
        <p:blipFill>
          <a:blip r:embed="rId5"/>
          <a:stretch>
            <a:fillRect/>
          </a:stretch>
        </p:blipFill>
        <p:spPr>
          <a:xfrm>
            <a:off x="3425551" y="3415234"/>
            <a:ext cx="2574131" cy="1900238"/>
          </a:xfrm>
          <a:prstGeom prst="rect">
            <a:avLst/>
          </a:prstGeom>
        </p:spPr>
      </p:pic>
      <p:pic>
        <p:nvPicPr>
          <p:cNvPr id="8" name="圖片 7">
            <a:extLst>
              <a:ext uri="{FF2B5EF4-FFF2-40B4-BE49-F238E27FC236}">
                <a16:creationId xmlns:a16="http://schemas.microsoft.com/office/drawing/2014/main" id="{4DBDDA1A-28FD-2D55-A5B4-06DCD93DBAFE}"/>
              </a:ext>
            </a:extLst>
          </p:cNvPr>
          <p:cNvPicPr>
            <a:picLocks noChangeAspect="1"/>
          </p:cNvPicPr>
          <p:nvPr/>
        </p:nvPicPr>
        <p:blipFill>
          <a:blip r:embed="rId6"/>
          <a:stretch>
            <a:fillRect/>
          </a:stretch>
        </p:blipFill>
        <p:spPr>
          <a:xfrm>
            <a:off x="6091340" y="1115848"/>
            <a:ext cx="2643664" cy="1945106"/>
          </a:xfrm>
          <a:prstGeom prst="rect">
            <a:avLst/>
          </a:prstGeom>
        </p:spPr>
      </p:pic>
      <p:pic>
        <p:nvPicPr>
          <p:cNvPr id="11" name="圖片 10">
            <a:extLst>
              <a:ext uri="{FF2B5EF4-FFF2-40B4-BE49-F238E27FC236}">
                <a16:creationId xmlns:a16="http://schemas.microsoft.com/office/drawing/2014/main" id="{082EA65B-67C0-6BA1-CB10-B5EEEB458A43}"/>
              </a:ext>
            </a:extLst>
          </p:cNvPr>
          <p:cNvPicPr>
            <a:picLocks noChangeAspect="1"/>
          </p:cNvPicPr>
          <p:nvPr/>
        </p:nvPicPr>
        <p:blipFill>
          <a:blip r:embed="rId7"/>
          <a:stretch>
            <a:fillRect/>
          </a:stretch>
        </p:blipFill>
        <p:spPr>
          <a:xfrm>
            <a:off x="6150316" y="3415234"/>
            <a:ext cx="2650331" cy="1945106"/>
          </a:xfrm>
          <a:prstGeom prst="rect">
            <a:avLst/>
          </a:prstGeom>
        </p:spPr>
      </p:pic>
      <p:sp>
        <p:nvSpPr>
          <p:cNvPr id="12" name="文字方塊 11">
            <a:extLst>
              <a:ext uri="{FF2B5EF4-FFF2-40B4-BE49-F238E27FC236}">
                <a16:creationId xmlns:a16="http://schemas.microsoft.com/office/drawing/2014/main" id="{FD47B6E0-9DDD-C6F0-E563-62534214AE1F}"/>
              </a:ext>
            </a:extLst>
          </p:cNvPr>
          <p:cNvSpPr txBox="1"/>
          <p:nvPr/>
        </p:nvSpPr>
        <p:spPr>
          <a:xfrm>
            <a:off x="3425550" y="3060953"/>
            <a:ext cx="2279845"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拜訪松田株式會社</a:t>
            </a:r>
          </a:p>
        </p:txBody>
      </p:sp>
      <p:sp>
        <p:nvSpPr>
          <p:cNvPr id="14" name="文字方塊 13">
            <a:extLst>
              <a:ext uri="{FF2B5EF4-FFF2-40B4-BE49-F238E27FC236}">
                <a16:creationId xmlns:a16="http://schemas.microsoft.com/office/drawing/2014/main" id="{CA6079F4-E4A5-1F8D-C563-732DB404DF92}"/>
              </a:ext>
            </a:extLst>
          </p:cNvPr>
          <p:cNvSpPr txBox="1"/>
          <p:nvPr/>
        </p:nvSpPr>
        <p:spPr>
          <a:xfrm>
            <a:off x="3425549" y="5403231"/>
            <a:ext cx="2498841"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參觀工廠前處理流程簡報</a:t>
            </a:r>
          </a:p>
        </p:txBody>
      </p:sp>
      <p:sp>
        <p:nvSpPr>
          <p:cNvPr id="15" name="文字方塊 14">
            <a:extLst>
              <a:ext uri="{FF2B5EF4-FFF2-40B4-BE49-F238E27FC236}">
                <a16:creationId xmlns:a16="http://schemas.microsoft.com/office/drawing/2014/main" id="{DB0EC2E9-6EB6-04BF-0788-1D360DC41952}"/>
              </a:ext>
            </a:extLst>
          </p:cNvPr>
          <p:cNvSpPr txBox="1"/>
          <p:nvPr/>
        </p:nvSpPr>
        <p:spPr>
          <a:xfrm>
            <a:off x="6091339" y="3068986"/>
            <a:ext cx="2643664"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參觀後研討交流</a:t>
            </a:r>
          </a:p>
        </p:txBody>
      </p:sp>
      <p:sp>
        <p:nvSpPr>
          <p:cNvPr id="16" name="文字方塊 15">
            <a:extLst>
              <a:ext uri="{FF2B5EF4-FFF2-40B4-BE49-F238E27FC236}">
                <a16:creationId xmlns:a16="http://schemas.microsoft.com/office/drawing/2014/main" id="{87B6151E-AF64-FFA2-94D2-D8C7D4CA69B2}"/>
              </a:ext>
            </a:extLst>
          </p:cNvPr>
          <p:cNvSpPr txBox="1"/>
          <p:nvPr/>
        </p:nvSpPr>
        <p:spPr>
          <a:xfrm>
            <a:off x="6150315" y="5340697"/>
            <a:ext cx="2650331"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參訪後致贈禮品</a:t>
            </a:r>
          </a:p>
        </p:txBody>
      </p:sp>
      <p:sp>
        <p:nvSpPr>
          <p:cNvPr id="17" name="矩形 16">
            <a:extLst>
              <a:ext uri="{FF2B5EF4-FFF2-40B4-BE49-F238E27FC236}">
                <a16:creationId xmlns:a16="http://schemas.microsoft.com/office/drawing/2014/main" id="{FA5AAEC6-20A5-D470-D96C-16B380EA17B2}"/>
              </a:ext>
            </a:extLst>
          </p:cNvPr>
          <p:cNvSpPr/>
          <p:nvPr/>
        </p:nvSpPr>
        <p:spPr>
          <a:xfrm>
            <a:off x="201706" y="1030141"/>
            <a:ext cx="3073210" cy="4783311"/>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9" name="矩形 18">
            <a:extLst>
              <a:ext uri="{FF2B5EF4-FFF2-40B4-BE49-F238E27FC236}">
                <a16:creationId xmlns:a16="http://schemas.microsoft.com/office/drawing/2014/main" id="{6CCD85A6-9C14-BF54-4243-50594C866D89}"/>
              </a:ext>
            </a:extLst>
          </p:cNvPr>
          <p:cNvSpPr/>
          <p:nvPr/>
        </p:nvSpPr>
        <p:spPr>
          <a:xfrm>
            <a:off x="3348318" y="1030141"/>
            <a:ext cx="5513294" cy="47833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1108164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EC406E9-83BF-03D5-8FFF-BA443EE4752E}"/>
              </a:ext>
            </a:extLst>
          </p:cNvPr>
          <p:cNvPicPr>
            <a:picLocks noChangeAspect="1"/>
          </p:cNvPicPr>
          <p:nvPr/>
        </p:nvPicPr>
        <p:blipFill>
          <a:blip r:embed="rId2"/>
          <a:stretch>
            <a:fillRect/>
          </a:stretch>
        </p:blipFill>
        <p:spPr>
          <a:xfrm>
            <a:off x="566357" y="2022942"/>
            <a:ext cx="2605565" cy="1743075"/>
          </a:xfrm>
          <a:prstGeom prst="rect">
            <a:avLst/>
          </a:prstGeom>
        </p:spPr>
      </p:pic>
      <p:pic>
        <p:nvPicPr>
          <p:cNvPr id="3" name="圖片 2">
            <a:extLst>
              <a:ext uri="{FF2B5EF4-FFF2-40B4-BE49-F238E27FC236}">
                <a16:creationId xmlns:a16="http://schemas.microsoft.com/office/drawing/2014/main" id="{11FD8FCF-6871-1FD6-1A27-916D4CB6A2F9}"/>
              </a:ext>
            </a:extLst>
          </p:cNvPr>
          <p:cNvPicPr>
            <a:picLocks noChangeAspect="1"/>
          </p:cNvPicPr>
          <p:nvPr/>
        </p:nvPicPr>
        <p:blipFill>
          <a:blip r:embed="rId3"/>
          <a:stretch>
            <a:fillRect/>
          </a:stretch>
        </p:blipFill>
        <p:spPr>
          <a:xfrm>
            <a:off x="542069" y="3871806"/>
            <a:ext cx="2654141" cy="1917859"/>
          </a:xfrm>
          <a:prstGeom prst="rect">
            <a:avLst/>
          </a:prstGeom>
        </p:spPr>
      </p:pic>
      <p:pic>
        <p:nvPicPr>
          <p:cNvPr id="5" name="圖片 4">
            <a:extLst>
              <a:ext uri="{FF2B5EF4-FFF2-40B4-BE49-F238E27FC236}">
                <a16:creationId xmlns:a16="http://schemas.microsoft.com/office/drawing/2014/main" id="{21E21EEA-0443-3F9B-DC96-ACEF6D186484}"/>
              </a:ext>
            </a:extLst>
          </p:cNvPr>
          <p:cNvPicPr>
            <a:picLocks noChangeAspect="1"/>
          </p:cNvPicPr>
          <p:nvPr/>
        </p:nvPicPr>
        <p:blipFill>
          <a:blip r:embed="rId4"/>
          <a:stretch>
            <a:fillRect/>
          </a:stretch>
        </p:blipFill>
        <p:spPr>
          <a:xfrm>
            <a:off x="3366516" y="2022942"/>
            <a:ext cx="2605564" cy="1743075"/>
          </a:xfrm>
          <a:prstGeom prst="rect">
            <a:avLst/>
          </a:prstGeom>
        </p:spPr>
      </p:pic>
      <p:pic>
        <p:nvPicPr>
          <p:cNvPr id="6" name="圖片 5">
            <a:extLst>
              <a:ext uri="{FF2B5EF4-FFF2-40B4-BE49-F238E27FC236}">
                <a16:creationId xmlns:a16="http://schemas.microsoft.com/office/drawing/2014/main" id="{6194AA96-8220-0BF0-0973-45EA28EBBFA8}"/>
              </a:ext>
            </a:extLst>
          </p:cNvPr>
          <p:cNvPicPr>
            <a:picLocks noChangeAspect="1"/>
          </p:cNvPicPr>
          <p:nvPr/>
        </p:nvPicPr>
        <p:blipFill>
          <a:blip r:embed="rId5"/>
          <a:stretch>
            <a:fillRect/>
          </a:stretch>
        </p:blipFill>
        <p:spPr>
          <a:xfrm>
            <a:off x="3366516" y="3871806"/>
            <a:ext cx="2605564" cy="1917859"/>
          </a:xfrm>
          <a:prstGeom prst="rect">
            <a:avLst/>
          </a:prstGeom>
        </p:spPr>
      </p:pic>
      <p:pic>
        <p:nvPicPr>
          <p:cNvPr id="7" name="圖片 6">
            <a:extLst>
              <a:ext uri="{FF2B5EF4-FFF2-40B4-BE49-F238E27FC236}">
                <a16:creationId xmlns:a16="http://schemas.microsoft.com/office/drawing/2014/main" id="{68BA8ABA-4752-6181-6B56-6DB78D378723}"/>
              </a:ext>
            </a:extLst>
          </p:cNvPr>
          <p:cNvPicPr>
            <a:picLocks noChangeAspect="1"/>
          </p:cNvPicPr>
          <p:nvPr/>
        </p:nvPicPr>
        <p:blipFill>
          <a:blip r:embed="rId6"/>
          <a:stretch>
            <a:fillRect/>
          </a:stretch>
        </p:blipFill>
        <p:spPr>
          <a:xfrm>
            <a:off x="6142384" y="2022943"/>
            <a:ext cx="2643188" cy="1743075"/>
          </a:xfrm>
          <a:prstGeom prst="rect">
            <a:avLst/>
          </a:prstGeom>
        </p:spPr>
      </p:pic>
      <p:pic>
        <p:nvPicPr>
          <p:cNvPr id="9" name="圖片 8">
            <a:extLst>
              <a:ext uri="{FF2B5EF4-FFF2-40B4-BE49-F238E27FC236}">
                <a16:creationId xmlns:a16="http://schemas.microsoft.com/office/drawing/2014/main" id="{CFA839AC-F957-EB49-2269-111FDBE71BB0}"/>
              </a:ext>
            </a:extLst>
          </p:cNvPr>
          <p:cNvPicPr>
            <a:picLocks noChangeAspect="1"/>
          </p:cNvPicPr>
          <p:nvPr/>
        </p:nvPicPr>
        <p:blipFill>
          <a:blip r:embed="rId7"/>
          <a:stretch>
            <a:fillRect/>
          </a:stretch>
        </p:blipFill>
        <p:spPr>
          <a:xfrm>
            <a:off x="6112048" y="3927049"/>
            <a:ext cx="2703860" cy="1862615"/>
          </a:xfrm>
          <a:prstGeom prst="rect">
            <a:avLst/>
          </a:prstGeom>
        </p:spPr>
      </p:pic>
      <p:sp>
        <p:nvSpPr>
          <p:cNvPr id="10" name="文字方塊 9">
            <a:extLst>
              <a:ext uri="{FF2B5EF4-FFF2-40B4-BE49-F238E27FC236}">
                <a16:creationId xmlns:a16="http://schemas.microsoft.com/office/drawing/2014/main" id="{A4A6EBD1-C2ED-81A4-1B60-0B267240E792}"/>
              </a:ext>
            </a:extLst>
          </p:cNvPr>
          <p:cNvSpPr txBox="1"/>
          <p:nvPr/>
        </p:nvSpPr>
        <p:spPr>
          <a:xfrm>
            <a:off x="1034303" y="0"/>
            <a:ext cx="7751269" cy="1077218"/>
          </a:xfrm>
          <a:prstGeom prst="rect">
            <a:avLst/>
          </a:prstGeom>
          <a:noFill/>
        </p:spPr>
        <p:txBody>
          <a:bodyPr wrap="square" rtlCol="0">
            <a:spAutoFit/>
          </a:bodyPr>
          <a:lstStyle/>
          <a:p>
            <a:pPr algn="ctr"/>
            <a:r>
              <a:rPr lang="zh-TW" altLang="en-US" sz="3200" dirty="0">
                <a:latin typeface="標楷體" panose="03000509000000000000" pitchFamily="65" charset="-120"/>
                <a:ea typeface="標楷體" panose="03000509000000000000" pitchFamily="65" charset="-120"/>
              </a:rPr>
              <a:t>松田產業株式會社與太平洋水泥株式會社</a:t>
            </a:r>
            <a:endParaRPr lang="en-US" altLang="zh-TW" sz="3200" dirty="0">
              <a:latin typeface="標楷體" panose="03000509000000000000" pitchFamily="65" charset="-120"/>
              <a:ea typeface="標楷體" panose="03000509000000000000" pitchFamily="65" charset="-120"/>
            </a:endParaRPr>
          </a:p>
          <a:p>
            <a:pPr algn="ct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回收鋰電池異業結盟成功合作案例介紹</a:t>
            </a:r>
          </a:p>
        </p:txBody>
      </p:sp>
    </p:spTree>
    <p:extLst>
      <p:ext uri="{BB962C8B-B14F-4D97-AF65-F5344CB8AC3E}">
        <p14:creationId xmlns:p14="http://schemas.microsoft.com/office/powerpoint/2010/main" val="1959720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48D7DD1-D676-9AC3-87FD-351A71973426}"/>
              </a:ext>
            </a:extLst>
          </p:cNvPr>
          <p:cNvSpPr txBox="1"/>
          <p:nvPr/>
        </p:nvSpPr>
        <p:spPr>
          <a:xfrm>
            <a:off x="641617" y="3744526"/>
            <a:ext cx="7860767" cy="2554545"/>
          </a:xfrm>
          <a:prstGeom prst="rect">
            <a:avLst/>
          </a:prstGeom>
          <a:noFill/>
        </p:spPr>
        <p:txBody>
          <a:bodyPr wrap="square" rtlCol="0">
            <a:spAutoFit/>
          </a:bodyPr>
          <a:lstStyle/>
          <a:p>
            <a:pPr algn="just"/>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基本上，本次出國任務在建立公關目的、參訪鋰電池回收工廠與帶領協會會員參與建立關係、瞭解回收業者動態之任務，具體上已達成；後續將</a:t>
            </a:r>
            <a:r>
              <a:rPr lang="zh-TW" altLang="zh-TW" sz="2000" b="1" u="sng"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再持續推動工作</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lgn="just">
              <a:buFont typeface="+mj-ea"/>
              <a:buAutoNum type="ea1ChtPlain"/>
            </a:pP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如何</a:t>
            </a:r>
            <a:r>
              <a:rPr lang="zh-TW" altLang="zh-TW" sz="2000" b="1"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再與環境部加強後續關係之聯繫，建立更有效之影響力</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lgn="just">
              <a:buFont typeface="+mj-ea"/>
              <a:buAutoNum type="ea1ChtPlain"/>
            </a:pPr>
            <a:r>
              <a:rPr lang="zh-TW" altLang="zh-TW" sz="2000" b="1"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瞭解日本回收業之作法後，再深度分析比較三大未來、康普、優勝等回收方式，提升國內業界｢回收競爭力」</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lgn="just">
              <a:buFont typeface="+mj-ea"/>
              <a:buAutoNum type="ea1ChtPlain"/>
            </a:pPr>
            <a:r>
              <a:rPr lang="zh-TW" altLang="zh-TW" sz="2000" b="1"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協助會員產出對｢黑粉」</a:t>
            </a:r>
            <a:r>
              <a:rPr lang="en-US" altLang="zh-TW" sz="2000" b="1"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(BLACK MASS)</a:t>
            </a:r>
            <a:r>
              <a:rPr lang="zh-TW" altLang="zh-TW" sz="2000" b="1"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再精煉之可能性，俾利轉供電芯生產會員採購，以符歐盟規定</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en-US" sz="2000" dirty="0"/>
          </a:p>
        </p:txBody>
      </p:sp>
      <p:pic>
        <p:nvPicPr>
          <p:cNvPr id="3" name="圖片 2">
            <a:extLst>
              <a:ext uri="{FF2B5EF4-FFF2-40B4-BE49-F238E27FC236}">
                <a16:creationId xmlns:a16="http://schemas.microsoft.com/office/drawing/2014/main" id="{EAE0FA1A-A6E9-57E6-7C8F-15693375A8D1}"/>
              </a:ext>
            </a:extLst>
          </p:cNvPr>
          <p:cNvPicPr>
            <a:picLocks noChangeAspect="1"/>
          </p:cNvPicPr>
          <p:nvPr/>
        </p:nvPicPr>
        <p:blipFill>
          <a:blip r:embed="rId2"/>
          <a:stretch>
            <a:fillRect/>
          </a:stretch>
        </p:blipFill>
        <p:spPr>
          <a:xfrm>
            <a:off x="552260" y="1166633"/>
            <a:ext cx="2564606" cy="1931670"/>
          </a:xfrm>
          <a:prstGeom prst="rect">
            <a:avLst/>
          </a:prstGeom>
        </p:spPr>
      </p:pic>
      <p:pic>
        <p:nvPicPr>
          <p:cNvPr id="4" name="圖片 3">
            <a:extLst>
              <a:ext uri="{FF2B5EF4-FFF2-40B4-BE49-F238E27FC236}">
                <a16:creationId xmlns:a16="http://schemas.microsoft.com/office/drawing/2014/main" id="{76AE0BEB-7257-13D7-1B17-1732D7BD14B5}"/>
              </a:ext>
            </a:extLst>
          </p:cNvPr>
          <p:cNvPicPr>
            <a:picLocks noChangeAspect="1"/>
          </p:cNvPicPr>
          <p:nvPr/>
        </p:nvPicPr>
        <p:blipFill>
          <a:blip r:embed="rId3"/>
          <a:stretch>
            <a:fillRect/>
          </a:stretch>
        </p:blipFill>
        <p:spPr>
          <a:xfrm>
            <a:off x="3289698" y="1139011"/>
            <a:ext cx="2564606" cy="1974463"/>
          </a:xfrm>
          <a:prstGeom prst="rect">
            <a:avLst/>
          </a:prstGeom>
        </p:spPr>
      </p:pic>
      <p:pic>
        <p:nvPicPr>
          <p:cNvPr id="5" name="圖片 4">
            <a:extLst>
              <a:ext uri="{FF2B5EF4-FFF2-40B4-BE49-F238E27FC236}">
                <a16:creationId xmlns:a16="http://schemas.microsoft.com/office/drawing/2014/main" id="{959A6AD5-203A-97B5-5F3B-3C5889467E5C}"/>
              </a:ext>
            </a:extLst>
          </p:cNvPr>
          <p:cNvPicPr>
            <a:picLocks noChangeAspect="1"/>
          </p:cNvPicPr>
          <p:nvPr/>
        </p:nvPicPr>
        <p:blipFill>
          <a:blip r:embed="rId4"/>
          <a:stretch>
            <a:fillRect/>
          </a:stretch>
        </p:blipFill>
        <p:spPr>
          <a:xfrm>
            <a:off x="6027136" y="1139011"/>
            <a:ext cx="2564606" cy="1986915"/>
          </a:xfrm>
          <a:prstGeom prst="rect">
            <a:avLst/>
          </a:prstGeom>
        </p:spPr>
      </p:pic>
      <p:sp>
        <p:nvSpPr>
          <p:cNvPr id="6" name="文字方塊 5">
            <a:extLst>
              <a:ext uri="{FF2B5EF4-FFF2-40B4-BE49-F238E27FC236}">
                <a16:creationId xmlns:a16="http://schemas.microsoft.com/office/drawing/2014/main" id="{43B35430-A104-85B6-65E4-BD0607C65F3C}"/>
              </a:ext>
            </a:extLst>
          </p:cNvPr>
          <p:cNvSpPr txBox="1"/>
          <p:nvPr/>
        </p:nvSpPr>
        <p:spPr>
          <a:xfrm>
            <a:off x="990601" y="192653"/>
            <a:ext cx="7424056" cy="584775"/>
          </a:xfrm>
          <a:prstGeom prst="rect">
            <a:avLst/>
          </a:prstGeom>
          <a:noFill/>
        </p:spPr>
        <p:txBody>
          <a:bodyPr wrap="square" rtlCol="0">
            <a:spAutoFit/>
          </a:bodyPr>
          <a:lstStyle/>
          <a:p>
            <a:r>
              <a:rPr lang="zh-TW" altLang="en-US" sz="3200" b="1" u="sng" dirty="0">
                <a:latin typeface="標楷體" panose="03000509000000000000" pitchFamily="65" charset="-120"/>
                <a:ea typeface="標楷體" panose="03000509000000000000" pitchFamily="65" charset="-120"/>
              </a:rPr>
              <a:t>電池協會後續待推動工作計劃</a:t>
            </a:r>
          </a:p>
        </p:txBody>
      </p:sp>
    </p:spTree>
    <p:extLst>
      <p:ext uri="{BB962C8B-B14F-4D97-AF65-F5344CB8AC3E}">
        <p14:creationId xmlns:p14="http://schemas.microsoft.com/office/powerpoint/2010/main" val="2433594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0D2E612-73F3-DE26-A25C-0AA57E55B7B2}"/>
              </a:ext>
            </a:extLst>
          </p:cNvPr>
          <p:cNvPicPr>
            <a:picLocks noChangeAspect="1"/>
          </p:cNvPicPr>
          <p:nvPr/>
        </p:nvPicPr>
        <p:blipFill>
          <a:blip r:embed="rId2"/>
          <a:stretch>
            <a:fillRect/>
          </a:stretch>
        </p:blipFill>
        <p:spPr>
          <a:xfrm>
            <a:off x="322728" y="874539"/>
            <a:ext cx="4162186" cy="5558918"/>
          </a:xfrm>
          <a:prstGeom prst="rect">
            <a:avLst/>
          </a:prstGeom>
          <a:ln>
            <a:solidFill>
              <a:schemeClr val="tx1"/>
            </a:solidFill>
          </a:ln>
        </p:spPr>
      </p:pic>
      <p:pic>
        <p:nvPicPr>
          <p:cNvPr id="7" name="圖片 6">
            <a:extLst>
              <a:ext uri="{FF2B5EF4-FFF2-40B4-BE49-F238E27FC236}">
                <a16:creationId xmlns:a16="http://schemas.microsoft.com/office/drawing/2014/main" id="{AA29293E-43A7-7D88-E69C-FFECE18C3F0D}"/>
              </a:ext>
            </a:extLst>
          </p:cNvPr>
          <p:cNvPicPr>
            <a:picLocks noChangeAspect="1"/>
          </p:cNvPicPr>
          <p:nvPr/>
        </p:nvPicPr>
        <p:blipFill>
          <a:blip r:embed="rId3"/>
          <a:stretch>
            <a:fillRect/>
          </a:stretch>
        </p:blipFill>
        <p:spPr>
          <a:xfrm>
            <a:off x="4738563" y="874539"/>
            <a:ext cx="4162185" cy="5722204"/>
          </a:xfrm>
          <a:prstGeom prst="rect">
            <a:avLst/>
          </a:prstGeom>
          <a:ln>
            <a:solidFill>
              <a:schemeClr val="tx1"/>
            </a:solidFill>
          </a:ln>
        </p:spPr>
      </p:pic>
    </p:spTree>
    <p:extLst>
      <p:ext uri="{BB962C8B-B14F-4D97-AF65-F5344CB8AC3E}">
        <p14:creationId xmlns:p14="http://schemas.microsoft.com/office/powerpoint/2010/main" val="1397443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C7D5C72E-2091-263E-AD3B-9BC8C413E074}"/>
              </a:ext>
            </a:extLst>
          </p:cNvPr>
          <p:cNvSpPr txBox="1"/>
          <p:nvPr/>
        </p:nvSpPr>
        <p:spPr>
          <a:xfrm>
            <a:off x="772886" y="171065"/>
            <a:ext cx="8301540" cy="954107"/>
          </a:xfrm>
          <a:prstGeom prst="rect">
            <a:avLst/>
          </a:prstGeom>
          <a:noFill/>
        </p:spPr>
        <p:txBody>
          <a:bodyPr wrap="square" rtlCol="0">
            <a:spAutoFit/>
          </a:bodyPr>
          <a:lstStyle/>
          <a:p>
            <a:pPr algn="ctr">
              <a:spcBef>
                <a:spcPts val="1800"/>
              </a:spcBef>
            </a:pPr>
            <a:r>
              <a:rPr lang="zh-TW" altLang="en-US" sz="2800" b="1" dirty="0">
                <a:solidFill>
                  <a:schemeClr val="accent6">
                    <a:lumMod val="50000"/>
                  </a:schemeClr>
                </a:solidFill>
                <a:latin typeface="標楷體" panose="03000509000000000000" pitchFamily="65" charset="-120"/>
                <a:ea typeface="標楷體" panose="03000509000000000000" pitchFamily="65" charset="-120"/>
              </a:rPr>
              <a:t>參加 </a:t>
            </a:r>
            <a:r>
              <a:rPr lang="en-US" altLang="zh-TW" sz="2800" b="1" dirty="0">
                <a:solidFill>
                  <a:schemeClr val="accent6">
                    <a:lumMod val="50000"/>
                  </a:schemeClr>
                </a:solidFill>
                <a:latin typeface="標楷體" panose="03000509000000000000" pitchFamily="65" charset="-120"/>
                <a:ea typeface="標楷體" panose="03000509000000000000" pitchFamily="65" charset="-120"/>
              </a:rPr>
              <a:t>24th Annual Advanced Automotive Battery Conference(AABC) 2024</a:t>
            </a:r>
            <a:r>
              <a:rPr lang="zh-TW" altLang="en-US" sz="2800" b="1" dirty="0">
                <a:solidFill>
                  <a:schemeClr val="accent6">
                    <a:lumMod val="50000"/>
                  </a:schemeClr>
                </a:solidFill>
                <a:latin typeface="標楷體" panose="03000509000000000000" pitchFamily="65" charset="-120"/>
                <a:ea typeface="標楷體" panose="03000509000000000000" pitchFamily="65" charset="-120"/>
              </a:rPr>
              <a:t>會議及展覽</a:t>
            </a:r>
            <a:r>
              <a:rPr lang="en-US" altLang="zh-TW" sz="2800" b="1" dirty="0">
                <a:solidFill>
                  <a:schemeClr val="accent6">
                    <a:lumMod val="50000"/>
                  </a:schemeClr>
                </a:solidFill>
                <a:latin typeface="標楷體" panose="03000509000000000000" pitchFamily="65" charset="-120"/>
                <a:ea typeface="標楷體" panose="03000509000000000000" pitchFamily="65" charset="-120"/>
              </a:rPr>
              <a:t>       </a:t>
            </a:r>
            <a:endParaRPr lang="zh-TW" altLang="en-US" sz="2800" b="1" dirty="0">
              <a:solidFill>
                <a:schemeClr val="accent6">
                  <a:lumMod val="50000"/>
                </a:schemeClr>
              </a:solidFill>
              <a:latin typeface="標楷體" panose="03000509000000000000" pitchFamily="65" charset="-120"/>
              <a:ea typeface="標楷體" panose="03000509000000000000" pitchFamily="65" charset="-120"/>
            </a:endParaRPr>
          </a:p>
        </p:txBody>
      </p:sp>
      <p:sp>
        <p:nvSpPr>
          <p:cNvPr id="7" name="文字方塊 6">
            <a:extLst>
              <a:ext uri="{FF2B5EF4-FFF2-40B4-BE49-F238E27FC236}">
                <a16:creationId xmlns:a16="http://schemas.microsoft.com/office/drawing/2014/main" id="{16A4ED6D-9546-8636-1532-DF237F71BB27}"/>
              </a:ext>
            </a:extLst>
          </p:cNvPr>
          <p:cNvSpPr txBox="1"/>
          <p:nvPr/>
        </p:nvSpPr>
        <p:spPr>
          <a:xfrm>
            <a:off x="624327" y="1394992"/>
            <a:ext cx="7895345" cy="2246769"/>
          </a:xfrm>
          <a:prstGeom prst="rect">
            <a:avLst/>
          </a:prstGeom>
          <a:noFill/>
        </p:spPr>
        <p:txBody>
          <a:bodyPr wrap="square" rtlCol="0">
            <a:spAutoFit/>
          </a:bodyPr>
          <a:lstStyle/>
          <a:p>
            <a:pPr algn="just"/>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AABC</a:t>
            </a: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成立於二十多年前，旨在回顧汽車電池技術的現狀，並提供對未來的明智展望。將揭示影響全球汽車電氣化步伐和路徑的根本技術和業務問題。</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參加主要目的</a:t>
            </a: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為</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457200" indent="-457200">
              <a:buFont typeface="+mj-lt"/>
              <a:buAutoNum type="arabicPeriod"/>
            </a:pP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搜取最新先進電池開發技術與應用資訊</a:t>
            </a:r>
            <a:endParaRPr lang="en-US" altLang="zh-TW" sz="2000" kern="100" dirty="0">
              <a:latin typeface="Aptos" panose="020B0004020202020204" pitchFamily="34" charset="0"/>
              <a:ea typeface="標楷體" panose="03000509000000000000" pitchFamily="65" charset="-120"/>
              <a:cs typeface="Times New Roman" panose="02020603050405020304" pitchFamily="18" charset="0"/>
            </a:endParaRPr>
          </a:p>
          <a:p>
            <a:pPr marL="457200" indent="-457200">
              <a:buFont typeface="+mj-lt"/>
              <a:buAutoNum type="arabicPeriod"/>
            </a:pP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與來自領先汽車製造商電池技術專家建立聯繫，分享他們的發展趨勢和預計的電池需求</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p>
          <a:p>
            <a:pPr marL="457200" indent="-457200">
              <a:buFont typeface="+mj-lt"/>
              <a:buAutoNum type="arabicPeriod"/>
            </a:pP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主要供應商展示最新產品和未來路線圖</a:t>
            </a:r>
            <a:endParaRPr lang="zh-TW" altLang="zh-TW" sz="2000" kern="100" dirty="0">
              <a:latin typeface="Aptos" panose="020B0004020202020204" pitchFamily="34" charset="0"/>
              <a:ea typeface="標楷體" panose="03000509000000000000" pitchFamily="65" charset="-120"/>
              <a:cs typeface="Times New Roman" panose="02020603050405020304" pitchFamily="18" charset="0"/>
            </a:endParaRPr>
          </a:p>
        </p:txBody>
      </p:sp>
      <p:pic>
        <p:nvPicPr>
          <p:cNvPr id="2" name="圖片 1">
            <a:extLst>
              <a:ext uri="{FF2B5EF4-FFF2-40B4-BE49-F238E27FC236}">
                <a16:creationId xmlns:a16="http://schemas.microsoft.com/office/drawing/2014/main" id="{7A5AC77A-1D58-4D9D-A839-173ADDCA5B78}"/>
              </a:ext>
            </a:extLst>
          </p:cNvPr>
          <p:cNvPicPr>
            <a:picLocks noChangeAspect="1"/>
          </p:cNvPicPr>
          <p:nvPr/>
        </p:nvPicPr>
        <p:blipFill>
          <a:blip r:embed="rId2"/>
          <a:stretch>
            <a:fillRect/>
          </a:stretch>
        </p:blipFill>
        <p:spPr>
          <a:xfrm>
            <a:off x="1242390" y="3643664"/>
            <a:ext cx="7277281" cy="3043271"/>
          </a:xfrm>
          <a:prstGeom prst="rect">
            <a:avLst/>
          </a:prstGeom>
        </p:spPr>
      </p:pic>
    </p:spTree>
    <p:extLst>
      <p:ext uri="{BB962C8B-B14F-4D97-AF65-F5344CB8AC3E}">
        <p14:creationId xmlns:p14="http://schemas.microsoft.com/office/powerpoint/2010/main" val="739295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id="{84FF5CCE-D89E-5A11-21D1-18969BDDE99C}"/>
              </a:ext>
            </a:extLst>
          </p:cNvPr>
          <p:cNvCxnSpPr/>
          <p:nvPr/>
        </p:nvCxnSpPr>
        <p:spPr>
          <a:xfrm>
            <a:off x="6165057" y="4225529"/>
            <a:ext cx="1221581"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A1DC5D51-E072-4261-B85B-AE7C94592D3A}"/>
              </a:ext>
            </a:extLst>
          </p:cNvPr>
          <p:cNvSpPr txBox="1"/>
          <p:nvPr/>
        </p:nvSpPr>
        <p:spPr>
          <a:xfrm>
            <a:off x="772886" y="171065"/>
            <a:ext cx="8301540" cy="523220"/>
          </a:xfrm>
          <a:prstGeom prst="rect">
            <a:avLst/>
          </a:prstGeom>
          <a:noFill/>
        </p:spPr>
        <p:txBody>
          <a:bodyPr wrap="square" rtlCol="0">
            <a:spAutoFit/>
          </a:bodyPr>
          <a:lstStyle/>
          <a:p>
            <a:pPr algn="ctr">
              <a:spcBef>
                <a:spcPts val="1800"/>
              </a:spcBef>
            </a:pPr>
            <a:r>
              <a:rPr lang="en-US" altLang="zh-TW" sz="2800" b="1" dirty="0">
                <a:solidFill>
                  <a:schemeClr val="accent6">
                    <a:lumMod val="50000"/>
                  </a:schemeClr>
                </a:solidFill>
                <a:latin typeface="標楷體" panose="03000509000000000000" pitchFamily="65" charset="-120"/>
                <a:ea typeface="標楷體" panose="03000509000000000000" pitchFamily="65" charset="-120"/>
              </a:rPr>
              <a:t>24th AABC </a:t>
            </a:r>
            <a:r>
              <a:rPr lang="zh-TW" altLang="en-US" sz="2800" b="1" dirty="0">
                <a:solidFill>
                  <a:schemeClr val="accent6">
                    <a:lumMod val="50000"/>
                  </a:schemeClr>
                </a:solidFill>
                <a:latin typeface="標楷體" panose="03000509000000000000" pitchFamily="65" charset="-120"/>
                <a:ea typeface="標楷體" panose="03000509000000000000" pitchFamily="65" charset="-120"/>
              </a:rPr>
              <a:t>研討會議內容</a:t>
            </a:r>
          </a:p>
        </p:txBody>
      </p:sp>
      <p:pic>
        <p:nvPicPr>
          <p:cNvPr id="6" name="圖片 5">
            <a:extLst>
              <a:ext uri="{FF2B5EF4-FFF2-40B4-BE49-F238E27FC236}">
                <a16:creationId xmlns:a16="http://schemas.microsoft.com/office/drawing/2014/main" id="{A08F99D9-F742-42F2-A64E-F6F60141F2E0}"/>
              </a:ext>
            </a:extLst>
          </p:cNvPr>
          <p:cNvPicPr>
            <a:picLocks noChangeAspect="1"/>
          </p:cNvPicPr>
          <p:nvPr/>
        </p:nvPicPr>
        <p:blipFill>
          <a:blip r:embed="rId2"/>
          <a:stretch>
            <a:fillRect/>
          </a:stretch>
        </p:blipFill>
        <p:spPr>
          <a:xfrm>
            <a:off x="1342734" y="2894785"/>
            <a:ext cx="6538996" cy="3533333"/>
          </a:xfrm>
          <a:prstGeom prst="rect">
            <a:avLst/>
          </a:prstGeom>
        </p:spPr>
      </p:pic>
      <p:sp>
        <p:nvSpPr>
          <p:cNvPr id="8" name="矩形 7">
            <a:extLst>
              <a:ext uri="{FF2B5EF4-FFF2-40B4-BE49-F238E27FC236}">
                <a16:creationId xmlns:a16="http://schemas.microsoft.com/office/drawing/2014/main" id="{91A5E101-0762-40F5-887C-C040A58DB829}"/>
              </a:ext>
            </a:extLst>
          </p:cNvPr>
          <p:cNvSpPr/>
          <p:nvPr/>
        </p:nvSpPr>
        <p:spPr>
          <a:xfrm>
            <a:off x="772886" y="791962"/>
            <a:ext cx="7665435" cy="1477328"/>
          </a:xfrm>
          <a:prstGeom prst="rect">
            <a:avLst/>
          </a:prstGeom>
        </p:spPr>
        <p:txBody>
          <a:bodyPr wrap="square">
            <a:spAutoFit/>
          </a:bodyPr>
          <a:lstStyle/>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這次會議將涵蓋多個主題，包括化學工程、重型電池製造、回收、充電和基礎設施等。</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探討會影響全球車輛電動化步伐和方向的技術和商業問題，獲取各項新知，以保持在汽車電池技術領域的前端中開發。</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取得大會簡報資料共約</a:t>
            </a:r>
            <a:r>
              <a:rPr lang="en-US" altLang="zh-TW" dirty="0">
                <a:latin typeface="標楷體" panose="03000509000000000000" pitchFamily="65" charset="-120"/>
                <a:ea typeface="標楷體" panose="03000509000000000000" pitchFamily="65" charset="-120"/>
              </a:rPr>
              <a:t>160</a:t>
            </a:r>
            <a:r>
              <a:rPr lang="zh-TW" altLang="en-US" dirty="0">
                <a:latin typeface="標楷體" panose="03000509000000000000" pitchFamily="65" charset="-120"/>
                <a:ea typeface="標楷體" panose="03000509000000000000" pitchFamily="65" charset="-120"/>
              </a:rPr>
              <a:t>餘筆資料放在協會網站中供會員參考</a:t>
            </a:r>
          </a:p>
        </p:txBody>
      </p:sp>
    </p:spTree>
    <p:extLst>
      <p:ext uri="{BB962C8B-B14F-4D97-AF65-F5344CB8AC3E}">
        <p14:creationId xmlns:p14="http://schemas.microsoft.com/office/powerpoint/2010/main" val="1091108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id="{84FF5CCE-D89E-5A11-21D1-18969BDDE99C}"/>
              </a:ext>
            </a:extLst>
          </p:cNvPr>
          <p:cNvCxnSpPr/>
          <p:nvPr/>
        </p:nvCxnSpPr>
        <p:spPr>
          <a:xfrm>
            <a:off x="6165057" y="4225529"/>
            <a:ext cx="1221581"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A1DC5D51-E072-4261-B85B-AE7C94592D3A}"/>
              </a:ext>
            </a:extLst>
          </p:cNvPr>
          <p:cNvSpPr txBox="1"/>
          <p:nvPr/>
        </p:nvSpPr>
        <p:spPr>
          <a:xfrm>
            <a:off x="772886" y="171065"/>
            <a:ext cx="8301540" cy="523220"/>
          </a:xfrm>
          <a:prstGeom prst="rect">
            <a:avLst/>
          </a:prstGeom>
          <a:noFill/>
        </p:spPr>
        <p:txBody>
          <a:bodyPr wrap="square" rtlCol="0">
            <a:spAutoFit/>
          </a:bodyPr>
          <a:lstStyle/>
          <a:p>
            <a:pPr algn="ctr">
              <a:spcBef>
                <a:spcPts val="1800"/>
              </a:spcBef>
            </a:pPr>
            <a:r>
              <a:rPr lang="en-US" altLang="zh-TW" sz="2800" b="1" dirty="0">
                <a:solidFill>
                  <a:schemeClr val="accent6">
                    <a:lumMod val="50000"/>
                  </a:schemeClr>
                </a:solidFill>
                <a:latin typeface="標楷體" panose="03000509000000000000" pitchFamily="65" charset="-120"/>
                <a:ea typeface="標楷體" panose="03000509000000000000" pitchFamily="65" charset="-120"/>
              </a:rPr>
              <a:t>24th AABC </a:t>
            </a:r>
            <a:r>
              <a:rPr lang="zh-TW" altLang="en-US" sz="2800" b="1" dirty="0">
                <a:solidFill>
                  <a:schemeClr val="accent6">
                    <a:lumMod val="50000"/>
                  </a:schemeClr>
                </a:solidFill>
                <a:latin typeface="標楷體" panose="03000509000000000000" pitchFamily="65" charset="-120"/>
                <a:ea typeface="標楷體" panose="03000509000000000000" pitchFamily="65" charset="-120"/>
              </a:rPr>
              <a:t>研討會議重點結論</a:t>
            </a:r>
          </a:p>
        </p:txBody>
      </p:sp>
      <p:sp>
        <p:nvSpPr>
          <p:cNvPr id="8" name="矩形 7">
            <a:extLst>
              <a:ext uri="{FF2B5EF4-FFF2-40B4-BE49-F238E27FC236}">
                <a16:creationId xmlns:a16="http://schemas.microsoft.com/office/drawing/2014/main" id="{91A5E101-0762-40F5-887C-C040A58DB829}"/>
              </a:ext>
            </a:extLst>
          </p:cNvPr>
          <p:cNvSpPr/>
          <p:nvPr/>
        </p:nvSpPr>
        <p:spPr>
          <a:xfrm>
            <a:off x="772886" y="791962"/>
            <a:ext cx="7665435" cy="5355312"/>
          </a:xfrm>
          <a:prstGeom prst="rect">
            <a:avLst/>
          </a:prstGeom>
        </p:spPr>
        <p:txBody>
          <a:bodyPr wrap="square">
            <a:spAutoFit/>
          </a:bodyPr>
          <a:lstStyle/>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國內有工研院材化所、愛國者綠能、泓辰、輝能及致茂參展，並希望透過此行將產品及相關技術可推上國際舞台，讓世界看見台灣產品之優勢，研發能量積累，並尋找全球策略性夥伴，增加技術曝光度。</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各大科技電池或周邊材料公司皆攜帶著該公司最尖端的產品，向世人展現科技實力，以及電池產品的未來走向。</a:t>
            </a: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目前雖有各國政策開始推動各國鋰電池市場，但目前仍以中國政策最先補助，使得中國市場與中國製造其成本最低且產能數量最高，甚至在電動車與燃油車比較上，目前已達黃金交叉，電動車的價格已比燃油車價格更低廉且功能更多。然而，目前其他國</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如歐洲、美國、日韓</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政策較慢，資金到位時程較慢，未來是否還是以中國主導，目前還是未知數。</a:t>
            </a: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根據</a:t>
            </a:r>
            <a:r>
              <a:rPr lang="en-US" altLang="zh-TW" dirty="0" err="1">
                <a:latin typeface="標楷體" panose="03000509000000000000" pitchFamily="65" charset="-120"/>
                <a:ea typeface="標楷體" panose="03000509000000000000" pitchFamily="65" charset="-120"/>
              </a:rPr>
              <a:t>BloombergNEF</a:t>
            </a:r>
            <a:r>
              <a:rPr lang="zh-TW" altLang="en-US" dirty="0">
                <a:latin typeface="標楷體" panose="03000509000000000000" pitchFamily="65" charset="-120"/>
                <a:ea typeface="標楷體" panose="03000509000000000000" pitchFamily="65" charset="-120"/>
              </a:rPr>
              <a:t>報告</a:t>
            </a: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年電動車及定置型儲能鋰電池全球需求估計為</a:t>
            </a:r>
            <a:r>
              <a:rPr lang="en-US" altLang="zh-TW" dirty="0">
                <a:latin typeface="標楷體" panose="03000509000000000000" pitchFamily="65" charset="-120"/>
                <a:ea typeface="標楷體" panose="03000509000000000000" pitchFamily="65" charset="-120"/>
              </a:rPr>
              <a:t>1,200GWh</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2030</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3,800GWh</a:t>
            </a:r>
            <a:r>
              <a:rPr lang="zh-TW" altLang="en-US" dirty="0">
                <a:latin typeface="標楷體" panose="03000509000000000000" pitchFamily="65" charset="-120"/>
                <a:ea typeface="標楷體" panose="03000509000000000000" pitchFamily="65" charset="-120"/>
              </a:rPr>
              <a:t>，至</a:t>
            </a:r>
            <a:r>
              <a:rPr lang="en-US" altLang="zh-TW" dirty="0">
                <a:latin typeface="標楷體" panose="03000509000000000000" pitchFamily="65" charset="-120"/>
                <a:ea typeface="標楷體" panose="03000509000000000000" pitchFamily="65" charset="-120"/>
              </a:rPr>
              <a:t>2,035</a:t>
            </a:r>
            <a:r>
              <a:rPr lang="zh-TW" altLang="en-US" dirty="0">
                <a:latin typeface="標楷體" panose="03000509000000000000" pitchFamily="65" charset="-120"/>
                <a:ea typeface="標楷體" panose="03000509000000000000" pitchFamily="65" charset="-120"/>
              </a:rPr>
              <a:t>年高達</a:t>
            </a:r>
            <a:r>
              <a:rPr lang="en-US" altLang="zh-TW" dirty="0">
                <a:latin typeface="標楷體" panose="03000509000000000000" pitchFamily="65" charset="-120"/>
                <a:ea typeface="標楷體" panose="03000509000000000000" pitchFamily="65" charset="-120"/>
              </a:rPr>
              <a:t>5,800GWh</a:t>
            </a:r>
            <a:r>
              <a:rPr lang="zh-TW" altLang="en-US" dirty="0">
                <a:latin typeface="標楷體" panose="03000509000000000000" pitchFamily="65" charset="-120"/>
                <a:ea typeface="標楷體" panose="03000509000000000000" pitchFamily="65" charset="-120"/>
              </a:rPr>
              <a:t>；而全球鋰電池建置量</a:t>
            </a: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年估計為</a:t>
            </a:r>
            <a:r>
              <a:rPr lang="en-US" altLang="zh-TW" dirty="0">
                <a:latin typeface="標楷體" panose="03000509000000000000" pitchFamily="65" charset="-120"/>
                <a:ea typeface="標楷體" panose="03000509000000000000" pitchFamily="65" charset="-120"/>
              </a:rPr>
              <a:t>5,400GWh</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2025</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7,800GWh</a:t>
            </a:r>
            <a:r>
              <a:rPr lang="zh-TW" altLang="en-US" dirty="0">
                <a:latin typeface="標楷體" panose="03000509000000000000" pitchFamily="65" charset="-120"/>
                <a:ea typeface="標楷體" panose="03000509000000000000" pitchFamily="65" charset="-120"/>
              </a:rPr>
              <a:t>，至</a:t>
            </a:r>
            <a:r>
              <a:rPr lang="en-US" altLang="zh-TW" dirty="0">
                <a:latin typeface="標楷體" panose="03000509000000000000" pitchFamily="65" charset="-120"/>
                <a:ea typeface="標楷體" panose="03000509000000000000" pitchFamily="65" charset="-120"/>
              </a:rPr>
              <a:t>2026</a:t>
            </a:r>
            <a:r>
              <a:rPr lang="zh-TW" altLang="en-US" dirty="0">
                <a:latin typeface="標楷體" panose="03000509000000000000" pitchFamily="65" charset="-120"/>
                <a:ea typeface="標楷體" panose="03000509000000000000" pitchFamily="65" charset="-120"/>
              </a:rPr>
              <a:t>年高達</a:t>
            </a:r>
            <a:r>
              <a:rPr lang="en-US" altLang="zh-TW" dirty="0">
                <a:latin typeface="標楷體" panose="03000509000000000000" pitchFamily="65" charset="-120"/>
                <a:ea typeface="標楷體" panose="03000509000000000000" pitchFamily="65" charset="-120"/>
              </a:rPr>
              <a:t>9,400GWh</a:t>
            </a:r>
            <a:r>
              <a:rPr lang="zh-TW" altLang="en-US" dirty="0">
                <a:latin typeface="標楷體" panose="03000509000000000000" pitchFamily="65" charset="-120"/>
                <a:ea typeface="標楷體" panose="03000509000000000000" pitchFamily="65" charset="-120"/>
              </a:rPr>
              <a:t>，年生產量遠大於需求量，其中生產量中國佔八成以上。</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現階段各國開始推動在地化供應鏈、碳稅、清潔生產及回收等政策成本提高及球球供應不易，造成全球減緩鋰電池投資及合作建因而廠。</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日本在</a:t>
            </a: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年提供預算</a:t>
            </a:r>
            <a:r>
              <a:rPr lang="en-US" altLang="zh-TW" dirty="0">
                <a:latin typeface="標楷體" panose="03000509000000000000" pitchFamily="65" charset="-120"/>
                <a:ea typeface="標楷體" panose="03000509000000000000" pitchFamily="65" charset="-120"/>
              </a:rPr>
              <a:t>4960</a:t>
            </a:r>
            <a:r>
              <a:rPr lang="zh-TW" altLang="en-US" dirty="0">
                <a:latin typeface="標楷體" panose="03000509000000000000" pitchFamily="65" charset="-120"/>
                <a:ea typeface="標楷體" panose="03000509000000000000" pitchFamily="65" charset="-120"/>
              </a:rPr>
              <a:t>億日圓發展在地供應鏈，預期</a:t>
            </a:r>
            <a:r>
              <a:rPr lang="en-US" altLang="zh-TW" dirty="0">
                <a:latin typeface="標楷體" panose="03000509000000000000" pitchFamily="65" charset="-120"/>
                <a:ea typeface="標楷體" panose="03000509000000000000" pitchFamily="65" charset="-120"/>
              </a:rPr>
              <a:t>2030</a:t>
            </a:r>
            <a:r>
              <a:rPr lang="zh-TW" altLang="en-US" dirty="0">
                <a:latin typeface="標楷體" panose="03000509000000000000" pitchFamily="65" charset="-120"/>
                <a:ea typeface="標楷體" panose="03000509000000000000" pitchFamily="65" charset="-120"/>
              </a:rPr>
              <a:t>年達成日本在生產</a:t>
            </a:r>
            <a:r>
              <a:rPr lang="en-US" altLang="zh-TW" dirty="0">
                <a:latin typeface="標楷體" panose="03000509000000000000" pitchFamily="65" charset="-120"/>
                <a:ea typeface="標楷體" panose="03000509000000000000" pitchFamily="65" charset="-120"/>
              </a:rPr>
              <a:t>160GWh</a:t>
            </a:r>
            <a:r>
              <a:rPr lang="zh-TW" altLang="en-US" dirty="0">
                <a:latin typeface="標楷體" panose="03000509000000000000" pitchFamily="65" charset="-120"/>
                <a:ea typeface="標楷體" panose="03000509000000000000" pitchFamily="65" charset="-120"/>
              </a:rPr>
              <a:t>，全球生產基地</a:t>
            </a:r>
            <a:r>
              <a:rPr lang="en-US" altLang="zh-TW" dirty="0">
                <a:latin typeface="標楷體" panose="03000509000000000000" pitchFamily="65" charset="-120"/>
                <a:ea typeface="標楷體" panose="03000509000000000000" pitchFamily="65" charset="-120"/>
              </a:rPr>
              <a:t>600 GWh</a:t>
            </a:r>
            <a:r>
              <a:rPr lang="zh-TW" altLang="en-US" dirty="0">
                <a:latin typeface="標楷體" panose="03000509000000000000" pitchFamily="65" charset="-120"/>
                <a:ea typeface="標楷體" panose="03000509000000000000" pitchFamily="65" charset="-120"/>
              </a:rPr>
              <a:t>，且達成全固態鋰電池商業大量生產的目標。</a:t>
            </a:r>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02528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73666" y="2700867"/>
            <a:ext cx="8596668" cy="956733"/>
          </a:xfrm>
        </p:spPr>
        <p:txBody>
          <a:bodyPr>
            <a:normAutofit/>
          </a:bodyPr>
          <a:lstStyle/>
          <a:p>
            <a:pPr algn="ctr"/>
            <a:r>
              <a:rPr lang="zh-TW" altLang="en-US" sz="5400" b="1" dirty="0">
                <a:solidFill>
                  <a:schemeClr val="accent2">
                    <a:lumMod val="50000"/>
                  </a:schemeClr>
                </a:solidFill>
                <a:latin typeface="標楷體" panose="03000509000000000000" pitchFamily="65" charset="-120"/>
                <a:ea typeface="標楷體" panose="03000509000000000000" pitchFamily="65" charset="-120"/>
              </a:rPr>
              <a:t>理事長致詞</a:t>
            </a:r>
          </a:p>
        </p:txBody>
      </p:sp>
      <p:sp>
        <p:nvSpPr>
          <p:cNvPr id="2"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3</a:t>
            </a:fld>
            <a:endParaRPr lang="en-US" sz="20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id="{84FF5CCE-D89E-5A11-21D1-18969BDDE99C}"/>
              </a:ext>
            </a:extLst>
          </p:cNvPr>
          <p:cNvCxnSpPr/>
          <p:nvPr/>
        </p:nvCxnSpPr>
        <p:spPr>
          <a:xfrm>
            <a:off x="6165057" y="4225529"/>
            <a:ext cx="1221581"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A1DC5D51-E072-4261-B85B-AE7C94592D3A}"/>
              </a:ext>
            </a:extLst>
          </p:cNvPr>
          <p:cNvSpPr txBox="1"/>
          <p:nvPr/>
        </p:nvSpPr>
        <p:spPr>
          <a:xfrm>
            <a:off x="772886" y="171065"/>
            <a:ext cx="8301540" cy="523220"/>
          </a:xfrm>
          <a:prstGeom prst="rect">
            <a:avLst/>
          </a:prstGeom>
          <a:noFill/>
        </p:spPr>
        <p:txBody>
          <a:bodyPr wrap="square" rtlCol="0">
            <a:spAutoFit/>
          </a:bodyPr>
          <a:lstStyle/>
          <a:p>
            <a:pPr algn="ctr">
              <a:spcBef>
                <a:spcPts val="1800"/>
              </a:spcBef>
            </a:pPr>
            <a:r>
              <a:rPr lang="en-US" altLang="zh-TW" sz="2800" b="1" dirty="0">
                <a:solidFill>
                  <a:schemeClr val="accent6">
                    <a:lumMod val="50000"/>
                  </a:schemeClr>
                </a:solidFill>
                <a:latin typeface="標楷體" panose="03000509000000000000" pitchFamily="65" charset="-120"/>
                <a:ea typeface="標楷體" panose="03000509000000000000" pitchFamily="65" charset="-120"/>
              </a:rPr>
              <a:t>24th AABC </a:t>
            </a:r>
            <a:r>
              <a:rPr lang="zh-TW" altLang="en-US" sz="2800" b="1" dirty="0">
                <a:solidFill>
                  <a:schemeClr val="accent6">
                    <a:lumMod val="50000"/>
                  </a:schemeClr>
                </a:solidFill>
                <a:latin typeface="標楷體" panose="03000509000000000000" pitchFamily="65" charset="-120"/>
                <a:ea typeface="標楷體" panose="03000509000000000000" pitchFamily="65" charset="-120"/>
              </a:rPr>
              <a:t>研討會議重點結論</a:t>
            </a:r>
          </a:p>
        </p:txBody>
      </p:sp>
      <p:sp>
        <p:nvSpPr>
          <p:cNvPr id="8" name="矩形 7">
            <a:extLst>
              <a:ext uri="{FF2B5EF4-FFF2-40B4-BE49-F238E27FC236}">
                <a16:creationId xmlns:a16="http://schemas.microsoft.com/office/drawing/2014/main" id="{91A5E101-0762-40F5-887C-C040A58DB829}"/>
              </a:ext>
            </a:extLst>
          </p:cNvPr>
          <p:cNvSpPr/>
          <p:nvPr/>
        </p:nvSpPr>
        <p:spPr>
          <a:xfrm>
            <a:off x="516836" y="791962"/>
            <a:ext cx="8140148" cy="5632311"/>
          </a:xfrm>
          <a:prstGeom prst="rect">
            <a:avLst/>
          </a:prstGeom>
        </p:spPr>
        <p:txBody>
          <a:bodyPr wrap="square">
            <a:spAutoFit/>
          </a:bodyPr>
          <a:lstStyle/>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電池政策影響鋰電池價格、技術、及供應鏈，預估未來鋰鐵電池在各類電動車輛及儲能市場為主流。電池組價格持續下降，</a:t>
            </a: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年約為美金</a:t>
            </a:r>
            <a:r>
              <a:rPr lang="en-US" altLang="zh-TW" dirty="0">
                <a:latin typeface="標楷體" panose="03000509000000000000" pitchFamily="65" charset="-120"/>
                <a:ea typeface="標楷體" panose="03000509000000000000" pitchFamily="65" charset="-120"/>
              </a:rPr>
              <a:t>115/kWh</a:t>
            </a:r>
            <a:r>
              <a:rPr lang="zh-TW" altLang="en-US" dirty="0">
                <a:latin typeface="標楷體" panose="03000509000000000000" pitchFamily="65" charset="-120"/>
                <a:ea typeface="標楷體" panose="03000509000000000000" pitchFamily="65" charset="-120"/>
              </a:rPr>
              <a:t>，比</a:t>
            </a:r>
            <a:r>
              <a:rPr lang="en-US" altLang="zh-TW" dirty="0">
                <a:latin typeface="標楷體" panose="03000509000000000000" pitchFamily="65" charset="-120"/>
                <a:ea typeface="標楷體" panose="03000509000000000000" pitchFamily="65" charset="-120"/>
              </a:rPr>
              <a:t>2023</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(144/kWh)</a:t>
            </a:r>
            <a:r>
              <a:rPr lang="zh-TW" altLang="en-US" dirty="0">
                <a:latin typeface="標楷體" panose="03000509000000000000" pitchFamily="65" charset="-120"/>
                <a:ea typeface="標楷體" panose="03000509000000000000" pitchFamily="65" charset="-120"/>
              </a:rPr>
              <a:t>降低</a:t>
            </a:r>
            <a:r>
              <a:rPr lang="en-US" altLang="zh-TW" dirty="0">
                <a:latin typeface="標楷體" panose="03000509000000000000" pitchFamily="65" charset="-120"/>
                <a:ea typeface="標楷體" panose="03000509000000000000" pitchFamily="65" charset="-120"/>
              </a:rPr>
              <a:t>20%</a:t>
            </a:r>
            <a:r>
              <a:rPr lang="zh-TW" altLang="en-US" dirty="0">
                <a:latin typeface="標楷體" panose="03000509000000000000" pitchFamily="65" charset="-120"/>
                <a:ea typeface="標楷體" panose="03000509000000000000" pitchFamily="65" charset="-120"/>
              </a:rPr>
              <a:t>，中國生產價格</a:t>
            </a:r>
            <a:r>
              <a:rPr lang="en-US" altLang="zh-TW" dirty="0">
                <a:latin typeface="標楷體" panose="03000509000000000000" pitchFamily="65" charset="-120"/>
                <a:ea typeface="標楷體" panose="03000509000000000000" pitchFamily="65" charset="-120"/>
              </a:rPr>
              <a:t>45-194/kWh</a:t>
            </a:r>
            <a:r>
              <a:rPr lang="zh-TW" altLang="en-US" dirty="0">
                <a:latin typeface="標楷體" panose="03000509000000000000" pitchFamily="65" charset="-120"/>
                <a:ea typeface="標楷體" panose="03000509000000000000" pitchFamily="65" charset="-120"/>
              </a:rPr>
              <a:t>，平均為</a:t>
            </a:r>
            <a:r>
              <a:rPr lang="en-US" altLang="zh-TW" dirty="0">
                <a:latin typeface="標楷體" panose="03000509000000000000" pitchFamily="65" charset="-120"/>
                <a:ea typeface="標楷體" panose="03000509000000000000" pitchFamily="65" charset="-120"/>
              </a:rPr>
              <a:t>94/kWh</a:t>
            </a:r>
            <a:r>
              <a:rPr lang="zh-TW" altLang="en-US" dirty="0">
                <a:latin typeface="標楷體" panose="03000509000000000000" pitchFamily="65" charset="-120"/>
                <a:ea typeface="標楷體" panose="03000509000000000000" pitchFamily="65" charset="-120"/>
              </a:rPr>
              <a:t>；歐洲生產價格</a:t>
            </a:r>
            <a:r>
              <a:rPr lang="en-US" altLang="zh-TW" dirty="0">
                <a:latin typeface="標楷體" panose="03000509000000000000" pitchFamily="65" charset="-120"/>
                <a:ea typeface="標楷體" panose="03000509000000000000" pitchFamily="65" charset="-120"/>
              </a:rPr>
              <a:t>69-535/kWh</a:t>
            </a:r>
            <a:r>
              <a:rPr lang="zh-TW" altLang="en-US" dirty="0">
                <a:latin typeface="標楷體" panose="03000509000000000000" pitchFamily="65" charset="-120"/>
                <a:ea typeface="標楷體" panose="03000509000000000000" pitchFamily="65" charset="-120"/>
              </a:rPr>
              <a:t>，平均為</a:t>
            </a:r>
            <a:r>
              <a:rPr lang="en-US" altLang="zh-TW" dirty="0">
                <a:latin typeface="標楷體" panose="03000509000000000000" pitchFamily="65" charset="-120"/>
                <a:ea typeface="標楷體" panose="03000509000000000000" pitchFamily="65" charset="-120"/>
              </a:rPr>
              <a:t>139/kWh</a:t>
            </a:r>
            <a:r>
              <a:rPr lang="zh-TW" altLang="en-US" dirty="0">
                <a:latin typeface="標楷體" panose="03000509000000000000" pitchFamily="65" charset="-120"/>
                <a:ea typeface="標楷體" panose="03000509000000000000" pitchFamily="65" charset="-120"/>
              </a:rPr>
              <a:t>；北美生產價格</a:t>
            </a:r>
            <a:r>
              <a:rPr lang="en-US" altLang="zh-TW" dirty="0">
                <a:latin typeface="標楷體" panose="03000509000000000000" pitchFamily="65" charset="-120"/>
                <a:ea typeface="標楷體" panose="03000509000000000000" pitchFamily="65" charset="-120"/>
              </a:rPr>
              <a:t>82-642/kWh</a:t>
            </a:r>
            <a:r>
              <a:rPr lang="zh-TW" altLang="en-US" dirty="0">
                <a:latin typeface="標楷體" panose="03000509000000000000" pitchFamily="65" charset="-120"/>
                <a:ea typeface="標楷體" panose="03000509000000000000" pitchFamily="65" charset="-120"/>
              </a:rPr>
              <a:t>，平均為</a:t>
            </a:r>
            <a:r>
              <a:rPr lang="en-US" altLang="zh-TW" dirty="0">
                <a:latin typeface="標楷體" panose="03000509000000000000" pitchFamily="65" charset="-120"/>
                <a:ea typeface="標楷體" panose="03000509000000000000" pitchFamily="65" charset="-120"/>
              </a:rPr>
              <a:t>123/kWh</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年中國生產鋰鐵電池現貨價格約美金</a:t>
            </a:r>
            <a:r>
              <a:rPr lang="en-US" altLang="zh-TW" dirty="0">
                <a:latin typeface="標楷體" panose="03000509000000000000" pitchFamily="65" charset="-120"/>
                <a:ea typeface="標楷體" panose="03000509000000000000" pitchFamily="65" charset="-120"/>
              </a:rPr>
              <a:t>60/kWh</a:t>
            </a:r>
            <a:r>
              <a:rPr lang="zh-TW" altLang="en-US" dirty="0">
                <a:latin typeface="標楷體" panose="03000509000000000000" pitchFamily="65" charset="-120"/>
                <a:ea typeface="標楷體" panose="03000509000000000000" pitchFamily="65" charset="-120"/>
              </a:rPr>
              <a:t>。歐盟估算符合</a:t>
            </a:r>
            <a:r>
              <a:rPr lang="en-US" altLang="zh-TW" dirty="0">
                <a:latin typeface="標楷體" panose="03000509000000000000" pitchFamily="65" charset="-120"/>
                <a:ea typeface="標楷體" panose="03000509000000000000" pitchFamily="65" charset="-120"/>
              </a:rPr>
              <a:t>2030</a:t>
            </a:r>
            <a:r>
              <a:rPr lang="zh-TW" altLang="en-US" dirty="0">
                <a:latin typeface="標楷體" panose="03000509000000000000" pitchFamily="65" charset="-120"/>
                <a:ea typeface="標楷體" panose="03000509000000000000" pitchFamily="65" charset="-120"/>
              </a:rPr>
              <a:t>年電動車需求，若由在地供應比中國供應，需多花</a:t>
            </a:r>
            <a:r>
              <a:rPr lang="en-US" altLang="zh-TW" dirty="0">
                <a:latin typeface="標楷體" panose="03000509000000000000" pitchFamily="65" charset="-120"/>
                <a:ea typeface="標楷體" panose="03000509000000000000" pitchFamily="65" charset="-120"/>
              </a:rPr>
              <a:t>120</a:t>
            </a:r>
            <a:r>
              <a:rPr lang="zh-TW" altLang="en-US" dirty="0">
                <a:latin typeface="標楷體" panose="03000509000000000000" pitchFamily="65" charset="-120"/>
                <a:ea typeface="標楷體" panose="03000509000000000000" pitchFamily="65" charset="-120"/>
              </a:rPr>
              <a:t>億美金，因而未來是否在地供應，目前還是未知數。</a:t>
            </a:r>
          </a:p>
          <a:p>
            <a:pPr marL="285750" indent="-285750">
              <a:buFont typeface="Wingdings" panose="05000000000000000000" pitchFamily="2" charset="2"/>
              <a:buChar char="Ø"/>
            </a:pP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至</a:t>
            </a:r>
            <a:r>
              <a:rPr lang="en-US" altLang="zh-TW" dirty="0">
                <a:latin typeface="標楷體" panose="03000509000000000000" pitchFamily="65" charset="-120"/>
                <a:ea typeface="標楷體" panose="03000509000000000000" pitchFamily="65" charset="-120"/>
              </a:rPr>
              <a:t>40%</a:t>
            </a:r>
            <a:r>
              <a:rPr lang="zh-TW" altLang="en-US" dirty="0">
                <a:latin typeface="標楷體" panose="03000509000000000000" pitchFamily="65" charset="-120"/>
                <a:ea typeface="標楷體" panose="03000509000000000000" pitchFamily="65" charset="-120"/>
              </a:rPr>
              <a:t>的二氧化碳排放來自運輸中的化石燃料，</a:t>
            </a:r>
            <a:r>
              <a:rPr lang="en-US" altLang="zh-TW" dirty="0">
                <a:latin typeface="標楷體" panose="03000509000000000000" pitchFamily="65" charset="-120"/>
                <a:ea typeface="標楷體" panose="03000509000000000000" pitchFamily="65" charset="-120"/>
              </a:rPr>
              <a:t>10%</a:t>
            </a:r>
            <a:r>
              <a:rPr lang="zh-TW" altLang="en-US" dirty="0">
                <a:latin typeface="標楷體" panose="03000509000000000000" pitchFamily="65" charset="-120"/>
                <a:ea typeface="標楷體" panose="03000509000000000000" pitchFamily="65" charset="-120"/>
              </a:rPr>
              <a:t>至</a:t>
            </a:r>
            <a:r>
              <a:rPr lang="en-US" altLang="zh-TW" dirty="0">
                <a:latin typeface="標楷體" panose="03000509000000000000" pitchFamily="65" charset="-120"/>
                <a:ea typeface="標楷體" panose="03000509000000000000" pitchFamily="65" charset="-120"/>
              </a:rPr>
              <a:t>15%</a:t>
            </a:r>
            <a:r>
              <a:rPr lang="zh-TW" altLang="en-US" dirty="0">
                <a:latin typeface="標楷體" panose="03000509000000000000" pitchFamily="65" charset="-120"/>
                <a:ea typeface="標楷體" panose="03000509000000000000" pitchFamily="65" charset="-120"/>
              </a:rPr>
              <a:t>來自化石燃料發電。如果到</a:t>
            </a:r>
            <a:r>
              <a:rPr lang="en-US" altLang="zh-TW" dirty="0">
                <a:latin typeface="標楷體" panose="03000509000000000000" pitchFamily="65" charset="-120"/>
                <a:ea typeface="標楷體" panose="03000509000000000000" pitchFamily="65" charset="-120"/>
              </a:rPr>
              <a:t>2050</a:t>
            </a:r>
            <a:r>
              <a:rPr lang="zh-TW" altLang="en-US" dirty="0">
                <a:latin typeface="標楷體" panose="03000509000000000000" pitchFamily="65" charset="-120"/>
                <a:ea typeface="標楷體" panose="03000509000000000000" pitchFamily="65" charset="-120"/>
              </a:rPr>
              <a:t>年電動汽車占主導地位，電力爲零排放綠色電能，那麼近</a:t>
            </a:r>
            <a:r>
              <a:rPr lang="en-US" altLang="zh-TW" dirty="0">
                <a:latin typeface="標楷體" panose="03000509000000000000" pitchFamily="65" charset="-120"/>
                <a:ea typeface="標楷體" panose="03000509000000000000" pitchFamily="65" charset="-120"/>
              </a:rPr>
              <a:t>50%</a:t>
            </a:r>
            <a:r>
              <a:rPr lang="zh-TW" altLang="en-US" dirty="0">
                <a:latin typeface="標楷體" panose="03000509000000000000" pitchFamily="65" charset="-120"/>
                <a:ea typeface="標楷體" panose="03000509000000000000" pitchFamily="65" charset="-120"/>
              </a:rPr>
              <a:t>的二氧化碳排放量可減少，但它不是主要驅動因素或動機來發展電動汽車，真正的驅動未來電動汽車行業的規模及製造和運營成本。</a:t>
            </a: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當電動汽車電池約</a:t>
            </a:r>
            <a:r>
              <a:rPr lang="en-US" altLang="zh-TW" dirty="0">
                <a:latin typeface="標楷體" panose="03000509000000000000" pitchFamily="65" charset="-120"/>
                <a:ea typeface="標楷體" panose="03000509000000000000" pitchFamily="65" charset="-120"/>
              </a:rPr>
              <a:t>100</a:t>
            </a:r>
            <a:r>
              <a:rPr lang="zh-TW" altLang="en-US" dirty="0">
                <a:latin typeface="標楷體" panose="03000509000000000000" pitchFamily="65" charset="-120"/>
                <a:ea typeface="標楷體" panose="03000509000000000000" pitchFamily="65" charset="-120"/>
              </a:rPr>
              <a:t>美元</a:t>
            </a:r>
            <a:r>
              <a:rPr lang="en-US" altLang="zh-TW" dirty="0">
                <a:latin typeface="標楷體" panose="03000509000000000000" pitchFamily="65" charset="-120"/>
                <a:ea typeface="標楷體" panose="03000509000000000000" pitchFamily="65" charset="-120"/>
              </a:rPr>
              <a:t>/</a:t>
            </a:r>
            <a:r>
              <a:rPr lang="en-US" altLang="zh-TW" dirty="0" err="1">
                <a:latin typeface="標楷體" panose="03000509000000000000" pitchFamily="65" charset="-120"/>
                <a:ea typeface="標楷體" panose="03000509000000000000" pitchFamily="65" charset="-120"/>
              </a:rPr>
              <a:t>KWh</a:t>
            </a:r>
            <a:r>
              <a:rPr lang="zh-TW" altLang="en-US" dirty="0">
                <a:latin typeface="標楷體" panose="03000509000000000000" pitchFamily="65" charset="-120"/>
                <a:ea typeface="標楷體" panose="03000509000000000000" pitchFamily="65" charset="-120"/>
              </a:rPr>
              <a:t>和燃油車製造成本相當，電池價格預計將繼續下跌，</a:t>
            </a:r>
            <a:r>
              <a:rPr lang="en-US" altLang="zh-TW" dirty="0">
                <a:latin typeface="標楷體" panose="03000509000000000000" pitchFamily="65" charset="-120"/>
                <a:ea typeface="標楷體" panose="03000509000000000000" pitchFamily="65" charset="-120"/>
              </a:rPr>
              <a:t>2025</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EV</a:t>
            </a:r>
            <a:r>
              <a:rPr lang="zh-TW" altLang="en-US" dirty="0">
                <a:latin typeface="標楷體" panose="03000509000000000000" pitchFamily="65" charset="-120"/>
                <a:ea typeface="標楷體" panose="03000509000000000000" pitchFamily="65" charset="-120"/>
              </a:rPr>
              <a:t>電池成本爲預計約爲</a:t>
            </a:r>
            <a:r>
              <a:rPr lang="en-US" altLang="zh-TW" dirty="0">
                <a:latin typeface="標楷體" panose="03000509000000000000" pitchFamily="65" charset="-120"/>
                <a:ea typeface="標楷體" panose="03000509000000000000" pitchFamily="65" charset="-120"/>
              </a:rPr>
              <a:t>90</a:t>
            </a:r>
            <a:r>
              <a:rPr lang="zh-TW" altLang="en-US" dirty="0">
                <a:latin typeface="標楷體" panose="03000509000000000000" pitchFamily="65" charset="-120"/>
                <a:ea typeface="標楷體" panose="03000509000000000000" pitchFamily="65" charset="-120"/>
              </a:rPr>
              <a:t>美元</a:t>
            </a:r>
            <a:r>
              <a:rPr lang="en-US" altLang="zh-TW" dirty="0">
                <a:latin typeface="標楷體" panose="03000509000000000000" pitchFamily="65" charset="-120"/>
                <a:ea typeface="標楷體" panose="03000509000000000000" pitchFamily="65" charset="-120"/>
              </a:rPr>
              <a:t>/</a:t>
            </a:r>
            <a:r>
              <a:rPr lang="en-US" altLang="zh-TW" dirty="0" err="1">
                <a:latin typeface="標楷體" panose="03000509000000000000" pitchFamily="65" charset="-120"/>
                <a:ea typeface="標楷體" panose="03000509000000000000" pitchFamily="65" charset="-120"/>
              </a:rPr>
              <a:t>KWh</a:t>
            </a:r>
            <a:r>
              <a:rPr lang="zh-TW" altLang="en-US" dirty="0">
                <a:latin typeface="標楷體" panose="03000509000000000000" pitchFamily="65" charset="-120"/>
                <a:ea typeface="標楷體" panose="03000509000000000000" pitchFamily="65" charset="-120"/>
              </a:rPr>
              <a:t>，所以</a:t>
            </a:r>
            <a:r>
              <a:rPr lang="en-US" altLang="zh-TW" dirty="0">
                <a:latin typeface="標楷體" panose="03000509000000000000" pitchFamily="65" charset="-120"/>
                <a:ea typeface="標楷體" panose="03000509000000000000" pitchFamily="65" charset="-120"/>
              </a:rPr>
              <a:t>2025</a:t>
            </a:r>
            <a:r>
              <a:rPr lang="zh-TW" altLang="en-US" dirty="0">
                <a:latin typeface="標楷體" panose="03000509000000000000" pitchFamily="65" charset="-120"/>
                <a:ea typeface="標楷體" panose="03000509000000000000" pitchFamily="65" charset="-120"/>
              </a:rPr>
              <a:t>年是交叉年，到</a:t>
            </a:r>
            <a:r>
              <a:rPr lang="en-US" altLang="zh-TW" dirty="0">
                <a:latin typeface="標楷體" panose="03000509000000000000" pitchFamily="65" charset="-120"/>
                <a:ea typeface="標楷體" panose="03000509000000000000" pitchFamily="65" charset="-120"/>
              </a:rPr>
              <a:t>2030</a:t>
            </a:r>
            <a:r>
              <a:rPr lang="zh-TW" altLang="en-US" dirty="0">
                <a:latin typeface="標楷體" panose="03000509000000000000" pitchFamily="65" charset="-120"/>
                <a:ea typeface="標楷體" panose="03000509000000000000" pitchFamily="65" charset="-120"/>
              </a:rPr>
              <a:t>年規模經濟進一步降低電池成本，電動汽車可能便宜</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至</a:t>
            </a:r>
            <a:r>
              <a:rPr lang="en-US" altLang="zh-TW" dirty="0">
                <a:latin typeface="標楷體" panose="03000509000000000000" pitchFamily="65" charset="-120"/>
                <a:ea typeface="標楷體" panose="03000509000000000000" pitchFamily="65" charset="-120"/>
              </a:rPr>
              <a:t>15%</a:t>
            </a:r>
            <a:r>
              <a:rPr lang="zh-TW" altLang="en-US" dirty="0">
                <a:latin typeface="標楷體" panose="03000509000000000000" pitchFamily="65" charset="-120"/>
                <a:ea typeface="標楷體" panose="03000509000000000000" pitchFamily="65" charset="-120"/>
              </a:rPr>
              <a:t>生產製造。</a:t>
            </a:r>
          </a:p>
          <a:p>
            <a:pPr marL="285750" indent="-285750">
              <a:buFont typeface="Wingdings" panose="05000000000000000000" pitchFamily="2" charset="2"/>
              <a:buChar char="Ø"/>
            </a:pP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全球電動汽車市場仍在增長，但北美市場明顯放緩，而歐洲首次出現小幅下滑。由於缺乏經濟實惠的車型，充電點的緩慢推出，貿易緊張局勢和來自更便宜的中國競爭對手的競爭加劇，對全電動汽車的需求減緩。</a:t>
            </a:r>
          </a:p>
          <a:p>
            <a:pPr marL="285750" indent="-285750">
              <a:buFont typeface="Wingdings" panose="05000000000000000000" pitchFamily="2" charset="2"/>
              <a:buChar char="Ø"/>
            </a:pPr>
            <a:r>
              <a:rPr lang="en-US" altLang="zh-TW" dirty="0">
                <a:latin typeface="標楷體" panose="03000509000000000000" pitchFamily="65" charset="-120"/>
                <a:ea typeface="標楷體" panose="03000509000000000000" pitchFamily="65" charset="-120"/>
              </a:rPr>
              <a:t>2023</a:t>
            </a:r>
            <a:r>
              <a:rPr lang="zh-TW" altLang="en-US" dirty="0">
                <a:latin typeface="標楷體" panose="03000509000000000000" pitchFamily="65" charset="-120"/>
                <a:ea typeface="標楷體" panose="03000509000000000000" pitchFamily="65" charset="-120"/>
              </a:rPr>
              <a:t>年的全球電池組市場總量爲</a:t>
            </a:r>
            <a:r>
              <a:rPr lang="en-US" altLang="zh-TW" dirty="0">
                <a:latin typeface="標楷體" panose="03000509000000000000" pitchFamily="65" charset="-120"/>
                <a:ea typeface="標楷體" panose="03000509000000000000" pitchFamily="65" charset="-120"/>
              </a:rPr>
              <a:t>2350</a:t>
            </a:r>
            <a:r>
              <a:rPr lang="zh-TW" altLang="en-US" dirty="0">
                <a:latin typeface="標楷體" panose="03000509000000000000" pitchFamily="65" charset="-120"/>
                <a:ea typeface="標楷體" panose="03000509000000000000" pitchFamily="65" charset="-120"/>
              </a:rPr>
              <a:t>億美元，平均每年增長</a:t>
            </a:r>
            <a:r>
              <a:rPr lang="en-US" altLang="zh-TW" dirty="0">
                <a:latin typeface="標楷體" panose="03000509000000000000" pitchFamily="65" charset="-120"/>
                <a:ea typeface="標楷體" panose="03000509000000000000" pitchFamily="65" charset="-120"/>
              </a:rPr>
              <a:t>15% (2015-2023)</a:t>
            </a:r>
            <a:r>
              <a:rPr lang="zh-TW" altLang="en-US" dirty="0">
                <a:latin typeface="標楷體" panose="03000509000000000000" pitchFamily="65" charset="-120"/>
                <a:ea typeface="標楷體" panose="03000509000000000000" pitchFamily="65" charset="-120"/>
              </a:rPr>
              <a:t>，其中鉛酸電池約維持</a:t>
            </a:r>
            <a:r>
              <a:rPr lang="en-US" altLang="zh-TW" dirty="0">
                <a:latin typeface="標楷體" panose="03000509000000000000" pitchFamily="65" charset="-120"/>
                <a:ea typeface="標楷體" panose="03000509000000000000" pitchFamily="65" charset="-120"/>
              </a:rPr>
              <a:t>500</a:t>
            </a:r>
            <a:r>
              <a:rPr lang="zh-TW" altLang="en-US" dirty="0">
                <a:latin typeface="標楷體" panose="03000509000000000000" pitchFamily="65" charset="-120"/>
                <a:ea typeface="標楷體" panose="03000509000000000000" pitchFamily="65" charset="-120"/>
              </a:rPr>
              <a:t>億美元，其餘大部分為鋰電池產值，平均每年增長</a:t>
            </a:r>
            <a:r>
              <a:rPr lang="en-US" altLang="zh-TW" dirty="0">
                <a:latin typeface="標楷體" panose="03000509000000000000" pitchFamily="65" charset="-120"/>
                <a:ea typeface="標楷體" panose="03000509000000000000" pitchFamily="65" charset="-120"/>
              </a:rPr>
              <a:t>27%</a:t>
            </a:r>
            <a:r>
              <a:rPr lang="zh-TW" altLang="en-US" dirty="0">
                <a:latin typeface="標楷體" panose="03000509000000000000" pitchFamily="65" charset="-120"/>
                <a:ea typeface="標楷體" panose="03000509000000000000" pitchFamily="65" charset="-120"/>
              </a:rPr>
              <a:t>，在應用方面以電動車成長最快。</a:t>
            </a:r>
          </a:p>
        </p:txBody>
      </p:sp>
    </p:spTree>
    <p:extLst>
      <p:ext uri="{BB962C8B-B14F-4D97-AF65-F5344CB8AC3E}">
        <p14:creationId xmlns:p14="http://schemas.microsoft.com/office/powerpoint/2010/main" val="1156121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98143" y="2536371"/>
            <a:ext cx="6347713" cy="2362200"/>
          </a:xfrm>
        </p:spPr>
        <p:txBody>
          <a:bodyPr>
            <a:normAutofit fontScale="90000"/>
          </a:bodyPr>
          <a:lstStyle/>
          <a:p>
            <a:pPr algn="ctr"/>
            <a:r>
              <a:rPr lang="zh-TW" altLang="en-US" dirty="0">
                <a:solidFill>
                  <a:schemeClr val="tx1"/>
                </a:solidFill>
                <a:latin typeface="標楷體" panose="03000509000000000000" pitchFamily="65" charset="-120"/>
                <a:ea typeface="標楷體" panose="03000509000000000000" pitchFamily="65" charset="-120"/>
              </a:rPr>
              <a:t>政策與標準推動委員會工作報告</a:t>
            </a:r>
            <a:br>
              <a:rPr lang="en-US" altLang="zh-TW" dirty="0">
                <a:solidFill>
                  <a:schemeClr val="tx1"/>
                </a:solidFill>
                <a:latin typeface="標楷體" panose="03000509000000000000" pitchFamily="65" charset="-120"/>
                <a:ea typeface="標楷體" panose="03000509000000000000" pitchFamily="65" charset="-120"/>
              </a:rPr>
            </a:br>
            <a:br>
              <a:rPr lang="en-US" altLang="zh-TW" dirty="0">
                <a:solidFill>
                  <a:schemeClr val="tx1"/>
                </a:solidFill>
                <a:latin typeface="標楷體" panose="03000509000000000000" pitchFamily="65" charset="-120"/>
                <a:ea typeface="標楷體" panose="03000509000000000000" pitchFamily="65" charset="-120"/>
              </a:rPr>
            </a:br>
            <a:br>
              <a:rPr lang="zh-TW" altLang="en-US" dirty="0">
                <a:solidFill>
                  <a:schemeClr val="tx1"/>
                </a:solidFill>
                <a:latin typeface="標楷體" panose="03000509000000000000" pitchFamily="65" charset="-120"/>
                <a:ea typeface="標楷體" panose="03000509000000000000" pitchFamily="65" charset="-120"/>
              </a:rPr>
            </a:br>
            <a:r>
              <a:rPr lang="zh-TW" altLang="en-US" dirty="0">
                <a:solidFill>
                  <a:schemeClr val="tx1"/>
                </a:solidFill>
                <a:latin typeface="標楷體" panose="03000509000000000000" pitchFamily="65" charset="-120"/>
                <a:ea typeface="標楷體" panose="03000509000000000000" pitchFamily="65" charset="-120"/>
              </a:rPr>
              <a:t>主任委員 舒英豪</a:t>
            </a:r>
            <a:br>
              <a:rPr lang="zh-TW" altLang="en-US" dirty="0">
                <a:solidFill>
                  <a:schemeClr val="tx1"/>
                </a:solidFill>
                <a:latin typeface="標楷體" panose="03000509000000000000" pitchFamily="65" charset="-120"/>
                <a:ea typeface="標楷體" panose="03000509000000000000" pitchFamily="65" charset="-120"/>
              </a:rPr>
            </a:br>
            <a:endParaRPr lang="zh-TW" altLang="en-US"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426F87-AECB-0818-5321-307743605B8C}"/>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563FAC45-DEC3-136A-A388-FB0E97B2567A}"/>
              </a:ext>
            </a:extLst>
          </p:cNvPr>
          <p:cNvPicPr>
            <a:picLocks noGrp="1" noChangeAspect="1"/>
          </p:cNvPicPr>
          <p:nvPr>
            <p:ph idx="1"/>
          </p:nvPr>
        </p:nvPicPr>
        <p:blipFill>
          <a:blip r:embed="rId2"/>
          <a:stretch>
            <a:fillRect/>
          </a:stretch>
        </p:blipFill>
        <p:spPr>
          <a:xfrm>
            <a:off x="422910" y="1186541"/>
            <a:ext cx="8721090" cy="5201739"/>
          </a:xfrm>
        </p:spPr>
      </p:pic>
    </p:spTree>
    <p:extLst>
      <p:ext uri="{BB962C8B-B14F-4D97-AF65-F5344CB8AC3E}">
        <p14:creationId xmlns:p14="http://schemas.microsoft.com/office/powerpoint/2010/main" val="1662167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98143" y="2536371"/>
            <a:ext cx="6347713" cy="2362200"/>
          </a:xfrm>
        </p:spPr>
        <p:txBody>
          <a:bodyPr>
            <a:normAutofit fontScale="90000"/>
          </a:bodyPr>
          <a:lstStyle/>
          <a:p>
            <a:pPr algn="ctr"/>
            <a:r>
              <a:rPr lang="zh-TW" altLang="en-US" dirty="0">
                <a:solidFill>
                  <a:schemeClr val="tx1"/>
                </a:solidFill>
                <a:latin typeface="標楷體" panose="03000509000000000000" pitchFamily="65" charset="-120"/>
                <a:ea typeface="標楷體" panose="03000509000000000000" pitchFamily="65" charset="-120"/>
              </a:rPr>
              <a:t>循環經濟推動委員會工作報告</a:t>
            </a:r>
            <a:br>
              <a:rPr lang="en-US" altLang="zh-TW" dirty="0">
                <a:solidFill>
                  <a:schemeClr val="tx1"/>
                </a:solidFill>
                <a:latin typeface="標楷體" panose="03000509000000000000" pitchFamily="65" charset="-120"/>
                <a:ea typeface="標楷體" panose="03000509000000000000" pitchFamily="65" charset="-120"/>
              </a:rPr>
            </a:br>
            <a:br>
              <a:rPr lang="en-US" altLang="zh-TW" dirty="0">
                <a:solidFill>
                  <a:schemeClr val="tx1"/>
                </a:solidFill>
                <a:latin typeface="標楷體" panose="03000509000000000000" pitchFamily="65" charset="-120"/>
                <a:ea typeface="標楷體" panose="03000509000000000000" pitchFamily="65" charset="-120"/>
              </a:rPr>
            </a:br>
            <a:br>
              <a:rPr lang="zh-TW" altLang="en-US" dirty="0">
                <a:solidFill>
                  <a:schemeClr val="tx1"/>
                </a:solidFill>
                <a:latin typeface="標楷體" panose="03000509000000000000" pitchFamily="65" charset="-120"/>
                <a:ea typeface="標楷體" panose="03000509000000000000" pitchFamily="65" charset="-120"/>
              </a:rPr>
            </a:br>
            <a:r>
              <a:rPr lang="zh-TW" altLang="en-US" dirty="0">
                <a:solidFill>
                  <a:schemeClr val="tx1"/>
                </a:solidFill>
                <a:latin typeface="標楷體" panose="03000509000000000000" pitchFamily="65" charset="-120"/>
                <a:ea typeface="標楷體" panose="03000509000000000000" pitchFamily="65" charset="-120"/>
              </a:rPr>
              <a:t>主任委員 吳易座</a:t>
            </a:r>
            <a:br>
              <a:rPr lang="zh-TW" altLang="en-US" dirty="0">
                <a:solidFill>
                  <a:schemeClr val="tx1"/>
                </a:solidFill>
                <a:latin typeface="標楷體" panose="03000509000000000000" pitchFamily="65" charset="-120"/>
                <a:ea typeface="標楷體" panose="03000509000000000000" pitchFamily="65" charset="-120"/>
              </a:rPr>
            </a:br>
            <a:br>
              <a:rPr lang="zh-TW" altLang="en-US" dirty="0">
                <a:solidFill>
                  <a:schemeClr val="tx1"/>
                </a:solidFill>
                <a:latin typeface="標楷體" panose="03000509000000000000" pitchFamily="65" charset="-120"/>
                <a:ea typeface="標楷體" panose="03000509000000000000" pitchFamily="65" charset="-120"/>
              </a:rPr>
            </a:br>
            <a:endParaRPr lang="zh-TW" altLang="en-US"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98143" y="2536371"/>
            <a:ext cx="6347713" cy="2362200"/>
          </a:xfrm>
        </p:spPr>
        <p:txBody>
          <a:bodyPr>
            <a:normAutofit fontScale="90000"/>
          </a:bodyPr>
          <a:lstStyle/>
          <a:p>
            <a:pPr algn="ctr"/>
            <a:r>
              <a:rPr lang="zh-TW" altLang="en-US" dirty="0">
                <a:solidFill>
                  <a:schemeClr val="tx1"/>
                </a:solidFill>
                <a:latin typeface="標楷體" panose="03000509000000000000" pitchFamily="65" charset="-120"/>
                <a:ea typeface="標楷體" panose="03000509000000000000" pitchFamily="65" charset="-120"/>
              </a:rPr>
              <a:t>綠能應用整合推動委員會工作報告</a:t>
            </a:r>
            <a:br>
              <a:rPr lang="en-US" altLang="zh-TW" dirty="0">
                <a:solidFill>
                  <a:schemeClr val="tx1"/>
                </a:solidFill>
                <a:latin typeface="標楷體" panose="03000509000000000000" pitchFamily="65" charset="-120"/>
                <a:ea typeface="標楷體" panose="03000509000000000000" pitchFamily="65" charset="-120"/>
              </a:rPr>
            </a:br>
            <a:br>
              <a:rPr lang="en-US" altLang="zh-TW" dirty="0">
                <a:solidFill>
                  <a:schemeClr val="tx1"/>
                </a:solidFill>
                <a:latin typeface="標楷體" panose="03000509000000000000" pitchFamily="65" charset="-120"/>
                <a:ea typeface="標楷體" panose="03000509000000000000" pitchFamily="65" charset="-120"/>
              </a:rPr>
            </a:br>
            <a:br>
              <a:rPr lang="zh-TW" altLang="en-US" dirty="0">
                <a:solidFill>
                  <a:schemeClr val="tx1"/>
                </a:solidFill>
                <a:latin typeface="標楷體" panose="03000509000000000000" pitchFamily="65" charset="-120"/>
                <a:ea typeface="標楷體" panose="03000509000000000000" pitchFamily="65" charset="-120"/>
              </a:rPr>
            </a:br>
            <a:r>
              <a:rPr lang="zh-TW" altLang="en-US" dirty="0">
                <a:solidFill>
                  <a:schemeClr val="tx1"/>
                </a:solidFill>
                <a:latin typeface="標楷體" panose="03000509000000000000" pitchFamily="65" charset="-120"/>
                <a:ea typeface="標楷體" panose="03000509000000000000" pitchFamily="65" charset="-120"/>
              </a:rPr>
              <a:t>主任委員 謝芳吉</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98143" y="2536371"/>
            <a:ext cx="6347713" cy="2362200"/>
          </a:xfrm>
        </p:spPr>
        <p:txBody>
          <a:bodyPr>
            <a:normAutofit fontScale="90000"/>
          </a:bodyPr>
          <a:lstStyle/>
          <a:p>
            <a:pPr algn="ctr"/>
            <a:r>
              <a:rPr lang="zh-TW" altLang="en-US" dirty="0">
                <a:solidFill>
                  <a:schemeClr val="tx1"/>
                </a:solidFill>
                <a:latin typeface="標楷體" panose="03000509000000000000" pitchFamily="65" charset="-120"/>
                <a:ea typeface="標楷體" panose="03000509000000000000" pitchFamily="65" charset="-120"/>
              </a:rPr>
              <a:t>國際資訊交流推動委員會工作報告</a:t>
            </a:r>
            <a:br>
              <a:rPr lang="en-US" altLang="zh-TW" dirty="0">
                <a:solidFill>
                  <a:schemeClr val="tx1"/>
                </a:solidFill>
                <a:latin typeface="標楷體" panose="03000509000000000000" pitchFamily="65" charset="-120"/>
                <a:ea typeface="標楷體" panose="03000509000000000000" pitchFamily="65" charset="-120"/>
              </a:rPr>
            </a:br>
            <a:br>
              <a:rPr lang="en-US" altLang="zh-TW" dirty="0">
                <a:solidFill>
                  <a:schemeClr val="tx1"/>
                </a:solidFill>
                <a:latin typeface="標楷體" panose="03000509000000000000" pitchFamily="65" charset="-120"/>
                <a:ea typeface="標楷體" panose="03000509000000000000" pitchFamily="65" charset="-120"/>
              </a:rPr>
            </a:br>
            <a:br>
              <a:rPr lang="zh-TW" altLang="en-US" dirty="0">
                <a:solidFill>
                  <a:schemeClr val="tx1"/>
                </a:solidFill>
                <a:latin typeface="標楷體" panose="03000509000000000000" pitchFamily="65" charset="-120"/>
                <a:ea typeface="標楷體" panose="03000509000000000000" pitchFamily="65" charset="-120"/>
              </a:rPr>
            </a:br>
            <a:r>
              <a:rPr lang="zh-TW" altLang="en-US" dirty="0">
                <a:solidFill>
                  <a:schemeClr val="tx1"/>
                </a:solidFill>
                <a:latin typeface="標楷體" panose="03000509000000000000" pitchFamily="65" charset="-120"/>
                <a:ea typeface="標楷體" panose="03000509000000000000" pitchFamily="65" charset="-120"/>
              </a:rPr>
              <a:t>主任委員 汪嘉媛</a:t>
            </a:r>
            <a:br>
              <a:rPr lang="zh-TW" altLang="en-US" dirty="0">
                <a:solidFill>
                  <a:schemeClr val="tx1"/>
                </a:solidFill>
                <a:latin typeface="標楷體" panose="03000509000000000000" pitchFamily="65" charset="-120"/>
                <a:ea typeface="標楷體" panose="03000509000000000000" pitchFamily="65" charset="-120"/>
              </a:rPr>
            </a:br>
            <a:endParaRPr lang="zh-TW" altLang="en-US"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348249" y="2711450"/>
            <a:ext cx="6447501" cy="717550"/>
          </a:xfrm>
        </p:spPr>
        <p:txBody>
          <a:bodyPr>
            <a:normAutofit/>
          </a:bodyPr>
          <a:lstStyle/>
          <a:p>
            <a:pPr algn="ctr"/>
            <a:r>
              <a:rPr lang="zh-TW" altLang="en-US" sz="4050" b="1" dirty="0">
                <a:solidFill>
                  <a:schemeClr val="accent2">
                    <a:lumMod val="50000"/>
                  </a:schemeClr>
                </a:solidFill>
                <a:latin typeface="標楷體" panose="03000509000000000000" pitchFamily="65" charset="-120"/>
                <a:ea typeface="標楷體" panose="03000509000000000000" pitchFamily="65" charset="-120"/>
              </a:rPr>
              <a:t>提案討論</a:t>
            </a:r>
            <a:r>
              <a:rPr lang="en-US" altLang="zh-TW" sz="4050" b="1" dirty="0">
                <a:solidFill>
                  <a:schemeClr val="accent2">
                    <a:lumMod val="50000"/>
                  </a:schemeClr>
                </a:solidFill>
                <a:latin typeface="標楷體" panose="03000509000000000000" pitchFamily="65" charset="-120"/>
                <a:ea typeface="標楷體" panose="03000509000000000000" pitchFamily="65" charset="-120"/>
              </a:rPr>
              <a:t>&amp;</a:t>
            </a:r>
            <a:r>
              <a:rPr lang="zh-TW" altLang="en-US" sz="4050" b="1" dirty="0">
                <a:solidFill>
                  <a:schemeClr val="accent2">
                    <a:lumMod val="50000"/>
                  </a:schemeClr>
                </a:solidFill>
                <a:latin typeface="標楷體" panose="03000509000000000000" pitchFamily="65" charset="-120"/>
                <a:ea typeface="標楷體" panose="03000509000000000000" pitchFamily="65" charset="-120"/>
              </a:rPr>
              <a:t>表決事項</a:t>
            </a:r>
          </a:p>
        </p:txBody>
      </p:sp>
      <p:sp>
        <p:nvSpPr>
          <p:cNvPr id="2"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36</a:t>
            </a:fld>
            <a:endParaRPr lang="en-US" sz="2000"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347296" y="0"/>
            <a:ext cx="4362321" cy="447473"/>
          </a:xfrm>
        </p:spPr>
        <p:txBody>
          <a:bodyPr>
            <a:noAutofit/>
          </a:bodyPr>
          <a:lstStyle/>
          <a:p>
            <a:r>
              <a:rPr lang="zh-TW" altLang="en-US" sz="2700" b="1" dirty="0">
                <a:solidFill>
                  <a:schemeClr val="tx1"/>
                </a:solidFill>
                <a:latin typeface="標楷體" panose="03000509000000000000" pitchFamily="65" charset="-120"/>
                <a:ea typeface="標楷體" panose="03000509000000000000" pitchFamily="65" charset="-120"/>
              </a:rPr>
              <a:t>提案一</a:t>
            </a:r>
            <a:r>
              <a:rPr lang="en-US" altLang="zh-TW" sz="2700" b="1" dirty="0">
                <a:solidFill>
                  <a:schemeClr val="tx1"/>
                </a:solidFill>
                <a:latin typeface="標楷體" panose="03000509000000000000" pitchFamily="65" charset="-120"/>
                <a:ea typeface="標楷體" panose="03000509000000000000" pitchFamily="65" charset="-120"/>
              </a:rPr>
              <a:t>:113</a:t>
            </a:r>
            <a:r>
              <a:rPr lang="zh-TW" altLang="en-US" sz="2700" b="1" dirty="0">
                <a:solidFill>
                  <a:schemeClr val="tx1"/>
                </a:solidFill>
                <a:latin typeface="標楷體" panose="03000509000000000000" pitchFamily="65" charset="-120"/>
                <a:ea typeface="標楷體" panose="03000509000000000000" pitchFamily="65" charset="-120"/>
              </a:rPr>
              <a:t>年度綜合損益表</a:t>
            </a:r>
          </a:p>
        </p:txBody>
      </p:sp>
      <p:sp>
        <p:nvSpPr>
          <p:cNvPr id="2" name="矩形 1">
            <a:extLst>
              <a:ext uri="{FF2B5EF4-FFF2-40B4-BE49-F238E27FC236}">
                <a16:creationId xmlns:a16="http://schemas.microsoft.com/office/drawing/2014/main" id="{FFFD0604-20F2-1F82-1B3D-5B4432F8447C}"/>
              </a:ext>
            </a:extLst>
          </p:cNvPr>
          <p:cNvSpPr/>
          <p:nvPr/>
        </p:nvSpPr>
        <p:spPr>
          <a:xfrm>
            <a:off x="7006590" y="192715"/>
            <a:ext cx="1939910" cy="461665"/>
          </a:xfrm>
          <a:prstGeom prst="rect">
            <a:avLst/>
          </a:prstGeom>
        </p:spPr>
        <p:txBody>
          <a:bodyPr wrap="square">
            <a:spAutoFit/>
          </a:bodyPr>
          <a:lstStyle/>
          <a:p>
            <a:pPr lvl="1" algn="ctr">
              <a:defRPr/>
            </a:pPr>
            <a:r>
              <a:rPr lang="zh-TW" altLang="en-US" sz="2400" b="1" dirty="0">
                <a:solidFill>
                  <a:srgbClr val="FF0000"/>
                </a:solidFill>
                <a:highlight>
                  <a:srgbClr val="FFFF00"/>
                </a:highlight>
                <a:latin typeface="標楷體" panose="03000509000000000000" pitchFamily="65" charset="-120"/>
                <a:ea typeface="標楷體" panose="03000509000000000000" pitchFamily="65" charset="-120"/>
              </a:rPr>
              <a:t>呈請同意</a:t>
            </a:r>
          </a:p>
        </p:txBody>
      </p:sp>
      <p:sp>
        <p:nvSpPr>
          <p:cNvPr id="3" name="投影片編號版面配置區 4">
            <a:extLst>
              <a:ext uri="{FF2B5EF4-FFF2-40B4-BE49-F238E27FC236}">
                <a16:creationId xmlns:a16="http://schemas.microsoft.com/office/drawing/2014/main" id="{F369F8A6-150C-4571-B37A-020B296C49DB}"/>
              </a:ext>
            </a:extLst>
          </p:cNvPr>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37</a:t>
            </a:fld>
            <a:endParaRPr lang="en-US" sz="2000" dirty="0">
              <a:solidFill>
                <a:schemeClr val="tx1"/>
              </a:solidFill>
            </a:endParaRPr>
          </a:p>
        </p:txBody>
      </p:sp>
      <p:pic>
        <p:nvPicPr>
          <p:cNvPr id="7" name="圖片 6">
            <a:extLst>
              <a:ext uri="{FF2B5EF4-FFF2-40B4-BE49-F238E27FC236}">
                <a16:creationId xmlns:a16="http://schemas.microsoft.com/office/drawing/2014/main" id="{1095ADAA-8C1C-484A-AA07-069EE3DD084C}"/>
              </a:ext>
            </a:extLst>
          </p:cNvPr>
          <p:cNvPicPr>
            <a:picLocks noChangeAspect="1"/>
          </p:cNvPicPr>
          <p:nvPr/>
        </p:nvPicPr>
        <p:blipFill>
          <a:blip r:embed="rId2"/>
          <a:stretch>
            <a:fillRect/>
          </a:stretch>
        </p:blipFill>
        <p:spPr>
          <a:xfrm>
            <a:off x="718456" y="807173"/>
            <a:ext cx="7620000" cy="5878285"/>
          </a:xfrm>
          <a:prstGeom prst="rect">
            <a:avLst/>
          </a:prstGeom>
        </p:spPr>
      </p:pic>
    </p:spTree>
    <p:extLst>
      <p:ext uri="{BB962C8B-B14F-4D97-AF65-F5344CB8AC3E}">
        <p14:creationId xmlns:p14="http://schemas.microsoft.com/office/powerpoint/2010/main" val="2085000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347296" y="0"/>
            <a:ext cx="4362321" cy="447473"/>
          </a:xfrm>
        </p:spPr>
        <p:txBody>
          <a:bodyPr>
            <a:noAutofit/>
          </a:bodyPr>
          <a:lstStyle/>
          <a:p>
            <a:r>
              <a:rPr lang="zh-TW" altLang="en-US" sz="2700" b="1" dirty="0">
                <a:solidFill>
                  <a:schemeClr val="tx1"/>
                </a:solidFill>
                <a:latin typeface="標楷體" panose="03000509000000000000" pitchFamily="65" charset="-120"/>
                <a:ea typeface="標楷體" panose="03000509000000000000" pitchFamily="65" charset="-120"/>
              </a:rPr>
              <a:t>提案一</a:t>
            </a:r>
            <a:r>
              <a:rPr lang="en-US" altLang="zh-TW" sz="2700" b="1" dirty="0">
                <a:solidFill>
                  <a:schemeClr val="tx1"/>
                </a:solidFill>
                <a:latin typeface="標楷體" panose="03000509000000000000" pitchFamily="65" charset="-120"/>
                <a:ea typeface="標楷體" panose="03000509000000000000" pitchFamily="65" charset="-120"/>
              </a:rPr>
              <a:t>:113</a:t>
            </a:r>
            <a:r>
              <a:rPr lang="zh-TW" altLang="en-US" sz="2700" b="1" dirty="0">
                <a:solidFill>
                  <a:schemeClr val="tx1"/>
                </a:solidFill>
                <a:latin typeface="標楷體" panose="03000509000000000000" pitchFamily="65" charset="-120"/>
                <a:ea typeface="標楷體" panose="03000509000000000000" pitchFamily="65" charset="-120"/>
              </a:rPr>
              <a:t>年度資產負債表</a:t>
            </a:r>
          </a:p>
        </p:txBody>
      </p:sp>
      <p:sp>
        <p:nvSpPr>
          <p:cNvPr id="2" name="矩形 1">
            <a:extLst>
              <a:ext uri="{FF2B5EF4-FFF2-40B4-BE49-F238E27FC236}">
                <a16:creationId xmlns:a16="http://schemas.microsoft.com/office/drawing/2014/main" id="{FFFD0604-20F2-1F82-1B3D-5B4432F8447C}"/>
              </a:ext>
            </a:extLst>
          </p:cNvPr>
          <p:cNvSpPr/>
          <p:nvPr/>
        </p:nvSpPr>
        <p:spPr>
          <a:xfrm>
            <a:off x="7006590" y="192715"/>
            <a:ext cx="1939910" cy="461665"/>
          </a:xfrm>
          <a:prstGeom prst="rect">
            <a:avLst/>
          </a:prstGeom>
        </p:spPr>
        <p:txBody>
          <a:bodyPr wrap="square">
            <a:spAutoFit/>
          </a:bodyPr>
          <a:lstStyle/>
          <a:p>
            <a:pPr lvl="1" algn="ctr">
              <a:defRPr/>
            </a:pPr>
            <a:r>
              <a:rPr lang="zh-TW" altLang="en-US" sz="2400" b="1" dirty="0">
                <a:solidFill>
                  <a:srgbClr val="FF0000"/>
                </a:solidFill>
                <a:highlight>
                  <a:srgbClr val="FFFF00"/>
                </a:highlight>
                <a:latin typeface="標楷體" panose="03000509000000000000" pitchFamily="65" charset="-120"/>
                <a:ea typeface="標楷體" panose="03000509000000000000" pitchFamily="65" charset="-120"/>
              </a:rPr>
              <a:t>呈請同意</a:t>
            </a:r>
          </a:p>
        </p:txBody>
      </p:sp>
      <p:sp>
        <p:nvSpPr>
          <p:cNvPr id="3" name="投影片編號版面配置區 4">
            <a:extLst>
              <a:ext uri="{FF2B5EF4-FFF2-40B4-BE49-F238E27FC236}">
                <a16:creationId xmlns:a16="http://schemas.microsoft.com/office/drawing/2014/main" id="{F369F8A6-150C-4571-B37A-020B296C49DB}"/>
              </a:ext>
            </a:extLst>
          </p:cNvPr>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38</a:t>
            </a:fld>
            <a:endParaRPr lang="en-US" sz="2000" dirty="0">
              <a:solidFill>
                <a:schemeClr val="tx1"/>
              </a:solidFill>
            </a:endParaRPr>
          </a:p>
        </p:txBody>
      </p:sp>
      <p:pic>
        <p:nvPicPr>
          <p:cNvPr id="6" name="圖片 5">
            <a:extLst>
              <a:ext uri="{FF2B5EF4-FFF2-40B4-BE49-F238E27FC236}">
                <a16:creationId xmlns:a16="http://schemas.microsoft.com/office/drawing/2014/main" id="{C8244C10-6997-46C9-852F-EE786944EB79}"/>
              </a:ext>
            </a:extLst>
          </p:cNvPr>
          <p:cNvPicPr>
            <a:picLocks noChangeAspect="1"/>
          </p:cNvPicPr>
          <p:nvPr/>
        </p:nvPicPr>
        <p:blipFill>
          <a:blip r:embed="rId2"/>
          <a:stretch>
            <a:fillRect/>
          </a:stretch>
        </p:blipFill>
        <p:spPr>
          <a:xfrm>
            <a:off x="631371" y="783771"/>
            <a:ext cx="8088086" cy="5881514"/>
          </a:xfrm>
          <a:prstGeom prst="rect">
            <a:avLst/>
          </a:prstGeom>
        </p:spPr>
      </p:pic>
    </p:spTree>
    <p:extLst>
      <p:ext uri="{BB962C8B-B14F-4D97-AF65-F5344CB8AC3E}">
        <p14:creationId xmlns:p14="http://schemas.microsoft.com/office/powerpoint/2010/main" val="630745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976748" y="0"/>
            <a:ext cx="445199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27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提案三</a:t>
            </a:r>
            <a:r>
              <a:rPr lang="en-US" altLang="zh-TW" sz="27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700" dirty="0">
                <a:latin typeface="標楷體" panose="03000509000000000000" pitchFamily="65" charset="-120"/>
                <a:ea typeface="標楷體" panose="03000509000000000000" pitchFamily="65" charset="-120"/>
              </a:rPr>
              <a:t>審定新進會員資格</a:t>
            </a:r>
          </a:p>
        </p:txBody>
      </p:sp>
      <p:sp>
        <p:nvSpPr>
          <p:cNvPr id="4" name="矩形 3"/>
          <p:cNvSpPr/>
          <p:nvPr/>
        </p:nvSpPr>
        <p:spPr>
          <a:xfrm>
            <a:off x="4692009" y="626417"/>
            <a:ext cx="4451991" cy="461665"/>
          </a:xfrm>
          <a:prstGeom prst="rect">
            <a:avLst/>
          </a:prstGeom>
        </p:spPr>
        <p:txBody>
          <a:bodyPr wrap="square">
            <a:spAutoFit/>
          </a:bodyPr>
          <a:lstStyle/>
          <a:p>
            <a:pPr lvl="1" algn="ctr">
              <a:defRPr/>
            </a:pPr>
            <a:r>
              <a:rPr lang="zh-TW" altLang="en-US" sz="2400" b="1" dirty="0">
                <a:solidFill>
                  <a:srgbClr val="FF0000"/>
                </a:solidFill>
                <a:highlight>
                  <a:srgbClr val="FFFF00"/>
                </a:highlight>
                <a:latin typeface="標楷體" panose="03000509000000000000" pitchFamily="65" charset="-120"/>
                <a:ea typeface="標楷體" panose="03000509000000000000" pitchFamily="65" charset="-120"/>
              </a:rPr>
              <a:t>呈請同意</a:t>
            </a:r>
            <a:r>
              <a:rPr lang="en-US" altLang="zh-TW" sz="2400" b="1" dirty="0">
                <a:solidFill>
                  <a:srgbClr val="FF0000"/>
                </a:solidFill>
                <a:highlight>
                  <a:srgbClr val="FFFF00"/>
                </a:highlight>
                <a:latin typeface="標楷體" panose="03000509000000000000" pitchFamily="65" charset="-120"/>
                <a:ea typeface="標楷體" panose="03000509000000000000" pitchFamily="65" charset="-120"/>
              </a:rPr>
              <a:t>1</a:t>
            </a:r>
            <a:r>
              <a:rPr lang="zh-TW" altLang="en-US" sz="2400" b="1" dirty="0">
                <a:solidFill>
                  <a:srgbClr val="FF0000"/>
                </a:solidFill>
                <a:highlight>
                  <a:srgbClr val="FFFF00"/>
                </a:highlight>
                <a:latin typeface="標楷體" panose="03000509000000000000" pitchFamily="65" charset="-120"/>
                <a:ea typeface="標楷體" panose="03000509000000000000" pitchFamily="65" charset="-120"/>
              </a:rPr>
              <a:t>家新團體會員加入</a:t>
            </a:r>
          </a:p>
        </p:txBody>
      </p:sp>
      <p:sp>
        <p:nvSpPr>
          <p:cNvPr id="3"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39</a:t>
            </a:fld>
            <a:endParaRPr lang="en-US" sz="2000" dirty="0">
              <a:solidFill>
                <a:schemeClr val="tx1"/>
              </a:solidFill>
            </a:endParaRPr>
          </a:p>
        </p:txBody>
      </p:sp>
      <p:graphicFrame>
        <p:nvGraphicFramePr>
          <p:cNvPr id="8" name="表格 7"/>
          <p:cNvGraphicFramePr>
            <a:graphicFrameLocks noGrp="1"/>
          </p:cNvGraphicFramePr>
          <p:nvPr/>
        </p:nvGraphicFramePr>
        <p:xfrm>
          <a:off x="382551" y="1303018"/>
          <a:ext cx="8384259" cy="4786483"/>
        </p:xfrm>
        <a:graphic>
          <a:graphicData uri="http://schemas.openxmlformats.org/drawingml/2006/table">
            <a:tbl>
              <a:tblPr>
                <a:tableStyleId>{073A0DAA-6AF3-43AB-8588-CEC1D06C72B9}</a:tableStyleId>
              </a:tblPr>
              <a:tblGrid>
                <a:gridCol w="3770386">
                  <a:extLst>
                    <a:ext uri="{9D8B030D-6E8A-4147-A177-3AD203B41FA5}">
                      <a16:colId xmlns:a16="http://schemas.microsoft.com/office/drawing/2014/main" val="20000"/>
                    </a:ext>
                  </a:extLst>
                </a:gridCol>
                <a:gridCol w="4613873">
                  <a:extLst>
                    <a:ext uri="{9D8B030D-6E8A-4147-A177-3AD203B41FA5}">
                      <a16:colId xmlns:a16="http://schemas.microsoft.com/office/drawing/2014/main" val="20001"/>
                    </a:ext>
                  </a:extLst>
                </a:gridCol>
              </a:tblGrid>
              <a:tr h="453792">
                <a:tc>
                  <a:txBody>
                    <a:bodyPr/>
                    <a:lstStyle/>
                    <a:p>
                      <a:pPr marL="0" algn="ctr" defTabSz="457200" rtl="0" eaLnBrk="1" fontAlgn="ctr" latinLnBrk="0" hangingPunct="1"/>
                      <a:r>
                        <a:rPr lang="zh-TW" altLang="en-US" sz="2400" b="1" u="none" strike="noStrike" kern="1200" dirty="0">
                          <a:solidFill>
                            <a:srgbClr val="0000FF"/>
                          </a:solidFill>
                          <a:effectLst/>
                          <a:latin typeface="標楷體" panose="03000509000000000000" pitchFamily="65" charset="-120"/>
                          <a:ea typeface="標楷體" panose="03000509000000000000" pitchFamily="65" charset="-120"/>
                          <a:cs typeface="+mn-cs"/>
                        </a:rPr>
                        <a:t>公司名稱</a:t>
                      </a:r>
                    </a:p>
                  </a:txBody>
                  <a:tcPr marL="8654" marR="8654" marT="865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2400" b="1" u="none" strike="noStrike" kern="1200" dirty="0">
                          <a:solidFill>
                            <a:srgbClr val="0000FF"/>
                          </a:solidFill>
                          <a:effectLst/>
                          <a:latin typeface="標楷體" panose="03000509000000000000" pitchFamily="65" charset="-120"/>
                          <a:ea typeface="標楷體" panose="03000509000000000000" pitchFamily="65" charset="-120"/>
                          <a:cs typeface="+mn-cs"/>
                        </a:rPr>
                        <a:t>主要業務</a:t>
                      </a:r>
                    </a:p>
                  </a:txBody>
                  <a:tcPr marL="8654" marR="8654" marT="865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32691">
                <a:tc>
                  <a:txBody>
                    <a:bodyPr/>
                    <a:lstStyle/>
                    <a:p>
                      <a:pPr marL="0" algn="ctr" defTabSz="457200" rtl="0" eaLnBrk="1" fontAlgn="ctr" latinLnBrk="0" hangingPunct="1"/>
                      <a:r>
                        <a:rPr lang="zh-TW" altLang="en-US" sz="1800" b="1" dirty="0">
                          <a:latin typeface="標楷體" panose="03000509000000000000" pitchFamily="65" charset="-120"/>
                          <a:ea typeface="標楷體" panose="03000509000000000000" pitchFamily="65" charset="-120"/>
                        </a:rPr>
                        <a:t>速睦喜股份有限公司</a:t>
                      </a:r>
                      <a:endParaRPr lang="zh-TW" altLang="en-US" sz="1800" b="0" u="none" strike="noStrike" kern="1200" baseline="0" dirty="0">
                        <a:solidFill>
                          <a:schemeClr val="dk1"/>
                        </a:solidFill>
                        <a:effectLst/>
                        <a:latin typeface="標楷體" panose="03000509000000000000" pitchFamily="65" charset="-120"/>
                        <a:ea typeface="標楷體" panose="03000509000000000000" pitchFamily="65" charset="-120"/>
                        <a:cs typeface="+mn-cs"/>
                      </a:endParaRPr>
                    </a:p>
                  </a:txBody>
                  <a:tcPr marL="6491" marR="6491" marT="64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2000" b="0" dirty="0">
                          <a:effectLst/>
                          <a:latin typeface="標楷體" panose="03000509000000000000" pitchFamily="65" charset="-120"/>
                          <a:ea typeface="標楷體" panose="03000509000000000000" pitchFamily="65" charset="-120"/>
                        </a:rPr>
                        <a:t>氣壓元件（氣缸、空壓閥、調壓閥、接頭等）</a:t>
                      </a:r>
                    </a:p>
                    <a:p>
                      <a:r>
                        <a:rPr lang="zh-CN" altLang="en-US" sz="2000" b="0" dirty="0">
                          <a:effectLst/>
                          <a:latin typeface="標楷體" panose="03000509000000000000" pitchFamily="65" charset="-120"/>
                          <a:ea typeface="標楷體" panose="03000509000000000000" pitchFamily="65" charset="-120"/>
                        </a:rPr>
                        <a:t>電控元件（電磁閥、感測器、控制器等）</a:t>
                      </a:r>
                    </a:p>
                    <a:p>
                      <a:r>
                        <a:rPr lang="zh-CN" altLang="en-US" sz="2000" b="0" dirty="0">
                          <a:effectLst/>
                          <a:latin typeface="標楷體" panose="03000509000000000000" pitchFamily="65" charset="-120"/>
                          <a:ea typeface="標楷體" panose="03000509000000000000" pitchFamily="65" charset="-120"/>
                        </a:rPr>
                        <a:t>真空元件（真空發生器、吸盤等）</a:t>
                      </a:r>
                    </a:p>
                    <a:p>
                      <a:r>
                        <a:rPr lang="zh-CN" altLang="en-US" sz="2000" b="0" dirty="0">
                          <a:effectLst/>
                          <a:latin typeface="標楷體" panose="03000509000000000000" pitchFamily="65" charset="-120"/>
                          <a:ea typeface="標楷體" panose="03000509000000000000" pitchFamily="65" charset="-120"/>
                        </a:rPr>
                        <a:t>流體控制元件（用於水、油、氣體控制的閥件）</a:t>
                      </a:r>
                    </a:p>
                    <a:p>
                      <a:r>
                        <a:rPr lang="zh-CN" altLang="en-US" sz="2000" b="0" dirty="0">
                          <a:effectLst/>
                          <a:latin typeface="標楷體" panose="03000509000000000000" pitchFamily="65" charset="-120"/>
                          <a:ea typeface="標楷體" panose="03000509000000000000" pitchFamily="65" charset="-120"/>
                        </a:rPr>
                        <a:t>恆溫控制設備（主要用於半導體設備溫控）</a:t>
                      </a:r>
                    </a:p>
                    <a:p>
                      <a:r>
                        <a:rPr lang="zh-CN" altLang="en-US" sz="2000" b="0" dirty="0">
                          <a:effectLst/>
                          <a:latin typeface="標楷體" panose="03000509000000000000" pitchFamily="65" charset="-120"/>
                          <a:ea typeface="標楷體" panose="03000509000000000000" pitchFamily="65" charset="-120"/>
                        </a:rPr>
                        <a:t>靜電對策元件</a:t>
                      </a:r>
                    </a:p>
                  </a:txBody>
                  <a:tcPr marL="8654" marR="8654" marT="865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文字方塊 8"/>
          <p:cNvSpPr txBox="1"/>
          <p:nvPr/>
        </p:nvSpPr>
        <p:spPr>
          <a:xfrm>
            <a:off x="3280245" y="6442174"/>
            <a:ext cx="1965960" cy="400110"/>
          </a:xfrm>
          <a:prstGeom prst="rect">
            <a:avLst/>
          </a:prstGeom>
          <a:noFill/>
        </p:spPr>
        <p:txBody>
          <a:bodyPr wrap="square" rtlCol="0">
            <a:spAutoFit/>
          </a:bodyPr>
          <a:lstStyle/>
          <a:p>
            <a:r>
              <a:rPr lang="zh-TW" altLang="en-US" sz="2000" dirty="0">
                <a:highlight>
                  <a:srgbClr val="FFFF00"/>
                </a:highlight>
                <a:latin typeface="標楷體" panose="03000509000000000000" pitchFamily="65" charset="-120"/>
                <a:ea typeface="標楷體" panose="03000509000000000000" pitchFamily="65" charset="-120"/>
              </a:rPr>
              <a:t>接續頁</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73666" y="2700867"/>
            <a:ext cx="8596668" cy="956733"/>
          </a:xfrm>
        </p:spPr>
        <p:txBody>
          <a:bodyPr>
            <a:normAutofit/>
          </a:bodyPr>
          <a:lstStyle/>
          <a:p>
            <a:pPr algn="ctr"/>
            <a:r>
              <a:rPr lang="zh-TW" altLang="en-US" sz="5400" b="1" dirty="0">
                <a:solidFill>
                  <a:schemeClr val="accent2">
                    <a:lumMod val="50000"/>
                  </a:schemeClr>
                </a:solidFill>
                <a:latin typeface="標楷體" panose="03000509000000000000" pitchFamily="65" charset="-120"/>
                <a:ea typeface="標楷體" panose="03000509000000000000" pitchFamily="65" charset="-120"/>
              </a:rPr>
              <a:t>協會工作報告</a:t>
            </a:r>
          </a:p>
        </p:txBody>
      </p:sp>
      <p:sp>
        <p:nvSpPr>
          <p:cNvPr id="2"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4</a:t>
            </a:fld>
            <a:endParaRPr lang="en-US" sz="2000"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805543" y="208927"/>
            <a:ext cx="8012993" cy="943102"/>
          </a:xfrm>
        </p:spPr>
        <p:txBody>
          <a:bodyPr>
            <a:noAutofit/>
          </a:bodyPr>
          <a:lstStyle/>
          <a:p>
            <a:r>
              <a:rPr lang="zh-TW" altLang="en-US" sz="3000" b="1" dirty="0">
                <a:solidFill>
                  <a:prstClr val="black"/>
                </a:solidFill>
                <a:latin typeface="標楷體" panose="03000509000000000000" pitchFamily="65" charset="-120"/>
                <a:ea typeface="標楷體" panose="03000509000000000000" pitchFamily="65" charset="-120"/>
                <a:cs typeface="+mn-cs"/>
              </a:rPr>
              <a:t>新會員</a:t>
            </a:r>
            <a:r>
              <a:rPr lang="en-US" altLang="zh-TW" sz="3000" b="1" dirty="0">
                <a:solidFill>
                  <a:prstClr val="black"/>
                </a:solidFill>
                <a:latin typeface="標楷體" panose="03000509000000000000" pitchFamily="65" charset="-120"/>
                <a:ea typeface="標楷體" panose="03000509000000000000" pitchFamily="65" charset="-120"/>
                <a:cs typeface="+mn-cs"/>
              </a:rPr>
              <a:t>-</a:t>
            </a:r>
            <a:r>
              <a:rPr lang="zh-TW" altLang="en-US" sz="2800" b="1" dirty="0">
                <a:latin typeface="標楷體" panose="03000509000000000000" pitchFamily="65" charset="-120"/>
                <a:ea typeface="標楷體" panose="03000509000000000000" pitchFamily="65" charset="-120"/>
              </a:rPr>
              <a:t>速睦喜股份有限公司</a:t>
            </a:r>
            <a:br>
              <a:rPr lang="zh-TW" altLang="en-US" sz="2800" b="0" u="none" strike="noStrike" kern="1200" baseline="0" dirty="0">
                <a:solidFill>
                  <a:schemeClr val="dk1"/>
                </a:solidFill>
                <a:effectLst/>
                <a:latin typeface="標楷體" panose="03000509000000000000" pitchFamily="65" charset="-120"/>
                <a:ea typeface="標楷體" panose="03000509000000000000" pitchFamily="65" charset="-120"/>
                <a:cs typeface="+mn-cs"/>
              </a:rPr>
            </a:br>
            <a:br>
              <a:rPr lang="zh-TW" altLang="en-US" sz="2800" u="none" strike="noStrike" kern="1200" baseline="0" dirty="0">
                <a:solidFill>
                  <a:schemeClr val="tx1"/>
                </a:solidFill>
                <a:effectLst/>
                <a:latin typeface="標楷體" panose="03000509000000000000" pitchFamily="65" charset="-120"/>
                <a:ea typeface="標楷體" panose="03000509000000000000" pitchFamily="65" charset="-120"/>
                <a:cs typeface="+mn-cs"/>
              </a:rPr>
            </a:br>
            <a:endParaRPr lang="zh-TW" altLang="en-US" sz="2800" b="1" dirty="0">
              <a:solidFill>
                <a:schemeClr val="tx1"/>
              </a:solidFill>
              <a:latin typeface="標楷體" panose="03000509000000000000" pitchFamily="65" charset="-120"/>
              <a:ea typeface="標楷體" panose="03000509000000000000" pitchFamily="65" charset="-120"/>
              <a:cs typeface="+mn-cs"/>
            </a:endParaRPr>
          </a:p>
        </p:txBody>
      </p:sp>
      <p:sp>
        <p:nvSpPr>
          <p:cNvPr id="3" name="內容版面配置區 2"/>
          <p:cNvSpPr>
            <a:spLocks noGrp="1"/>
          </p:cNvSpPr>
          <p:nvPr>
            <p:ph idx="1"/>
          </p:nvPr>
        </p:nvSpPr>
        <p:spPr>
          <a:xfrm>
            <a:off x="163287" y="780492"/>
            <a:ext cx="8655249" cy="5737209"/>
          </a:xfrm>
        </p:spPr>
        <p:txBody>
          <a:bodyPr>
            <a:noAutofit/>
          </a:bodyPr>
          <a:lstStyle/>
          <a:p>
            <a:pPr>
              <a:lnSpc>
                <a:spcPts val="2800"/>
              </a:lnSpc>
            </a:pPr>
            <a:r>
              <a:rPr lang="zh-TW" altLang="en-US" sz="2400" dirty="0">
                <a:solidFill>
                  <a:schemeClr val="tx1"/>
                </a:solidFill>
                <a:latin typeface="標楷體" panose="03000509000000000000" pitchFamily="65" charset="-120"/>
                <a:ea typeface="標楷體" panose="03000509000000000000" pitchFamily="65" charset="-120"/>
              </a:rPr>
              <a:t>地址：</a:t>
            </a:r>
            <a:r>
              <a:rPr lang="zh-TW" altLang="zh-TW" sz="2000" b="1" kern="100" dirty="0">
                <a:effectLst/>
                <a:ea typeface="標楷體" panose="03000509000000000000" pitchFamily="65" charset="-120"/>
                <a:cs typeface="Times New Roman" panose="02020603050405020304" pitchFamily="18" charset="0"/>
              </a:rPr>
              <a:t>桃園市蘆竹區南山路</a:t>
            </a:r>
            <a:r>
              <a:rPr lang="en-US" altLang="zh-TW" sz="2000" b="1" kern="100" dirty="0">
                <a:effectLst/>
                <a:ea typeface="標楷體" panose="03000509000000000000" pitchFamily="65" charset="-120"/>
                <a:cs typeface="Times New Roman" panose="02020603050405020304" pitchFamily="18" charset="0"/>
              </a:rPr>
              <a:t>2</a:t>
            </a:r>
            <a:r>
              <a:rPr lang="zh-TW" altLang="zh-TW" sz="2000" b="1" kern="100" dirty="0">
                <a:effectLst/>
                <a:ea typeface="標楷體" panose="03000509000000000000" pitchFamily="65" charset="-120"/>
                <a:cs typeface="Times New Roman" panose="02020603050405020304" pitchFamily="18" charset="0"/>
              </a:rPr>
              <a:t>段</a:t>
            </a:r>
            <a:r>
              <a:rPr lang="en-US" altLang="zh-TW" sz="2000" b="1" kern="100" dirty="0">
                <a:effectLst/>
                <a:ea typeface="標楷體" panose="03000509000000000000" pitchFamily="65" charset="-120"/>
                <a:cs typeface="Times New Roman" panose="02020603050405020304" pitchFamily="18" charset="0"/>
              </a:rPr>
              <a:t>205</a:t>
            </a:r>
            <a:r>
              <a:rPr lang="zh-TW" altLang="zh-TW" sz="2000" b="1" kern="100" dirty="0">
                <a:effectLst/>
                <a:ea typeface="標楷體" panose="03000509000000000000" pitchFamily="65" charset="-120"/>
                <a:cs typeface="Times New Roman" panose="02020603050405020304" pitchFamily="18" charset="0"/>
              </a:rPr>
              <a:t>巷</a:t>
            </a:r>
            <a:r>
              <a:rPr lang="en-US" altLang="zh-TW" sz="2000" b="1" kern="100" dirty="0">
                <a:effectLst/>
                <a:ea typeface="標楷體" panose="03000509000000000000" pitchFamily="65" charset="-120"/>
                <a:cs typeface="Times New Roman" panose="02020603050405020304" pitchFamily="18" charset="0"/>
              </a:rPr>
              <a:t>16</a:t>
            </a:r>
            <a:r>
              <a:rPr lang="zh-TW" altLang="zh-TW" sz="2000" b="1" kern="100" dirty="0">
                <a:effectLst/>
                <a:ea typeface="標楷體" panose="03000509000000000000" pitchFamily="65" charset="-120"/>
                <a:cs typeface="Times New Roman" panose="02020603050405020304" pitchFamily="18" charset="0"/>
              </a:rPr>
              <a:t>號</a:t>
            </a:r>
            <a:endParaRPr lang="en-US" altLang="zh-TW" sz="2000" b="1" kern="100" dirty="0">
              <a:effectLst/>
              <a:ea typeface="標楷體" panose="03000509000000000000" pitchFamily="65" charset="-120"/>
              <a:cs typeface="Times New Roman" panose="02020603050405020304" pitchFamily="18" charset="0"/>
            </a:endParaRPr>
          </a:p>
          <a:p>
            <a:pPr>
              <a:lnSpc>
                <a:spcPts val="2800"/>
              </a:lnSpc>
            </a:pPr>
            <a:r>
              <a:rPr lang="zh-TW" altLang="zh-TW" sz="2000" dirty="0">
                <a:solidFill>
                  <a:schemeClr val="tx1"/>
                </a:solidFill>
                <a:latin typeface="標楷體" panose="03000509000000000000" pitchFamily="65" charset="-120"/>
                <a:ea typeface="標楷體" panose="03000509000000000000" pitchFamily="65" charset="-120"/>
              </a:rPr>
              <a:t>負責人</a:t>
            </a:r>
            <a:r>
              <a:rPr lang="en-US" altLang="zh-TW" sz="2000" dirty="0">
                <a:solidFill>
                  <a:schemeClr val="tx1"/>
                </a:solidFill>
                <a:latin typeface="標楷體" panose="03000509000000000000" pitchFamily="65" charset="-120"/>
                <a:ea typeface="標楷體" panose="03000509000000000000" pitchFamily="65" charset="-120"/>
              </a:rPr>
              <a:t>:</a:t>
            </a:r>
            <a:r>
              <a:rPr lang="zh-TW" altLang="zh-TW" sz="2000" b="1" kern="100" dirty="0">
                <a:effectLst/>
                <a:ea typeface="標楷體" panose="03000509000000000000" pitchFamily="65" charset="-120"/>
                <a:cs typeface="Times New Roman" panose="02020603050405020304" pitchFamily="18" charset="0"/>
              </a:rPr>
              <a:t>謝向陽</a:t>
            </a:r>
            <a:endParaRPr lang="en-US" altLang="zh-TW" sz="2000" b="1" kern="100" dirty="0">
              <a:effectLst/>
              <a:ea typeface="標楷體" panose="03000509000000000000" pitchFamily="65" charset="-120"/>
              <a:cs typeface="Times New Roman" panose="02020603050405020304" pitchFamily="18" charset="0"/>
            </a:endParaRPr>
          </a:p>
          <a:p>
            <a:pPr>
              <a:lnSpc>
                <a:spcPts val="2800"/>
              </a:lnSpc>
            </a:pPr>
            <a:r>
              <a:rPr lang="zh-TW" altLang="en-US" sz="2000" dirty="0">
                <a:solidFill>
                  <a:schemeClr val="tx1"/>
                </a:solidFill>
                <a:latin typeface="標楷體" panose="03000509000000000000" pitchFamily="65" charset="-120"/>
                <a:ea typeface="標楷體" panose="03000509000000000000" pitchFamily="65" charset="-120"/>
              </a:rPr>
              <a:t>公司簡介：</a:t>
            </a:r>
            <a:endParaRPr lang="en-US" altLang="zh-TW" sz="2000" dirty="0">
              <a:solidFill>
                <a:schemeClr val="tx1"/>
              </a:solidFill>
              <a:latin typeface="標楷體" panose="03000509000000000000" pitchFamily="65" charset="-120"/>
              <a:ea typeface="標楷體" panose="03000509000000000000" pitchFamily="65" charset="-120"/>
            </a:endParaRPr>
          </a:p>
          <a:p>
            <a:pPr>
              <a:lnSpc>
                <a:spcPts val="2800"/>
              </a:lnSpc>
            </a:pPr>
            <a:r>
              <a:rPr lang="zh-TW" altLang="zh-TW" sz="2000" b="1" kern="100" dirty="0">
                <a:effectLst/>
                <a:ea typeface="標楷體" panose="03000509000000000000" pitchFamily="65" charset="-120"/>
                <a:cs typeface="Times New Roman" panose="02020603050405020304" pitchFamily="18" charset="0"/>
              </a:rPr>
              <a:t>速睦喜的主要使命是高效能、低耗能與高可靠度的氣壓元件，協助客戶實現自動化、生產力提升及能源節約。公司銷售</a:t>
            </a:r>
            <a:r>
              <a:rPr lang="en-US" altLang="zh-TW" sz="2000" b="1" kern="100" dirty="0">
                <a:effectLst/>
                <a:ea typeface="標楷體" panose="03000509000000000000" pitchFamily="65" charset="-120"/>
                <a:cs typeface="Times New Roman" panose="02020603050405020304" pitchFamily="18" charset="0"/>
              </a:rPr>
              <a:t>SMC</a:t>
            </a:r>
            <a:r>
              <a:rPr lang="zh-TW" altLang="zh-TW" sz="2000" b="1" kern="100" dirty="0">
                <a:effectLst/>
                <a:ea typeface="標楷體" panose="03000509000000000000" pitchFamily="65" charset="-120"/>
                <a:cs typeface="Times New Roman" panose="02020603050405020304" pitchFamily="18" charset="0"/>
              </a:rPr>
              <a:t>產品，也設立在地生產與組裝據點，強化供應鏈彈性與交期效率，以滿足快速變化的市場需求。</a:t>
            </a:r>
            <a:r>
              <a:rPr lang="en-US" altLang="zh-TW" sz="2000" b="1" kern="100" dirty="0">
                <a:effectLst/>
                <a:ea typeface="標楷體" panose="03000509000000000000" pitchFamily="65" charset="-120"/>
                <a:cs typeface="Times New Roman" panose="02020603050405020304" pitchFamily="18" charset="0"/>
              </a:rPr>
              <a:t>SMC</a:t>
            </a:r>
            <a:r>
              <a:rPr lang="zh-TW" altLang="zh-TW" sz="2000" b="1" kern="100" dirty="0">
                <a:effectLst/>
                <a:ea typeface="標楷體" panose="03000509000000000000" pitchFamily="65" charset="-120"/>
                <a:cs typeface="Times New Roman" panose="02020603050405020304" pitchFamily="18" charset="0"/>
              </a:rPr>
              <a:t>集團遍布</a:t>
            </a:r>
            <a:r>
              <a:rPr lang="en-US" altLang="zh-TW" sz="2000" b="1" kern="100" dirty="0">
                <a:effectLst/>
                <a:ea typeface="標楷體" panose="03000509000000000000" pitchFamily="65" charset="-120"/>
                <a:cs typeface="Times New Roman" panose="02020603050405020304" pitchFamily="18" charset="0"/>
              </a:rPr>
              <a:t>83</a:t>
            </a:r>
            <a:r>
              <a:rPr lang="zh-TW" altLang="zh-TW" sz="2000" b="1" kern="100" dirty="0">
                <a:effectLst/>
                <a:ea typeface="標楷體" panose="03000509000000000000" pitchFamily="65" charset="-120"/>
                <a:cs typeface="Times New Roman" panose="02020603050405020304" pitchFamily="18" charset="0"/>
              </a:rPr>
              <a:t>個國家、</a:t>
            </a:r>
            <a:r>
              <a:rPr lang="en-US" altLang="zh-TW" sz="2000" b="1" kern="100" dirty="0">
                <a:effectLst/>
                <a:ea typeface="標楷體" panose="03000509000000000000" pitchFamily="65" charset="-120"/>
                <a:cs typeface="Times New Roman" panose="02020603050405020304" pitchFamily="18" charset="0"/>
              </a:rPr>
              <a:t>560</a:t>
            </a:r>
            <a:r>
              <a:rPr lang="zh-TW" altLang="zh-TW" sz="2000" b="1" kern="100" dirty="0">
                <a:effectLst/>
                <a:ea typeface="標楷體" panose="03000509000000000000" pitchFamily="65" charset="-120"/>
                <a:cs typeface="Times New Roman" panose="02020603050405020304" pitchFamily="18" charset="0"/>
              </a:rPr>
              <a:t>個營業據點，已成為眾多半導體、電子、汽車、食品、包裝、醫療及精密機械業者的長期合作夥伴。</a:t>
            </a:r>
            <a:endParaRPr lang="en-US" altLang="zh-TW" sz="2000" dirty="0">
              <a:solidFill>
                <a:schemeClr val="tx1"/>
              </a:solidFill>
              <a:latin typeface="標楷體" panose="03000509000000000000" pitchFamily="65" charset="-120"/>
              <a:ea typeface="標楷體" panose="03000509000000000000" pitchFamily="65" charset="-120"/>
            </a:endParaRPr>
          </a:p>
        </p:txBody>
      </p:sp>
      <p:sp>
        <p:nvSpPr>
          <p:cNvPr id="2"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40</a:t>
            </a:fld>
            <a:endParaRPr lang="en-US" sz="2000" dirty="0">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39414" y="156830"/>
            <a:ext cx="7847386" cy="447473"/>
          </a:xfrm>
        </p:spPr>
        <p:txBody>
          <a:bodyPr>
            <a:noAutofit/>
          </a:bodyPr>
          <a:lstStyle/>
          <a:p>
            <a:r>
              <a:rPr lang="zh-TW" altLang="en-US" sz="2700" b="1" dirty="0">
                <a:solidFill>
                  <a:schemeClr val="tx1"/>
                </a:solidFill>
                <a:latin typeface="標楷體" panose="03000509000000000000" pitchFamily="65" charset="-120"/>
                <a:ea typeface="標楷體" panose="03000509000000000000" pitchFamily="65" charset="-120"/>
              </a:rPr>
              <a:t>討論案一</a:t>
            </a:r>
            <a:r>
              <a:rPr lang="en-US" altLang="zh-TW" sz="2700" b="1" dirty="0">
                <a:solidFill>
                  <a:schemeClr val="tx1"/>
                </a:solidFill>
                <a:latin typeface="標楷體" panose="03000509000000000000" pitchFamily="65" charset="-120"/>
                <a:ea typeface="標楷體" panose="03000509000000000000" pitchFamily="65" charset="-120"/>
              </a:rPr>
              <a:t>:</a:t>
            </a:r>
            <a:r>
              <a:rPr lang="zh-TW" altLang="en-US" sz="2700" b="1" dirty="0">
                <a:solidFill>
                  <a:schemeClr val="tx1"/>
                </a:solidFill>
                <a:latin typeface="標楷體" panose="03000509000000000000" pitchFamily="65" charset="-120"/>
                <a:ea typeface="標楷體" panose="03000509000000000000" pitchFamily="65" charset="-120"/>
              </a:rPr>
              <a:t>協會申請</a:t>
            </a:r>
            <a:r>
              <a:rPr lang="en-US" altLang="zh-TW" sz="2700" b="1" dirty="0">
                <a:solidFill>
                  <a:schemeClr val="tx1"/>
                </a:solidFill>
                <a:latin typeface="標楷體" panose="03000509000000000000" pitchFamily="65" charset="-120"/>
                <a:ea typeface="標楷體" panose="03000509000000000000" pitchFamily="65" charset="-120"/>
              </a:rPr>
              <a:t>113</a:t>
            </a:r>
            <a:r>
              <a:rPr lang="zh-TW" altLang="en-US" sz="2700" b="1" dirty="0">
                <a:solidFill>
                  <a:schemeClr val="tx1"/>
                </a:solidFill>
                <a:latin typeface="標楷體" panose="03000509000000000000" pitchFamily="65" charset="-120"/>
                <a:ea typeface="標楷體" panose="03000509000000000000" pitchFamily="65" charset="-120"/>
              </a:rPr>
              <a:t>年辦理推廣貿易業務申請補助</a:t>
            </a:r>
            <a:br>
              <a:rPr lang="zh-TW" altLang="en-US" sz="2700" b="1" dirty="0">
                <a:solidFill>
                  <a:schemeClr val="tx1"/>
                </a:solidFill>
                <a:latin typeface="標楷體" panose="03000509000000000000" pitchFamily="65" charset="-120"/>
                <a:ea typeface="標楷體" panose="03000509000000000000" pitchFamily="65" charset="-120"/>
              </a:rPr>
            </a:br>
            <a:endParaRPr lang="zh-TW" altLang="en-US" sz="2700" b="1" dirty="0">
              <a:solidFill>
                <a:schemeClr val="tx1"/>
              </a:solidFill>
              <a:latin typeface="標楷體" panose="03000509000000000000" pitchFamily="65" charset="-120"/>
              <a:ea typeface="標楷體" panose="03000509000000000000" pitchFamily="65" charset="-120"/>
            </a:endParaRPr>
          </a:p>
        </p:txBody>
      </p:sp>
      <p:sp>
        <p:nvSpPr>
          <p:cNvPr id="3"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41</a:t>
            </a:fld>
            <a:endParaRPr lang="en-US" sz="2000" dirty="0">
              <a:solidFill>
                <a:schemeClr val="tx1"/>
              </a:solidFill>
            </a:endParaRPr>
          </a:p>
        </p:txBody>
      </p:sp>
      <p:sp>
        <p:nvSpPr>
          <p:cNvPr id="6" name="文字方塊 5"/>
          <p:cNvSpPr txBox="1"/>
          <p:nvPr/>
        </p:nvSpPr>
        <p:spPr>
          <a:xfrm>
            <a:off x="457199" y="966308"/>
            <a:ext cx="825867" cy="400110"/>
          </a:xfrm>
          <a:prstGeom prst="rect">
            <a:avLst/>
          </a:prstGeom>
          <a:noFill/>
        </p:spPr>
        <p:txBody>
          <a:bodyPr wrap="none" rtlCol="0">
            <a:spAutoFit/>
          </a:bodyPr>
          <a:lstStyle/>
          <a:p>
            <a:r>
              <a:rPr lang="zh-TW" altLang="en-US" sz="2000" b="1" u="sng" dirty="0">
                <a:latin typeface="標楷體" panose="03000509000000000000" pitchFamily="65" charset="-120"/>
                <a:ea typeface="標楷體" panose="03000509000000000000" pitchFamily="65" charset="-120"/>
              </a:rPr>
              <a:t>說明</a:t>
            </a:r>
            <a:r>
              <a:rPr lang="en-US" altLang="zh-TW" sz="2000" b="1" u="sng" dirty="0">
                <a:latin typeface="標楷體" panose="03000509000000000000" pitchFamily="65" charset="-120"/>
                <a:ea typeface="標楷體" panose="03000509000000000000" pitchFamily="65" charset="-120"/>
              </a:rPr>
              <a:t>:</a:t>
            </a:r>
          </a:p>
        </p:txBody>
      </p:sp>
      <p:sp>
        <p:nvSpPr>
          <p:cNvPr id="9" name="文字方塊 8"/>
          <p:cNvSpPr txBox="1"/>
          <p:nvPr/>
        </p:nvSpPr>
        <p:spPr>
          <a:xfrm>
            <a:off x="80099" y="1225894"/>
            <a:ext cx="8606702" cy="3170099"/>
          </a:xfrm>
          <a:prstGeom prst="rect">
            <a:avLst/>
          </a:prstGeom>
          <a:noFill/>
        </p:spPr>
        <p:txBody>
          <a:bodyPr wrap="square">
            <a:spAutoFit/>
          </a:bodyPr>
          <a:lstStyle/>
          <a:p>
            <a:pPr marL="714375" indent="-82550">
              <a:lnSpc>
                <a:spcPct val="150000"/>
              </a:lnSpc>
              <a:buFont typeface="+mj-ea"/>
              <a:buAutoNum type="ea1ChtPeriod"/>
            </a:pPr>
            <a:r>
              <a:rPr lang="zh-TW" altLang="en-US" sz="2000" dirty="0">
                <a:latin typeface="標楷體" panose="03000509000000000000" pitchFamily="65" charset="-120"/>
                <a:ea typeface="標楷體" panose="03000509000000000000" pitchFamily="65" charset="-120"/>
              </a:rPr>
              <a:t>協會申請國貿署</a:t>
            </a:r>
            <a:r>
              <a:rPr lang="en-US" altLang="zh-TW" sz="2000" dirty="0">
                <a:latin typeface="標楷體" panose="03000509000000000000" pitchFamily="65" charset="-120"/>
                <a:ea typeface="標楷體" panose="03000509000000000000" pitchFamily="65" charset="-120"/>
              </a:rPr>
              <a:t>113</a:t>
            </a:r>
            <a:r>
              <a:rPr lang="zh-TW" altLang="en-US" sz="2000" dirty="0">
                <a:latin typeface="標楷體" panose="03000509000000000000" pitchFamily="65" charset="-120"/>
                <a:ea typeface="標楷體" panose="03000509000000000000" pitchFamily="65" charset="-120"/>
              </a:rPr>
              <a:t>年辦理推廣貿易業務申請補助，促進國內電池產業推動。</a:t>
            </a:r>
            <a:endParaRPr lang="en-US" altLang="zh-TW" sz="2000" dirty="0">
              <a:latin typeface="標楷體" panose="03000509000000000000" pitchFamily="65" charset="-120"/>
              <a:ea typeface="標楷體" panose="03000509000000000000" pitchFamily="65" charset="-120"/>
            </a:endParaRPr>
          </a:p>
          <a:p>
            <a:pPr marL="714375" indent="-82550">
              <a:lnSpc>
                <a:spcPct val="150000"/>
              </a:lnSpc>
              <a:buFont typeface="+mj-ea"/>
              <a:buAutoNum type="ea1ChtPeriod"/>
            </a:pPr>
            <a:r>
              <a:rPr lang="zh-TW" altLang="en-US" sz="2000" dirty="0">
                <a:latin typeface="標楷體" panose="03000509000000000000" pitchFamily="65" charset="-120"/>
                <a:ea typeface="標楷體" panose="03000509000000000000" pitchFamily="65" charset="-120"/>
              </a:rPr>
              <a:t>協會明年預定申請下列展會參展補助</a:t>
            </a:r>
            <a:endParaRPr lang="en-US" altLang="zh-TW" sz="2000" dirty="0">
              <a:latin typeface="標楷體" panose="03000509000000000000" pitchFamily="65" charset="-120"/>
              <a:ea typeface="標楷體" panose="03000509000000000000" pitchFamily="65" charset="-120"/>
            </a:endParaRPr>
          </a:p>
          <a:p>
            <a:pPr marL="1252855" indent="-262255">
              <a:lnSpc>
                <a:spcPct val="150000"/>
              </a:lnSpc>
              <a:buFont typeface="+mj-lt"/>
              <a:buAutoNum type="arabicPeriod"/>
            </a:pPr>
            <a:r>
              <a:rPr lang="en-US" altLang="zh-TW" sz="2000" dirty="0">
                <a:latin typeface="標楷體" panose="03000509000000000000" pitchFamily="65" charset="-120"/>
                <a:ea typeface="標楷體" panose="03000509000000000000" pitchFamily="65" charset="-120"/>
              </a:rPr>
              <a:t>114 </a:t>
            </a:r>
            <a:r>
              <a:rPr lang="zh-TW" altLang="en-US" sz="2000" dirty="0">
                <a:latin typeface="標楷體" panose="03000509000000000000" pitchFamily="65" charset="-120"/>
                <a:ea typeface="標楷體" panose="03000509000000000000" pitchFamily="65" charset="-120"/>
              </a:rPr>
              <a:t>年 </a:t>
            </a:r>
            <a:r>
              <a:rPr lang="en-US" altLang="zh-TW" sz="2000" dirty="0">
                <a:latin typeface="標楷體" panose="03000509000000000000" pitchFamily="65" charset="-120"/>
                <a:ea typeface="標楷體" panose="03000509000000000000" pitchFamily="65" charset="-120"/>
              </a:rPr>
              <a:t>02 </a:t>
            </a:r>
            <a:r>
              <a:rPr lang="zh-TW" altLang="en-US" sz="2000" dirty="0">
                <a:latin typeface="標楷體" panose="03000509000000000000" pitchFamily="65" charset="-120"/>
                <a:ea typeface="標楷體" panose="03000509000000000000" pitchFamily="65" charset="-120"/>
              </a:rPr>
              <a:t>月 </a:t>
            </a:r>
            <a:r>
              <a:rPr lang="en-US" altLang="zh-TW" sz="2000" dirty="0">
                <a:latin typeface="標楷體" panose="03000509000000000000" pitchFamily="65" charset="-120"/>
                <a:ea typeface="標楷體" panose="03000509000000000000" pitchFamily="65" charset="-120"/>
              </a:rPr>
              <a:t>19-21 </a:t>
            </a:r>
            <a:r>
              <a:rPr lang="zh-TW" altLang="en-US" sz="2000" dirty="0">
                <a:latin typeface="標楷體" panose="03000509000000000000" pitchFamily="65" charset="-120"/>
                <a:ea typeface="標楷體" panose="03000509000000000000" pitchFamily="65" charset="-120"/>
              </a:rPr>
              <a:t>日日本國際二次電池展</a:t>
            </a:r>
            <a:endParaRPr lang="en-US" altLang="zh-TW" sz="2000" dirty="0">
              <a:latin typeface="標楷體" panose="03000509000000000000" pitchFamily="65" charset="-120"/>
              <a:ea typeface="標楷體" panose="03000509000000000000" pitchFamily="65" charset="-120"/>
            </a:endParaRPr>
          </a:p>
          <a:p>
            <a:pPr marL="1252855" indent="-262255">
              <a:lnSpc>
                <a:spcPct val="150000"/>
              </a:lnSpc>
              <a:buFont typeface="+mj-lt"/>
              <a:buAutoNum type="arabicPeriod"/>
            </a:pPr>
            <a:r>
              <a:rPr lang="en-US" altLang="zh-TW" sz="2000" dirty="0">
                <a:latin typeface="標楷體" panose="03000509000000000000" pitchFamily="65" charset="-120"/>
                <a:ea typeface="標楷體" panose="03000509000000000000" pitchFamily="65" charset="-120"/>
              </a:rPr>
              <a:t>114 </a:t>
            </a:r>
            <a:r>
              <a:rPr lang="zh-TW" altLang="en-US" sz="2000" dirty="0">
                <a:latin typeface="標楷體" panose="03000509000000000000" pitchFamily="65" charset="-120"/>
                <a:ea typeface="標楷體" panose="03000509000000000000" pitchFamily="65" charset="-120"/>
              </a:rPr>
              <a:t>年 </a:t>
            </a:r>
            <a:r>
              <a:rPr lang="en-US" altLang="zh-TW" sz="2000" dirty="0">
                <a:latin typeface="標楷體" panose="03000509000000000000" pitchFamily="65" charset="-120"/>
                <a:ea typeface="標楷體" panose="03000509000000000000" pitchFamily="65" charset="-120"/>
              </a:rPr>
              <a:t>04 </a:t>
            </a:r>
            <a:r>
              <a:rPr lang="zh-TW" altLang="en-US" sz="2000" dirty="0">
                <a:latin typeface="標楷體" panose="03000509000000000000" pitchFamily="65" charset="-120"/>
                <a:ea typeface="標楷體" panose="03000509000000000000" pitchFamily="65" charset="-120"/>
              </a:rPr>
              <a:t>月 </a:t>
            </a:r>
            <a:r>
              <a:rPr lang="en-US" altLang="zh-TW" sz="2000" dirty="0">
                <a:latin typeface="標楷體" panose="03000509000000000000" pitchFamily="65" charset="-120"/>
                <a:ea typeface="標楷體" panose="03000509000000000000" pitchFamily="65" charset="-120"/>
              </a:rPr>
              <a:t>23-26 </a:t>
            </a:r>
            <a:r>
              <a:rPr lang="zh-TW" altLang="en-US" sz="2000" dirty="0">
                <a:latin typeface="標楷體" panose="03000509000000000000" pitchFamily="65" charset="-120"/>
                <a:ea typeface="標楷體" panose="03000509000000000000" pitchFamily="65" charset="-120"/>
              </a:rPr>
              <a:t>日台北國際汽車零配件展</a:t>
            </a:r>
          </a:p>
          <a:p>
            <a:pPr marL="1252855" indent="-262255">
              <a:lnSpc>
                <a:spcPct val="150000"/>
              </a:lnSpc>
              <a:buFont typeface="+mj-lt"/>
              <a:buAutoNum type="arabicPeriod"/>
            </a:pPr>
            <a:r>
              <a:rPr lang="en-US" altLang="zh-TW" sz="2000" dirty="0">
                <a:latin typeface="標楷體" panose="03000509000000000000" pitchFamily="65" charset="-120"/>
                <a:ea typeface="標楷體" panose="03000509000000000000" pitchFamily="65" charset="-120"/>
              </a:rPr>
              <a:t>114 </a:t>
            </a:r>
            <a:r>
              <a:rPr lang="zh-TW" altLang="en-US" sz="2000" dirty="0">
                <a:latin typeface="標楷體" panose="03000509000000000000" pitchFamily="65" charset="-120"/>
                <a:ea typeface="標楷體" panose="03000509000000000000" pitchFamily="65" charset="-120"/>
              </a:rPr>
              <a:t>年 </a:t>
            </a:r>
            <a:r>
              <a:rPr lang="en-US" altLang="zh-TW" sz="2000" dirty="0">
                <a:latin typeface="標楷體" panose="03000509000000000000" pitchFamily="65" charset="-120"/>
                <a:ea typeface="標楷體" panose="03000509000000000000" pitchFamily="65" charset="-120"/>
              </a:rPr>
              <a:t>10 </a:t>
            </a:r>
            <a:r>
              <a:rPr lang="zh-TW" altLang="en-US" sz="2000" dirty="0">
                <a:latin typeface="標楷體" panose="03000509000000000000" pitchFamily="65" charset="-120"/>
                <a:ea typeface="標楷體" panose="03000509000000000000" pitchFamily="65" charset="-120"/>
              </a:rPr>
              <a:t>月 </a:t>
            </a:r>
            <a:r>
              <a:rPr lang="en-US" altLang="zh-TW" sz="2000" dirty="0">
                <a:latin typeface="標楷體" panose="03000509000000000000" pitchFamily="65" charset="-120"/>
                <a:ea typeface="標楷體" panose="03000509000000000000" pitchFamily="65" charset="-120"/>
              </a:rPr>
              <a:t>29-31 </a:t>
            </a:r>
            <a:r>
              <a:rPr lang="zh-TW" altLang="en-US" sz="2000" dirty="0">
                <a:latin typeface="標楷體" panose="03000509000000000000" pitchFamily="65" charset="-120"/>
                <a:ea typeface="標楷體" panose="03000509000000000000" pitchFamily="65" charset="-120"/>
              </a:rPr>
              <a:t>日臺灣國際智慧能源週</a:t>
            </a:r>
            <a:endParaRPr lang="en-US" altLang="zh-TW" sz="2000" dirty="0">
              <a:latin typeface="標楷體" panose="03000509000000000000" pitchFamily="65" charset="-120"/>
              <a:ea typeface="標楷體" panose="03000509000000000000" pitchFamily="65" charset="-120"/>
            </a:endParaRPr>
          </a:p>
          <a:p>
            <a:pPr marL="714375" indent="-457200">
              <a:buFont typeface="+mj-lt"/>
              <a:buAutoNum type="arabicPeriod"/>
            </a:pPr>
            <a:endParaRPr lang="zh-TW" altLang="en-US" sz="2000" dirty="0">
              <a:latin typeface="標楷體" panose="03000509000000000000" pitchFamily="65" charset="-120"/>
              <a:ea typeface="標楷體" panose="03000509000000000000" pitchFamily="65" charset="-12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39414" y="156830"/>
            <a:ext cx="7847386" cy="447473"/>
          </a:xfrm>
        </p:spPr>
        <p:txBody>
          <a:bodyPr>
            <a:noAutofit/>
          </a:bodyPr>
          <a:lstStyle/>
          <a:p>
            <a:r>
              <a:rPr lang="zh-TW" altLang="en-US" sz="2700" b="1" dirty="0">
                <a:solidFill>
                  <a:schemeClr val="tx1"/>
                </a:solidFill>
                <a:latin typeface="標楷體" panose="03000509000000000000" pitchFamily="65" charset="-120"/>
                <a:ea typeface="標楷體" panose="03000509000000000000" pitchFamily="65" charset="-120"/>
              </a:rPr>
              <a:t>討論案二</a:t>
            </a:r>
            <a:r>
              <a:rPr lang="en-US" altLang="zh-TW" sz="2700" b="1" dirty="0">
                <a:solidFill>
                  <a:schemeClr val="tx1"/>
                </a:solidFill>
                <a:latin typeface="標楷體" panose="03000509000000000000" pitchFamily="65" charset="-120"/>
                <a:ea typeface="標楷體" panose="03000509000000000000" pitchFamily="65" charset="-120"/>
              </a:rPr>
              <a:t>:</a:t>
            </a:r>
            <a:r>
              <a:rPr lang="zh-TW" altLang="en-US" sz="2700" b="1" dirty="0">
                <a:solidFill>
                  <a:schemeClr val="tx1"/>
                </a:solidFill>
                <a:latin typeface="標楷體" panose="03000509000000000000" pitchFamily="65" charset="-120"/>
                <a:ea typeface="標楷體" panose="03000509000000000000" pitchFamily="65" charset="-120"/>
              </a:rPr>
              <a:t>美國川普關稅政策對產業影響</a:t>
            </a:r>
          </a:p>
        </p:txBody>
      </p:sp>
      <p:sp>
        <p:nvSpPr>
          <p:cNvPr id="3"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42</a:t>
            </a:fld>
            <a:endParaRPr lang="en-US" sz="2000" dirty="0">
              <a:solidFill>
                <a:schemeClr val="tx1"/>
              </a:solidFill>
            </a:endParaRPr>
          </a:p>
        </p:txBody>
      </p:sp>
      <p:sp>
        <p:nvSpPr>
          <p:cNvPr id="6" name="文字方塊 5"/>
          <p:cNvSpPr txBox="1"/>
          <p:nvPr/>
        </p:nvSpPr>
        <p:spPr>
          <a:xfrm>
            <a:off x="457199" y="966308"/>
            <a:ext cx="825867" cy="400110"/>
          </a:xfrm>
          <a:prstGeom prst="rect">
            <a:avLst/>
          </a:prstGeom>
          <a:noFill/>
        </p:spPr>
        <p:txBody>
          <a:bodyPr wrap="none" rtlCol="0">
            <a:spAutoFit/>
          </a:bodyPr>
          <a:lstStyle/>
          <a:p>
            <a:r>
              <a:rPr lang="zh-TW" altLang="en-US" sz="2000" b="1" u="sng" dirty="0">
                <a:latin typeface="標楷體" panose="03000509000000000000" pitchFamily="65" charset="-120"/>
                <a:ea typeface="標楷體" panose="03000509000000000000" pitchFamily="65" charset="-120"/>
              </a:rPr>
              <a:t>說明</a:t>
            </a:r>
            <a:r>
              <a:rPr lang="en-US" altLang="zh-TW" sz="2000" b="1" u="sng" dirty="0">
                <a:latin typeface="標楷體" panose="03000509000000000000" pitchFamily="65" charset="-120"/>
                <a:ea typeface="標楷體" panose="03000509000000000000" pitchFamily="65" charset="-120"/>
              </a:rPr>
              <a:t>:</a:t>
            </a:r>
          </a:p>
        </p:txBody>
      </p:sp>
      <p:sp>
        <p:nvSpPr>
          <p:cNvPr id="9" name="文字方塊 8"/>
          <p:cNvSpPr txBox="1"/>
          <p:nvPr/>
        </p:nvSpPr>
        <p:spPr>
          <a:xfrm>
            <a:off x="80099" y="1225894"/>
            <a:ext cx="8606702" cy="1884875"/>
          </a:xfrm>
          <a:prstGeom prst="rect">
            <a:avLst/>
          </a:prstGeom>
          <a:noFill/>
        </p:spPr>
        <p:txBody>
          <a:bodyPr wrap="square">
            <a:spAutoFit/>
          </a:bodyPr>
          <a:lstStyle/>
          <a:p>
            <a:pPr marL="714375" indent="-82550">
              <a:lnSpc>
                <a:spcPct val="150000"/>
              </a:lnSpc>
              <a:buFont typeface="+mj-ea"/>
              <a:buAutoNum type="ea1ChtPeriod"/>
            </a:pPr>
            <a:r>
              <a:rPr lang="zh-TW" altLang="en-US" sz="2000" dirty="0">
                <a:latin typeface="標楷體" panose="03000509000000000000" pitchFamily="65" charset="-120"/>
                <a:ea typeface="標楷體" panose="03000509000000000000" pitchFamily="65" charset="-120"/>
              </a:rPr>
              <a:t>針對美國川普關稅政策對產業影響為何</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如何因應建議</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協會及政府如何協助會員</a:t>
            </a:r>
            <a:r>
              <a:rPr lang="en-US" altLang="zh-TW" sz="2000" dirty="0">
                <a:latin typeface="標楷體" panose="03000509000000000000" pitchFamily="65" charset="-120"/>
                <a:ea typeface="標楷體" panose="03000509000000000000" pitchFamily="65" charset="-120"/>
              </a:rPr>
              <a:t>?</a:t>
            </a:r>
          </a:p>
          <a:p>
            <a:pPr marL="1077913" indent="-446088">
              <a:lnSpc>
                <a:spcPct val="150000"/>
              </a:lnSpc>
              <a:buFont typeface="+mj-ea"/>
              <a:buAutoNum type="ea1ChtPeriod"/>
            </a:pPr>
            <a:r>
              <a:rPr lang="zh-TW" altLang="en-US" sz="2000" dirty="0">
                <a:latin typeface="標楷體" panose="03000509000000000000" pitchFamily="65" charset="-120"/>
                <a:ea typeface="標楷體" panose="03000509000000000000" pitchFamily="65" charset="-120"/>
              </a:rPr>
              <a:t>自中國及台灣出口材料、電芯、</a:t>
            </a:r>
            <a:r>
              <a:rPr lang="en-US" altLang="zh-TW" sz="2000" dirty="0">
                <a:latin typeface="標楷體" panose="03000509000000000000" pitchFamily="65" charset="-120"/>
                <a:ea typeface="標楷體" panose="03000509000000000000" pitchFamily="65" charset="-120"/>
              </a:rPr>
              <a:t>Pack</a:t>
            </a:r>
            <a:r>
              <a:rPr lang="zh-TW" altLang="en-US" sz="2000" dirty="0">
                <a:latin typeface="標楷體" panose="03000509000000000000" pitchFamily="65" charset="-120"/>
                <a:ea typeface="標楷體" panose="03000509000000000000" pitchFamily="65" charset="-120"/>
              </a:rPr>
              <a:t>等產品輸入至美國之關稅比較差異數據，目前存在關稅豁免狀況</a:t>
            </a:r>
          </a:p>
        </p:txBody>
      </p:sp>
    </p:spTree>
    <p:extLst>
      <p:ext uri="{BB962C8B-B14F-4D97-AF65-F5344CB8AC3E}">
        <p14:creationId xmlns:p14="http://schemas.microsoft.com/office/powerpoint/2010/main" val="2868099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39414" y="156830"/>
            <a:ext cx="7847386" cy="447473"/>
          </a:xfrm>
        </p:spPr>
        <p:txBody>
          <a:bodyPr>
            <a:noAutofit/>
          </a:bodyPr>
          <a:lstStyle/>
          <a:p>
            <a:r>
              <a:rPr lang="zh-TW" altLang="en-US" sz="2700" b="1" dirty="0">
                <a:solidFill>
                  <a:schemeClr val="tx1"/>
                </a:solidFill>
                <a:latin typeface="標楷體" panose="03000509000000000000" pitchFamily="65" charset="-120"/>
                <a:ea typeface="標楷體" panose="03000509000000000000" pitchFamily="65" charset="-120"/>
              </a:rPr>
              <a:t>討論案三</a:t>
            </a:r>
            <a:r>
              <a:rPr lang="en-US" altLang="zh-TW" sz="2700" b="1" dirty="0">
                <a:solidFill>
                  <a:schemeClr val="tx1"/>
                </a:solidFill>
                <a:latin typeface="標楷體" panose="03000509000000000000" pitchFamily="65" charset="-120"/>
                <a:ea typeface="標楷體" panose="03000509000000000000" pitchFamily="65" charset="-120"/>
              </a:rPr>
              <a:t>:</a:t>
            </a:r>
            <a:r>
              <a:rPr lang="zh-TW" altLang="en-US" sz="2700" b="1" dirty="0">
                <a:solidFill>
                  <a:schemeClr val="tx1"/>
                </a:solidFill>
                <a:latin typeface="標楷體" panose="03000509000000000000" pitchFamily="65" charset="-120"/>
                <a:ea typeface="標楷體" panose="03000509000000000000" pitchFamily="65" charset="-120"/>
              </a:rPr>
              <a:t>擴大出海口建議作法</a:t>
            </a:r>
          </a:p>
        </p:txBody>
      </p:sp>
      <p:sp>
        <p:nvSpPr>
          <p:cNvPr id="3"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43</a:t>
            </a:fld>
            <a:endParaRPr lang="en-US" sz="2000" dirty="0">
              <a:solidFill>
                <a:schemeClr val="tx1"/>
              </a:solidFill>
            </a:endParaRPr>
          </a:p>
        </p:txBody>
      </p:sp>
      <p:sp>
        <p:nvSpPr>
          <p:cNvPr id="6" name="文字方塊 5"/>
          <p:cNvSpPr txBox="1"/>
          <p:nvPr/>
        </p:nvSpPr>
        <p:spPr>
          <a:xfrm>
            <a:off x="457199" y="966308"/>
            <a:ext cx="825867" cy="400110"/>
          </a:xfrm>
          <a:prstGeom prst="rect">
            <a:avLst/>
          </a:prstGeom>
          <a:noFill/>
        </p:spPr>
        <p:txBody>
          <a:bodyPr wrap="none" rtlCol="0">
            <a:spAutoFit/>
          </a:bodyPr>
          <a:lstStyle/>
          <a:p>
            <a:r>
              <a:rPr lang="zh-TW" altLang="en-US" sz="2000" b="1" u="sng" dirty="0">
                <a:latin typeface="標楷體" panose="03000509000000000000" pitchFamily="65" charset="-120"/>
                <a:ea typeface="標楷體" panose="03000509000000000000" pitchFamily="65" charset="-120"/>
              </a:rPr>
              <a:t>說明</a:t>
            </a:r>
            <a:r>
              <a:rPr lang="en-US" altLang="zh-TW" sz="2000" b="1" u="sng" dirty="0">
                <a:latin typeface="標楷體" panose="03000509000000000000" pitchFamily="65" charset="-120"/>
                <a:ea typeface="標楷體" panose="03000509000000000000" pitchFamily="65" charset="-120"/>
              </a:rPr>
              <a:t>:</a:t>
            </a:r>
          </a:p>
        </p:txBody>
      </p:sp>
      <p:sp>
        <p:nvSpPr>
          <p:cNvPr id="9" name="文字方塊 8"/>
          <p:cNvSpPr txBox="1"/>
          <p:nvPr/>
        </p:nvSpPr>
        <p:spPr>
          <a:xfrm>
            <a:off x="80099" y="1225894"/>
            <a:ext cx="8606702" cy="499880"/>
          </a:xfrm>
          <a:prstGeom prst="rect">
            <a:avLst/>
          </a:prstGeom>
          <a:noFill/>
        </p:spPr>
        <p:txBody>
          <a:bodyPr wrap="square">
            <a:spAutoFit/>
          </a:bodyPr>
          <a:lstStyle/>
          <a:p>
            <a:pPr marL="714375" indent="-82550">
              <a:lnSpc>
                <a:spcPct val="150000"/>
              </a:lnSpc>
              <a:buFont typeface="+mj-ea"/>
              <a:buAutoNum type="ea1ChtPeriod"/>
            </a:pPr>
            <a:r>
              <a:rPr lang="zh-TW" altLang="en-US" sz="2000" dirty="0">
                <a:latin typeface="標楷體" panose="03000509000000000000" pitchFamily="65" charset="-120"/>
                <a:ea typeface="標楷體" panose="03000509000000000000" pitchFamily="65" charset="-120"/>
              </a:rPr>
              <a:t>針對如何擴大出海口建議作法</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協會及政府如何協助會員</a:t>
            </a:r>
            <a:r>
              <a:rPr lang="en-US" altLang="zh-TW" sz="20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658297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39414" y="156830"/>
            <a:ext cx="7847386" cy="447473"/>
          </a:xfrm>
        </p:spPr>
        <p:txBody>
          <a:bodyPr>
            <a:noAutofit/>
          </a:bodyPr>
          <a:lstStyle/>
          <a:p>
            <a:r>
              <a:rPr lang="zh-TW" altLang="en-US" sz="2700" b="1" dirty="0">
                <a:solidFill>
                  <a:schemeClr val="tx1"/>
                </a:solidFill>
                <a:latin typeface="標楷體" panose="03000509000000000000" pitchFamily="65" charset="-120"/>
                <a:ea typeface="標楷體" panose="03000509000000000000" pitchFamily="65" charset="-120"/>
              </a:rPr>
              <a:t>討論案三</a:t>
            </a:r>
            <a:r>
              <a:rPr lang="en-US" altLang="zh-TW" sz="2700" b="1" dirty="0">
                <a:solidFill>
                  <a:schemeClr val="tx1"/>
                </a:solidFill>
                <a:latin typeface="標楷體" panose="03000509000000000000" pitchFamily="65" charset="-120"/>
                <a:ea typeface="標楷體" panose="03000509000000000000" pitchFamily="65" charset="-120"/>
              </a:rPr>
              <a:t>:</a:t>
            </a:r>
            <a:r>
              <a:rPr lang="zh-TW" altLang="en-US" sz="2700" b="1" dirty="0">
                <a:solidFill>
                  <a:schemeClr val="tx1"/>
                </a:solidFill>
                <a:latin typeface="標楷體" panose="03000509000000000000" pitchFamily="65" charset="-120"/>
                <a:ea typeface="標楷體" panose="03000509000000000000" pitchFamily="65" charset="-120"/>
              </a:rPr>
              <a:t>電芯國產化建議作法</a:t>
            </a:r>
          </a:p>
        </p:txBody>
      </p:sp>
      <p:sp>
        <p:nvSpPr>
          <p:cNvPr id="3"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44</a:t>
            </a:fld>
            <a:endParaRPr lang="en-US" sz="2000" dirty="0">
              <a:solidFill>
                <a:schemeClr val="tx1"/>
              </a:solidFill>
            </a:endParaRPr>
          </a:p>
        </p:txBody>
      </p:sp>
      <p:sp>
        <p:nvSpPr>
          <p:cNvPr id="6" name="文字方塊 5"/>
          <p:cNvSpPr txBox="1"/>
          <p:nvPr/>
        </p:nvSpPr>
        <p:spPr>
          <a:xfrm>
            <a:off x="457199" y="966308"/>
            <a:ext cx="825867" cy="400110"/>
          </a:xfrm>
          <a:prstGeom prst="rect">
            <a:avLst/>
          </a:prstGeom>
          <a:noFill/>
        </p:spPr>
        <p:txBody>
          <a:bodyPr wrap="none" rtlCol="0">
            <a:spAutoFit/>
          </a:bodyPr>
          <a:lstStyle/>
          <a:p>
            <a:r>
              <a:rPr lang="zh-TW" altLang="en-US" sz="2000" b="1" u="sng" dirty="0">
                <a:latin typeface="標楷體" panose="03000509000000000000" pitchFamily="65" charset="-120"/>
                <a:ea typeface="標楷體" panose="03000509000000000000" pitchFamily="65" charset="-120"/>
              </a:rPr>
              <a:t>說明</a:t>
            </a:r>
            <a:r>
              <a:rPr lang="en-US" altLang="zh-TW" sz="2000" b="1" u="sng" dirty="0">
                <a:latin typeface="標楷體" panose="03000509000000000000" pitchFamily="65" charset="-120"/>
                <a:ea typeface="標楷體" panose="03000509000000000000" pitchFamily="65" charset="-120"/>
              </a:rPr>
              <a:t>:</a:t>
            </a:r>
          </a:p>
        </p:txBody>
      </p:sp>
      <p:sp>
        <p:nvSpPr>
          <p:cNvPr id="9" name="文字方塊 8"/>
          <p:cNvSpPr txBox="1"/>
          <p:nvPr/>
        </p:nvSpPr>
        <p:spPr>
          <a:xfrm>
            <a:off x="80099" y="1225894"/>
            <a:ext cx="8606702" cy="499880"/>
          </a:xfrm>
          <a:prstGeom prst="rect">
            <a:avLst/>
          </a:prstGeom>
          <a:noFill/>
        </p:spPr>
        <p:txBody>
          <a:bodyPr wrap="square">
            <a:spAutoFit/>
          </a:bodyPr>
          <a:lstStyle/>
          <a:p>
            <a:pPr marL="714375" indent="-82550">
              <a:lnSpc>
                <a:spcPct val="150000"/>
              </a:lnSpc>
              <a:buFont typeface="+mj-ea"/>
              <a:buAutoNum type="ea1ChtPeriod"/>
            </a:pPr>
            <a:r>
              <a:rPr lang="zh-TW" altLang="en-US" sz="2000" dirty="0">
                <a:latin typeface="標楷體" panose="03000509000000000000" pitchFamily="65" charset="-120"/>
                <a:ea typeface="標楷體" panose="03000509000000000000" pitchFamily="65" charset="-120"/>
              </a:rPr>
              <a:t>推動電芯國產化建議作法</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協會及政府如何協助會員</a:t>
            </a:r>
            <a:r>
              <a:rPr lang="en-US" altLang="zh-TW" sz="20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81530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39414" y="156830"/>
            <a:ext cx="7847386" cy="447473"/>
          </a:xfrm>
        </p:spPr>
        <p:txBody>
          <a:bodyPr>
            <a:noAutofit/>
          </a:bodyPr>
          <a:lstStyle/>
          <a:p>
            <a:r>
              <a:rPr lang="zh-TW" altLang="en-US" sz="2700" b="1" dirty="0">
                <a:solidFill>
                  <a:schemeClr val="tx1"/>
                </a:solidFill>
                <a:latin typeface="標楷體" panose="03000509000000000000" pitchFamily="65" charset="-120"/>
                <a:ea typeface="標楷體" panose="03000509000000000000" pitchFamily="65" charset="-120"/>
              </a:rPr>
              <a:t>理事提案討論案一</a:t>
            </a:r>
            <a:r>
              <a:rPr lang="en-US" altLang="zh-TW" sz="2700" b="1" dirty="0">
                <a:solidFill>
                  <a:schemeClr val="tx1"/>
                </a:solidFill>
                <a:latin typeface="標楷體" panose="03000509000000000000" pitchFamily="65" charset="-120"/>
                <a:ea typeface="標楷體" panose="03000509000000000000" pitchFamily="65" charset="-120"/>
              </a:rPr>
              <a:t>:</a:t>
            </a:r>
            <a:r>
              <a:rPr lang="zh-TW" altLang="en-US" sz="2700" b="1" dirty="0">
                <a:solidFill>
                  <a:schemeClr val="tx1"/>
                </a:solidFill>
                <a:latin typeface="標楷體" panose="03000509000000000000" pitchFamily="65" charset="-120"/>
                <a:ea typeface="標楷體" panose="03000509000000000000" pitchFamily="65" charset="-120"/>
              </a:rPr>
              <a:t>如何強化秘書處對會員的服務</a:t>
            </a:r>
          </a:p>
        </p:txBody>
      </p:sp>
      <p:sp>
        <p:nvSpPr>
          <p:cNvPr id="3"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45</a:t>
            </a:fld>
            <a:endParaRPr lang="en-US" sz="2000" dirty="0">
              <a:solidFill>
                <a:schemeClr val="tx1"/>
              </a:solidFill>
            </a:endParaRPr>
          </a:p>
        </p:txBody>
      </p:sp>
      <p:sp>
        <p:nvSpPr>
          <p:cNvPr id="6" name="文字方塊 5"/>
          <p:cNvSpPr txBox="1"/>
          <p:nvPr/>
        </p:nvSpPr>
        <p:spPr>
          <a:xfrm>
            <a:off x="457199" y="966308"/>
            <a:ext cx="825867" cy="400110"/>
          </a:xfrm>
          <a:prstGeom prst="rect">
            <a:avLst/>
          </a:prstGeom>
          <a:noFill/>
        </p:spPr>
        <p:txBody>
          <a:bodyPr wrap="none" rtlCol="0">
            <a:spAutoFit/>
          </a:bodyPr>
          <a:lstStyle/>
          <a:p>
            <a:r>
              <a:rPr lang="zh-TW" altLang="en-US" sz="2000" b="1" u="sng" dirty="0">
                <a:latin typeface="標楷體" panose="03000509000000000000" pitchFamily="65" charset="-120"/>
                <a:ea typeface="標楷體" panose="03000509000000000000" pitchFamily="65" charset="-120"/>
              </a:rPr>
              <a:t>說明</a:t>
            </a:r>
            <a:r>
              <a:rPr lang="en-US" altLang="zh-TW" sz="2000" b="1" u="sng" dirty="0">
                <a:latin typeface="標楷體" panose="03000509000000000000" pitchFamily="65" charset="-120"/>
                <a:ea typeface="標楷體" panose="03000509000000000000" pitchFamily="65" charset="-120"/>
              </a:rPr>
              <a:t>:</a:t>
            </a:r>
          </a:p>
        </p:txBody>
      </p:sp>
      <p:sp>
        <p:nvSpPr>
          <p:cNvPr id="9" name="文字方塊 8"/>
          <p:cNvSpPr txBox="1"/>
          <p:nvPr/>
        </p:nvSpPr>
        <p:spPr>
          <a:xfrm>
            <a:off x="80099" y="1225894"/>
            <a:ext cx="8606702" cy="2346540"/>
          </a:xfrm>
          <a:prstGeom prst="rect">
            <a:avLst/>
          </a:prstGeom>
          <a:noFill/>
        </p:spPr>
        <p:txBody>
          <a:bodyPr wrap="square">
            <a:spAutoFit/>
          </a:bodyPr>
          <a:lstStyle/>
          <a:p>
            <a:pPr marL="1077913" indent="-446088">
              <a:lnSpc>
                <a:spcPct val="150000"/>
              </a:lnSpc>
              <a:buFont typeface="+mj-ea"/>
              <a:buAutoNum type="ea1ChtPeriod"/>
            </a:pPr>
            <a:r>
              <a:rPr lang="zh-TW" altLang="en-US" sz="2000" dirty="0">
                <a:latin typeface="標楷體" panose="03000509000000000000" pitchFamily="65" charset="-120"/>
                <a:ea typeface="標楷體" panose="03000509000000000000" pitchFamily="65" charset="-120"/>
              </a:rPr>
              <a:t>有關今年</a:t>
            </a:r>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月的 </a:t>
            </a:r>
            <a:r>
              <a:rPr lang="en-US" altLang="zh-TW" sz="2000" dirty="0">
                <a:latin typeface="標楷體" panose="03000509000000000000" pitchFamily="65" charset="-120"/>
                <a:ea typeface="標楷體" panose="03000509000000000000" pitchFamily="65" charset="-120"/>
              </a:rPr>
              <a:t>2025 Battery Japan </a:t>
            </a:r>
            <a:r>
              <a:rPr lang="zh-TW" altLang="en-US" sz="2000" dirty="0">
                <a:latin typeface="標楷體" panose="03000509000000000000" pitchFamily="65" charset="-120"/>
                <a:ea typeface="標楷體" panose="03000509000000000000" pitchFamily="65" charset="-120"/>
              </a:rPr>
              <a:t>參展的檢討，與明年度</a:t>
            </a:r>
            <a:r>
              <a:rPr lang="en-US" altLang="zh-TW" sz="2000" dirty="0">
                <a:latin typeface="標楷體" panose="03000509000000000000" pitchFamily="65" charset="-120"/>
                <a:ea typeface="標楷體" panose="03000509000000000000" pitchFamily="65" charset="-120"/>
              </a:rPr>
              <a:t>2026</a:t>
            </a:r>
            <a:r>
              <a:rPr lang="zh-TW" altLang="en-US" sz="2000" dirty="0">
                <a:latin typeface="標楷體" panose="03000509000000000000" pitchFamily="65" charset="-120"/>
                <a:ea typeface="標楷體" panose="03000509000000000000" pitchFamily="65" charset="-120"/>
              </a:rPr>
              <a:t>年</a:t>
            </a:r>
            <a:r>
              <a:rPr lang="en-US" altLang="zh-TW" sz="2000" dirty="0">
                <a:latin typeface="標楷體" panose="03000509000000000000" pitchFamily="65" charset="-120"/>
                <a:ea typeface="標楷體" panose="03000509000000000000" pitchFamily="65" charset="-120"/>
              </a:rPr>
              <a:t>Battery Japan </a:t>
            </a:r>
            <a:r>
              <a:rPr lang="zh-TW" altLang="en-US" sz="2000" dirty="0">
                <a:latin typeface="標楷體" panose="03000509000000000000" pitchFamily="65" charset="-120"/>
                <a:ea typeface="標楷體" panose="03000509000000000000" pitchFamily="65" charset="-120"/>
              </a:rPr>
              <a:t>的參展規劃。</a:t>
            </a:r>
          </a:p>
          <a:p>
            <a:pPr marL="1077913" indent="-446088">
              <a:lnSpc>
                <a:spcPct val="150000"/>
              </a:lnSpc>
              <a:buFont typeface="+mj-ea"/>
              <a:buAutoNum type="ea1ChtPeriod"/>
            </a:pPr>
            <a:r>
              <a:rPr lang="zh-TW" altLang="en-US" sz="2000" dirty="0">
                <a:latin typeface="標楷體" panose="03000509000000000000" pitchFamily="65" charset="-120"/>
                <a:ea typeface="標楷體" panose="03000509000000000000" pitchFamily="65" charset="-120"/>
              </a:rPr>
              <a:t>如何增加新會員與防止老會員流失。</a:t>
            </a:r>
          </a:p>
          <a:p>
            <a:pPr marL="1077913" indent="-446088">
              <a:lnSpc>
                <a:spcPct val="150000"/>
              </a:lnSpc>
              <a:buFont typeface="+mj-ea"/>
              <a:buAutoNum type="ea1ChtPeriod"/>
            </a:pPr>
            <a:r>
              <a:rPr lang="zh-TW" altLang="en-US" sz="2000" dirty="0">
                <a:latin typeface="標楷體" panose="03000509000000000000" pitchFamily="65" charset="-120"/>
                <a:ea typeface="標楷體" panose="03000509000000000000" pitchFamily="65" charset="-120"/>
              </a:rPr>
              <a:t>有關工研院工業材料刊物的費用支出一事。</a:t>
            </a:r>
          </a:p>
          <a:p>
            <a:pPr marL="1077913" indent="-446088">
              <a:lnSpc>
                <a:spcPct val="150000"/>
              </a:lnSpc>
              <a:buFont typeface="+mj-ea"/>
              <a:buAutoNum type="ea1ChtPeriod"/>
            </a:pPr>
            <a:r>
              <a:rPr lang="zh-TW" altLang="en-US" sz="2000" dirty="0">
                <a:latin typeface="標楷體" panose="03000509000000000000" pitchFamily="65" charset="-120"/>
                <a:ea typeface="標楷體" panose="03000509000000000000" pitchFamily="65" charset="-120"/>
              </a:rPr>
              <a:t>如何強化秘書處對會員的服務。</a:t>
            </a:r>
          </a:p>
        </p:txBody>
      </p:sp>
    </p:spTree>
    <p:extLst>
      <p:ext uri="{BB962C8B-B14F-4D97-AF65-F5344CB8AC3E}">
        <p14:creationId xmlns:p14="http://schemas.microsoft.com/office/powerpoint/2010/main" val="1808129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348249" y="2867402"/>
            <a:ext cx="6447501" cy="717550"/>
          </a:xfrm>
        </p:spPr>
        <p:txBody>
          <a:bodyPr>
            <a:normAutofit/>
          </a:bodyPr>
          <a:lstStyle/>
          <a:p>
            <a:pPr algn="ctr"/>
            <a:r>
              <a:rPr lang="zh-TW" altLang="en-US" sz="4050" b="1" dirty="0">
                <a:solidFill>
                  <a:schemeClr val="tx1"/>
                </a:solidFill>
                <a:latin typeface="標楷體" panose="03000509000000000000" pitchFamily="65" charset="-120"/>
                <a:ea typeface="標楷體" panose="03000509000000000000" pitchFamily="65" charset="-120"/>
              </a:rPr>
              <a:t>臨時動議</a:t>
            </a:r>
          </a:p>
        </p:txBody>
      </p:sp>
      <p:sp>
        <p:nvSpPr>
          <p:cNvPr id="2"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46</a:t>
            </a:fld>
            <a:endParaRPr lang="en-US" sz="2000" dirty="0">
              <a:solidFill>
                <a:schemeClr val="tx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110139" y="1908313"/>
            <a:ext cx="4309461" cy="4936435"/>
            <a:chOff x="353786" y="1935537"/>
            <a:chExt cx="5896260" cy="4906060"/>
          </a:xfrm>
        </p:grpSpPr>
        <p:sp>
          <p:nvSpPr>
            <p:cNvPr id="11" name="AutoShape 2" descr="1"/>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TW" altLang="en-US"/>
            </a:p>
          </p:txBody>
        </p:sp>
        <p:grpSp>
          <p:nvGrpSpPr>
            <p:cNvPr id="12" name="群組 11"/>
            <p:cNvGrpSpPr/>
            <p:nvPr/>
          </p:nvGrpSpPr>
          <p:grpSpPr>
            <a:xfrm>
              <a:off x="353786" y="1935537"/>
              <a:ext cx="5896260" cy="4906060"/>
              <a:chOff x="4047838" y="959567"/>
              <a:chExt cx="4096322" cy="4906060"/>
            </a:xfrm>
          </p:grpSpPr>
          <p:pic>
            <p:nvPicPr>
              <p:cNvPr id="13" name="圖片 12"/>
              <p:cNvPicPr>
                <a:picLocks noChangeAspect="1"/>
              </p:cNvPicPr>
              <p:nvPr/>
            </p:nvPicPr>
            <p:blipFill>
              <a:blip r:embed="rId3"/>
              <a:stretch>
                <a:fillRect/>
              </a:stretch>
            </p:blipFill>
            <p:spPr>
              <a:xfrm>
                <a:off x="4047838" y="959567"/>
                <a:ext cx="4096322" cy="4906060"/>
              </a:xfrm>
              <a:prstGeom prst="rect">
                <a:avLst/>
              </a:prstGeom>
            </p:spPr>
          </p:pic>
          <p:sp>
            <p:nvSpPr>
              <p:cNvPr id="14" name="矩形 13"/>
              <p:cNvSpPr/>
              <p:nvPr/>
            </p:nvSpPr>
            <p:spPr>
              <a:xfrm>
                <a:off x="6257924" y="4924425"/>
                <a:ext cx="809625" cy="7810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上 14"/>
              <p:cNvSpPr/>
              <p:nvPr/>
            </p:nvSpPr>
            <p:spPr>
              <a:xfrm rot="18546426">
                <a:off x="7490099" y="4810472"/>
                <a:ext cx="183027" cy="47789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箭號: 向上 15"/>
              <p:cNvSpPr/>
              <p:nvPr/>
            </p:nvSpPr>
            <p:spPr>
              <a:xfrm rot="16400426">
                <a:off x="6675009" y="4403639"/>
                <a:ext cx="183027" cy="47789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箭號: 向上 16"/>
              <p:cNvSpPr/>
              <p:nvPr/>
            </p:nvSpPr>
            <p:spPr>
              <a:xfrm rot="7503935">
                <a:off x="6111292" y="4753724"/>
                <a:ext cx="191365" cy="457075"/>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7009537" y="4965257"/>
                <a:ext cx="486283" cy="646331"/>
              </a:xfrm>
              <a:prstGeom prst="rect">
                <a:avLst/>
              </a:prstGeom>
              <a:noFill/>
            </p:spPr>
            <p:txBody>
              <a:bodyPr wrap="square" rtlCol="0">
                <a:spAutoFit/>
              </a:bodyPr>
              <a:lstStyle/>
              <a:p>
                <a:r>
                  <a:rPr lang="zh-TW" altLang="en-US" dirty="0">
                    <a:solidFill>
                      <a:srgbClr val="FF0000"/>
                    </a:solidFill>
                  </a:rPr>
                  <a:t>會場</a:t>
                </a:r>
              </a:p>
            </p:txBody>
          </p:sp>
          <p:sp>
            <p:nvSpPr>
              <p:cNvPr id="21" name="文字方塊 20"/>
              <p:cNvSpPr txBox="1"/>
              <p:nvPr/>
            </p:nvSpPr>
            <p:spPr>
              <a:xfrm rot="18864621">
                <a:off x="5886095" y="4002789"/>
                <a:ext cx="1609725" cy="369332"/>
              </a:xfrm>
              <a:prstGeom prst="rect">
                <a:avLst/>
              </a:prstGeom>
              <a:noFill/>
              <a:ln>
                <a:noFill/>
              </a:ln>
            </p:spPr>
            <p:txBody>
              <a:bodyPr wrap="square" rtlCol="0">
                <a:spAutoFit/>
              </a:bodyPr>
              <a:lstStyle/>
              <a:p>
                <a:r>
                  <a:rPr lang="zh-TW" altLang="en-US" dirty="0">
                    <a:solidFill>
                      <a:srgbClr val="FF0000"/>
                    </a:solidFill>
                    <a:highlight>
                      <a:srgbClr val="FFFF00"/>
                    </a:highlight>
                  </a:rPr>
                  <a:t>不要進入校區</a:t>
                </a:r>
              </a:p>
            </p:txBody>
          </p:sp>
        </p:grpSp>
      </p:grpSp>
      <p:pic>
        <p:nvPicPr>
          <p:cNvPr id="22" name="圖片 21"/>
          <p:cNvPicPr>
            <a:picLocks noChangeAspect="1"/>
          </p:cNvPicPr>
          <p:nvPr/>
        </p:nvPicPr>
        <p:blipFill>
          <a:blip r:embed="rId4"/>
          <a:stretch>
            <a:fillRect/>
          </a:stretch>
        </p:blipFill>
        <p:spPr>
          <a:xfrm>
            <a:off x="4419600" y="1964915"/>
            <a:ext cx="4614261" cy="4756398"/>
          </a:xfrm>
          <a:prstGeom prst="rect">
            <a:avLst/>
          </a:prstGeom>
        </p:spPr>
      </p:pic>
      <p:sp>
        <p:nvSpPr>
          <p:cNvPr id="23" name="矩形 22"/>
          <p:cNvSpPr/>
          <p:nvPr/>
        </p:nvSpPr>
        <p:spPr>
          <a:xfrm>
            <a:off x="2580535" y="114472"/>
            <a:ext cx="4482874" cy="830997"/>
          </a:xfrm>
          <a:prstGeom prst="rect">
            <a:avLst/>
          </a:prstGeom>
        </p:spPr>
        <p:txBody>
          <a:bodyPr wrap="square">
            <a:spAutoFit/>
          </a:bodyPr>
          <a:lstStyle/>
          <a:p>
            <a:r>
              <a:rPr lang="zh-TW" altLang="en-US" sz="4800" dirty="0">
                <a:latin typeface="標楷體" panose="03000509000000000000" pitchFamily="65" charset="-120"/>
                <a:ea typeface="標楷體" panose="03000509000000000000" pitchFamily="65" charset="-120"/>
              </a:rPr>
              <a:t>會場交通資訊</a:t>
            </a:r>
            <a:endParaRPr lang="zh-TW" altLang="en-US" sz="2600" b="1" dirty="0">
              <a:latin typeface="標楷體" panose="03000509000000000000" pitchFamily="65" charset="-120"/>
              <a:ea typeface="標楷體" panose="03000509000000000000" pitchFamily="65" charset="-120"/>
            </a:endParaRPr>
          </a:p>
        </p:txBody>
      </p:sp>
      <p:sp>
        <p:nvSpPr>
          <p:cNvPr id="24" name="矩形 23"/>
          <p:cNvSpPr/>
          <p:nvPr/>
        </p:nvSpPr>
        <p:spPr>
          <a:xfrm>
            <a:off x="1072533" y="899718"/>
            <a:ext cx="7956014" cy="923330"/>
          </a:xfrm>
          <a:prstGeom prst="rect">
            <a:avLst/>
          </a:prstGeom>
        </p:spPr>
        <p:txBody>
          <a:bodyPr wrap="square">
            <a:spAutoFit/>
          </a:bodyPr>
          <a:lstStyle/>
          <a:p>
            <a:pPr marL="285750" indent="-285750">
              <a:buFont typeface="Wingdings" panose="05000000000000000000" pitchFamily="2" charset="2"/>
              <a:buChar char="Ø"/>
            </a:pPr>
            <a:r>
              <a:rPr lang="zh-TW" altLang="en-US" b="1" dirty="0">
                <a:latin typeface="標楷體" panose="03000509000000000000" pitchFamily="65" charset="-120"/>
                <a:ea typeface="標楷體" panose="03000509000000000000" pitchFamily="65" charset="-120"/>
              </a:rPr>
              <a:t>地址：明志科技大學創新大樓</a:t>
            </a:r>
            <a:r>
              <a:rPr lang="en-US" altLang="zh-TW" b="1" dirty="0">
                <a:latin typeface="標楷體" panose="03000509000000000000" pitchFamily="65" charset="-120"/>
                <a:ea typeface="標楷體" panose="03000509000000000000" pitchFamily="65" charset="-120"/>
              </a:rPr>
              <a:t>629</a:t>
            </a:r>
            <a:r>
              <a:rPr lang="zh-TW" altLang="en-US" b="1" dirty="0">
                <a:latin typeface="標楷體" panose="03000509000000000000" pitchFamily="65" charset="-120"/>
                <a:ea typeface="標楷體" panose="03000509000000000000" pitchFamily="65" charset="-120"/>
              </a:rPr>
              <a:t>教室（新北市泰山區南泰路</a:t>
            </a:r>
            <a:r>
              <a:rPr lang="en-US" altLang="zh-TW" b="1" dirty="0">
                <a:latin typeface="標楷體" panose="03000509000000000000" pitchFamily="65" charset="-120"/>
                <a:ea typeface="標楷體" panose="03000509000000000000" pitchFamily="65" charset="-120"/>
              </a:rPr>
              <a:t>1-1</a:t>
            </a:r>
            <a:r>
              <a:rPr lang="zh-TW" altLang="en-US" b="1" dirty="0">
                <a:latin typeface="標楷體" panose="03000509000000000000" pitchFamily="65" charset="-120"/>
                <a:ea typeface="標楷體" panose="03000509000000000000" pitchFamily="65" charset="-120"/>
              </a:rPr>
              <a:t>號）</a:t>
            </a:r>
          </a:p>
          <a:p>
            <a:pPr marL="285750" indent="-285750">
              <a:buFont typeface="Wingdings" panose="05000000000000000000" pitchFamily="2" charset="2"/>
              <a:buChar char="Ø"/>
            </a:pPr>
            <a:r>
              <a:rPr lang="zh-TW" altLang="en-US" b="1" dirty="0">
                <a:latin typeface="標楷體" panose="03000509000000000000" pitchFamily="65" charset="-120"/>
                <a:ea typeface="標楷體" panose="03000509000000000000" pitchFamily="65" charset="-120"/>
              </a:rPr>
              <a:t>大眾交通工具：台北捷運新蘆線丹鳳站或輔大站。</a:t>
            </a:r>
            <a:endParaRPr lang="en-US" altLang="zh-TW" b="1" dirty="0">
              <a:latin typeface="標楷體" panose="03000509000000000000" pitchFamily="65" charset="-120"/>
              <a:ea typeface="標楷體" panose="03000509000000000000" pitchFamily="65" charset="-120"/>
            </a:endParaRPr>
          </a:p>
          <a:p>
            <a:r>
              <a:rPr lang="zh-TW" altLang="en-US"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    </a:t>
            </a:r>
            <a:r>
              <a:rPr lang="en-US" altLang="zh-TW" b="1" dirty="0">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 桃園捷運泰山貴和站。</a:t>
            </a:r>
            <a:endParaRPr lang="en-US" altLang="zh-TW" b="1" dirty="0">
              <a:latin typeface="標楷體" panose="03000509000000000000" pitchFamily="65" charset="-120"/>
              <a:ea typeface="標楷體" panose="03000509000000000000" pitchFamily="65" charset="-120"/>
            </a:endParaRPr>
          </a:p>
        </p:txBody>
      </p:sp>
      <p:sp>
        <p:nvSpPr>
          <p:cNvPr id="2"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47</a:t>
            </a:fld>
            <a:endParaRPr lang="en-US" sz="20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348249" y="2867402"/>
            <a:ext cx="6447501" cy="717550"/>
          </a:xfrm>
        </p:spPr>
        <p:txBody>
          <a:bodyPr>
            <a:normAutofit/>
          </a:bodyPr>
          <a:lstStyle/>
          <a:p>
            <a:pPr algn="ctr"/>
            <a:r>
              <a:rPr lang="zh-TW" altLang="en-US" sz="4050" b="1" dirty="0">
                <a:solidFill>
                  <a:schemeClr val="tx1"/>
                </a:solidFill>
                <a:latin typeface="標楷體" panose="03000509000000000000" pitchFamily="65" charset="-120"/>
                <a:ea typeface="標楷體" panose="03000509000000000000" pitchFamily="65" charset="-120"/>
              </a:rPr>
              <a:t>附件</a:t>
            </a:r>
          </a:p>
        </p:txBody>
      </p:sp>
      <p:sp>
        <p:nvSpPr>
          <p:cNvPr id="2"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48</a:t>
            </a:fld>
            <a:endParaRPr lang="en-US" sz="2000" dirty="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a:extLst>
              <a:ext uri="{FF2B5EF4-FFF2-40B4-BE49-F238E27FC236}">
                <a16:creationId xmlns:a16="http://schemas.microsoft.com/office/drawing/2014/main" id="{4F6BD436-2F1E-FEA8-BC42-F04739047CE9}"/>
              </a:ext>
            </a:extLst>
          </p:cNvPr>
          <p:cNvSpPr>
            <a:spLocks noGrp="1"/>
          </p:cNvSpPr>
          <p:nvPr>
            <p:ph type="pic" sz="quarter" idx="17"/>
          </p:nvPr>
        </p:nvSpPr>
        <p:spPr>
          <a:xfrm>
            <a:off x="7462496" y="1861633"/>
            <a:ext cx="826077" cy="1500542"/>
          </a:xfrm>
        </p:spPr>
        <p:txBody>
          <a:bodyPr>
            <a:normAutofit fontScale="77500" lnSpcReduction="20000"/>
          </a:bodyPr>
          <a:lstStyle/>
          <a:p>
            <a:r>
              <a:rPr lang="zh-TW" altLang="en-US" sz="1800" dirty="0">
                <a:latin typeface="標楷體" panose="03000509000000000000" pitchFamily="65" charset="-120"/>
                <a:ea typeface="標楷體" panose="03000509000000000000" pitchFamily="65" charset="-120"/>
              </a:rPr>
              <a:t>王逢偉</a:t>
            </a:r>
            <a:endParaRPr lang="en-US" altLang="zh-TW" sz="1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朱詩凱</a:t>
            </a:r>
            <a:endParaRPr lang="en-US" altLang="zh-TW" sz="1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姚松廷</a:t>
            </a:r>
            <a:endParaRPr lang="en-US" altLang="zh-TW" sz="1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胡瀞云</a:t>
            </a:r>
            <a:endParaRPr lang="en-US" altLang="zh-TW" sz="1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鄭宗田</a:t>
            </a:r>
          </a:p>
        </p:txBody>
      </p:sp>
      <p:sp>
        <p:nvSpPr>
          <p:cNvPr id="3" name="內容版面配置區 2">
            <a:extLst>
              <a:ext uri="{FF2B5EF4-FFF2-40B4-BE49-F238E27FC236}">
                <a16:creationId xmlns:a16="http://schemas.microsoft.com/office/drawing/2014/main" id="{7250FDB1-7301-B357-72DA-0F89D4A44D60}"/>
              </a:ext>
            </a:extLst>
          </p:cNvPr>
          <p:cNvSpPr>
            <a:spLocks noGrp="1"/>
          </p:cNvSpPr>
          <p:nvPr>
            <p:ph sz="quarter" idx="16"/>
          </p:nvPr>
        </p:nvSpPr>
        <p:spPr>
          <a:xfrm>
            <a:off x="3635148" y="1262842"/>
            <a:ext cx="2366011" cy="561367"/>
          </a:xfrm>
        </p:spPr>
        <p:style>
          <a:lnRef idx="2">
            <a:schemeClr val="dk1"/>
          </a:lnRef>
          <a:fillRef idx="1">
            <a:schemeClr val="lt1"/>
          </a:fillRef>
          <a:effectRef idx="0">
            <a:schemeClr val="dk1"/>
          </a:effectRef>
          <a:fontRef idx="minor">
            <a:schemeClr val="dk1"/>
          </a:fontRef>
        </p:style>
        <p:txBody>
          <a:bodyPr>
            <a:normAutofit lnSpcReduction="10000"/>
          </a:bodyPr>
          <a:lstStyle/>
          <a:p>
            <a:r>
              <a:rPr lang="zh-TW" altLang="en-US" sz="1800" dirty="0">
                <a:solidFill>
                  <a:schemeClr val="tx1"/>
                </a:solidFill>
                <a:latin typeface="標楷體" panose="03000509000000000000" pitchFamily="65" charset="-120"/>
                <a:ea typeface="標楷體" panose="03000509000000000000" pitchFamily="65" charset="-120"/>
              </a:rPr>
              <a:t> </a:t>
            </a:r>
            <a:r>
              <a:rPr lang="zh-TW" altLang="en-US" sz="2400" dirty="0">
                <a:solidFill>
                  <a:schemeClr val="tx1"/>
                </a:solidFill>
                <a:latin typeface="標楷體" panose="03000509000000000000" pitchFamily="65" charset="-120"/>
                <a:ea typeface="標楷體" panose="03000509000000000000" pitchFamily="65" charset="-120"/>
              </a:rPr>
              <a:t>理事長 陳勝光</a:t>
            </a:r>
          </a:p>
        </p:txBody>
      </p:sp>
      <p:sp>
        <p:nvSpPr>
          <p:cNvPr id="4" name="內容版面配置區 3">
            <a:extLst>
              <a:ext uri="{FF2B5EF4-FFF2-40B4-BE49-F238E27FC236}">
                <a16:creationId xmlns:a16="http://schemas.microsoft.com/office/drawing/2014/main" id="{0380D8F4-8A54-CA9D-5A2F-ACA48021DD84}"/>
              </a:ext>
            </a:extLst>
          </p:cNvPr>
          <p:cNvSpPr>
            <a:spLocks noGrp="1"/>
          </p:cNvSpPr>
          <p:nvPr>
            <p:ph sz="quarter" idx="18"/>
          </p:nvPr>
        </p:nvSpPr>
        <p:spPr>
          <a:xfrm>
            <a:off x="1665645" y="1303919"/>
            <a:ext cx="1547279" cy="490503"/>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algn="ctr"/>
            <a:r>
              <a:rPr lang="zh-TW" altLang="en-US" sz="8000" dirty="0">
                <a:solidFill>
                  <a:schemeClr val="tx1"/>
                </a:solidFill>
                <a:latin typeface="標楷體" panose="03000509000000000000" pitchFamily="65" charset="-120"/>
                <a:ea typeface="標楷體" panose="03000509000000000000" pitchFamily="65" charset="-120"/>
              </a:rPr>
              <a:t>理事</a:t>
            </a:r>
            <a:r>
              <a:rPr lang="en-US" altLang="zh-TW" sz="8000" dirty="0">
                <a:solidFill>
                  <a:schemeClr val="tx1"/>
                </a:solidFill>
                <a:latin typeface="標楷體" panose="03000509000000000000" pitchFamily="65" charset="-120"/>
                <a:ea typeface="標楷體" panose="03000509000000000000" pitchFamily="65" charset="-120"/>
              </a:rPr>
              <a:t>(21)</a:t>
            </a:r>
          </a:p>
          <a:p>
            <a:endParaRPr lang="zh-TW" altLang="en-US" sz="1600" dirty="0">
              <a:solidFill>
                <a:schemeClr val="tx1"/>
              </a:solidFill>
              <a:latin typeface="標楷體" panose="03000509000000000000" pitchFamily="65" charset="-120"/>
              <a:ea typeface="標楷體" panose="03000509000000000000" pitchFamily="65" charset="-120"/>
            </a:endParaRPr>
          </a:p>
        </p:txBody>
      </p:sp>
      <p:sp>
        <p:nvSpPr>
          <p:cNvPr id="5" name="標題 4">
            <a:extLst>
              <a:ext uri="{FF2B5EF4-FFF2-40B4-BE49-F238E27FC236}">
                <a16:creationId xmlns:a16="http://schemas.microsoft.com/office/drawing/2014/main" id="{EDE67BEB-A02E-C0CB-65A1-AF41C16D6E21}"/>
              </a:ext>
            </a:extLst>
          </p:cNvPr>
          <p:cNvSpPr>
            <a:spLocks noGrp="1"/>
          </p:cNvSpPr>
          <p:nvPr>
            <p:ph type="title"/>
          </p:nvPr>
        </p:nvSpPr>
        <p:spPr>
          <a:xfrm>
            <a:off x="1521768" y="22466"/>
            <a:ext cx="6804085" cy="399581"/>
          </a:xfrm>
          <a:noFill/>
          <a:ln>
            <a:noFill/>
          </a:ln>
        </p:spPr>
        <p:style>
          <a:lnRef idx="2">
            <a:schemeClr val="dk1"/>
          </a:lnRef>
          <a:fillRef idx="1">
            <a:schemeClr val="lt1"/>
          </a:fillRef>
          <a:effectRef idx="0">
            <a:schemeClr val="dk1"/>
          </a:effectRef>
          <a:fontRef idx="minor">
            <a:schemeClr val="dk1"/>
          </a:fontRef>
        </p:style>
        <p:txBody>
          <a:bodyPr>
            <a:noAutofit/>
          </a:bodyPr>
          <a:lstStyle/>
          <a:p>
            <a:pPr algn="ctr"/>
            <a:r>
              <a:rPr lang="zh-TW" altLang="en-US" sz="2000" dirty="0">
                <a:solidFill>
                  <a:schemeClr val="tx1"/>
                </a:solidFill>
                <a:latin typeface="標楷體" panose="03000509000000000000" pitchFamily="65" charset="-120"/>
                <a:ea typeface="標楷體" panose="03000509000000000000" pitchFamily="65" charset="-120"/>
              </a:rPr>
              <a:t> </a:t>
            </a:r>
            <a:r>
              <a:rPr lang="zh-TW" altLang="en-US" sz="2800" dirty="0">
                <a:solidFill>
                  <a:schemeClr val="tx1"/>
                </a:solidFill>
                <a:latin typeface="標楷體" panose="03000509000000000000" pitchFamily="65" charset="-120"/>
                <a:ea typeface="標楷體" panose="03000509000000000000" pitchFamily="65" charset="-120"/>
              </a:rPr>
              <a:t>第十屆台灣電池協會組織圖</a:t>
            </a:r>
          </a:p>
        </p:txBody>
      </p:sp>
      <p:cxnSp>
        <p:nvCxnSpPr>
          <p:cNvPr id="14" name="直線接點 13">
            <a:extLst>
              <a:ext uri="{FF2B5EF4-FFF2-40B4-BE49-F238E27FC236}">
                <a16:creationId xmlns:a16="http://schemas.microsoft.com/office/drawing/2014/main" id="{4CDD4515-9558-B858-5AB9-C466E6A236EC}"/>
              </a:ext>
            </a:extLst>
          </p:cNvPr>
          <p:cNvCxnSpPr>
            <a:cxnSpLocks/>
          </p:cNvCxnSpPr>
          <p:nvPr/>
        </p:nvCxnSpPr>
        <p:spPr>
          <a:xfrm>
            <a:off x="2119136" y="223351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E0921DC3-0B86-2DBF-C850-C89CC20659C7}"/>
              </a:ext>
            </a:extLst>
          </p:cNvPr>
          <p:cNvSpPr txBox="1"/>
          <p:nvPr/>
        </p:nvSpPr>
        <p:spPr>
          <a:xfrm>
            <a:off x="566589" y="1480302"/>
            <a:ext cx="930473" cy="5262979"/>
          </a:xfrm>
          <a:prstGeom prst="rect">
            <a:avLst/>
          </a:prstGeom>
          <a:noFill/>
        </p:spPr>
        <p:txBody>
          <a:bodyPr wrap="square">
            <a:spAutoFit/>
          </a:bodyPr>
          <a:lstStyle/>
          <a:p>
            <a:r>
              <a:rPr lang="zh-TW" altLang="en-US" sz="1600" dirty="0">
                <a:solidFill>
                  <a:schemeClr val="tx1"/>
                </a:solidFill>
                <a:latin typeface="標楷體" panose="03000509000000000000" pitchFamily="65" charset="-120"/>
                <a:ea typeface="標楷體" panose="03000509000000000000" pitchFamily="65" charset="-120"/>
              </a:rPr>
              <a:t>陳勝光</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舒英豪</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黃量</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謝芳吉</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吳易座</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廖世傑</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方家振</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吳登峻</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許景僚</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鄭仁毅</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李祖謙</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曹志豪</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楊純誠</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王治平</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林皓君</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張忠傑</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廖文群</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蘇明義</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王凱魯</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李明峰</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葉鎮勝</a:t>
            </a:r>
            <a:endParaRPr lang="en-US" altLang="zh-TW" sz="1600" dirty="0">
              <a:solidFill>
                <a:schemeClr val="tx1"/>
              </a:solidFill>
              <a:latin typeface="標楷體" panose="03000509000000000000" pitchFamily="65" charset="-120"/>
              <a:ea typeface="標楷體" panose="03000509000000000000" pitchFamily="65" charset="-120"/>
            </a:endParaRPr>
          </a:p>
        </p:txBody>
      </p:sp>
      <p:cxnSp>
        <p:nvCxnSpPr>
          <p:cNvPr id="28" name="直線接點 27">
            <a:extLst>
              <a:ext uri="{FF2B5EF4-FFF2-40B4-BE49-F238E27FC236}">
                <a16:creationId xmlns:a16="http://schemas.microsoft.com/office/drawing/2014/main" id="{AF8DF876-B238-3D45-95E6-FD65BEA179BE}"/>
              </a:ext>
            </a:extLst>
          </p:cNvPr>
          <p:cNvCxnSpPr>
            <a:cxnSpLocks/>
            <a:stCxn id="4" idx="3"/>
            <a:endCxn id="4" idx="3"/>
          </p:cNvCxnSpPr>
          <p:nvPr/>
        </p:nvCxnSpPr>
        <p:spPr>
          <a:xfrm>
            <a:off x="3212924" y="1549171"/>
            <a:ext cx="0" cy="0"/>
          </a:xfrm>
          <a:prstGeom prst="line">
            <a:avLst/>
          </a:prstGeom>
        </p:spPr>
        <p:style>
          <a:lnRef idx="2">
            <a:schemeClr val="dk1"/>
          </a:lnRef>
          <a:fillRef idx="0">
            <a:schemeClr val="dk1"/>
          </a:fillRef>
          <a:effectRef idx="1">
            <a:schemeClr val="dk1"/>
          </a:effectRef>
          <a:fontRef idx="minor">
            <a:schemeClr val="tx1"/>
          </a:fontRef>
        </p:style>
      </p:cxnSp>
      <p:sp>
        <p:nvSpPr>
          <p:cNvPr id="34" name="矩形 33">
            <a:extLst>
              <a:ext uri="{FF2B5EF4-FFF2-40B4-BE49-F238E27FC236}">
                <a16:creationId xmlns:a16="http://schemas.microsoft.com/office/drawing/2014/main" id="{9EC1A484-3D75-9FA9-4962-24ED16489588}"/>
              </a:ext>
            </a:extLst>
          </p:cNvPr>
          <p:cNvSpPr/>
          <p:nvPr/>
        </p:nvSpPr>
        <p:spPr>
          <a:xfrm>
            <a:off x="1399029" y="2392300"/>
            <a:ext cx="1435539" cy="5788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000" dirty="0">
                <a:latin typeface="標楷體" panose="03000509000000000000" pitchFamily="65" charset="-120"/>
                <a:ea typeface="標楷體" panose="03000509000000000000" pitchFamily="65" charset="-120"/>
              </a:rPr>
              <a:t>秘書處</a:t>
            </a:r>
          </a:p>
        </p:txBody>
      </p:sp>
      <p:pic>
        <p:nvPicPr>
          <p:cNvPr id="36" name="圖片 35">
            <a:extLst>
              <a:ext uri="{FF2B5EF4-FFF2-40B4-BE49-F238E27FC236}">
                <a16:creationId xmlns:a16="http://schemas.microsoft.com/office/drawing/2014/main" id="{D8102D7F-80C4-156C-6909-8057ABF7192C}"/>
              </a:ext>
            </a:extLst>
          </p:cNvPr>
          <p:cNvPicPr>
            <a:picLocks noChangeAspect="1"/>
          </p:cNvPicPr>
          <p:nvPr/>
        </p:nvPicPr>
        <p:blipFill>
          <a:blip r:embed="rId2"/>
          <a:stretch>
            <a:fillRect/>
          </a:stretch>
        </p:blipFill>
        <p:spPr>
          <a:xfrm>
            <a:off x="1503511" y="3076208"/>
            <a:ext cx="1143333" cy="2168093"/>
          </a:xfrm>
          <a:prstGeom prst="rect">
            <a:avLst/>
          </a:prstGeom>
        </p:spPr>
      </p:pic>
      <p:cxnSp>
        <p:nvCxnSpPr>
          <p:cNvPr id="39" name="直線接點 38">
            <a:extLst>
              <a:ext uri="{FF2B5EF4-FFF2-40B4-BE49-F238E27FC236}">
                <a16:creationId xmlns:a16="http://schemas.microsoft.com/office/drawing/2014/main" id="{EABCED69-008C-9D61-EEF6-0A1A6688A160}"/>
              </a:ext>
            </a:extLst>
          </p:cNvPr>
          <p:cNvCxnSpPr>
            <a:cxnSpLocks/>
            <a:stCxn id="4" idx="3"/>
            <a:endCxn id="4" idx="3"/>
          </p:cNvCxnSpPr>
          <p:nvPr/>
        </p:nvCxnSpPr>
        <p:spPr>
          <a:xfrm>
            <a:off x="3212924" y="1549171"/>
            <a:ext cx="0" cy="0"/>
          </a:xfrm>
          <a:prstGeom prst="line">
            <a:avLst/>
          </a:prstGeom>
        </p:spPr>
        <p:style>
          <a:lnRef idx="2">
            <a:schemeClr val="dk1"/>
          </a:lnRef>
          <a:fillRef idx="0">
            <a:schemeClr val="dk1"/>
          </a:fillRef>
          <a:effectRef idx="1">
            <a:schemeClr val="dk1"/>
          </a:effectRef>
          <a:fontRef idx="minor">
            <a:schemeClr val="tx1"/>
          </a:fontRef>
        </p:style>
      </p:cxnSp>
      <p:sp>
        <p:nvSpPr>
          <p:cNvPr id="46" name="矩形 45">
            <a:extLst>
              <a:ext uri="{FF2B5EF4-FFF2-40B4-BE49-F238E27FC236}">
                <a16:creationId xmlns:a16="http://schemas.microsoft.com/office/drawing/2014/main" id="{C27E124D-93CC-C67D-6047-38307F7449AB}"/>
              </a:ext>
            </a:extLst>
          </p:cNvPr>
          <p:cNvSpPr/>
          <p:nvPr/>
        </p:nvSpPr>
        <p:spPr>
          <a:xfrm>
            <a:off x="6280153" y="1288524"/>
            <a:ext cx="1434891" cy="5184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標楷體" panose="03000509000000000000" pitchFamily="65" charset="-120"/>
                <a:ea typeface="標楷體" panose="03000509000000000000" pitchFamily="65" charset="-120"/>
              </a:rPr>
              <a:t>監事</a:t>
            </a:r>
            <a:r>
              <a:rPr lang="en-US" altLang="zh-TW" dirty="0">
                <a:latin typeface="標楷體" panose="03000509000000000000" pitchFamily="65" charset="-120"/>
                <a:ea typeface="標楷體" panose="03000509000000000000" pitchFamily="65" charset="-120"/>
              </a:rPr>
              <a:t>(5)</a:t>
            </a:r>
            <a:endParaRPr lang="zh-TW" altLang="en-US" dirty="0">
              <a:latin typeface="標楷體" panose="03000509000000000000" pitchFamily="65" charset="-120"/>
              <a:ea typeface="標楷體" panose="03000509000000000000" pitchFamily="65" charset="-120"/>
            </a:endParaRPr>
          </a:p>
        </p:txBody>
      </p:sp>
      <p:cxnSp>
        <p:nvCxnSpPr>
          <p:cNvPr id="48" name="直線接點 47">
            <a:extLst>
              <a:ext uri="{FF2B5EF4-FFF2-40B4-BE49-F238E27FC236}">
                <a16:creationId xmlns:a16="http://schemas.microsoft.com/office/drawing/2014/main" id="{02BA686F-E1F2-A9B8-89A2-97A3B962113D}"/>
              </a:ext>
            </a:extLst>
          </p:cNvPr>
          <p:cNvCxnSpPr>
            <a:cxnSpLocks/>
          </p:cNvCxnSpPr>
          <p:nvPr/>
        </p:nvCxnSpPr>
        <p:spPr>
          <a:xfrm>
            <a:off x="4746411" y="1838916"/>
            <a:ext cx="0" cy="607094"/>
          </a:xfrm>
          <a:prstGeom prst="line">
            <a:avLst/>
          </a:prstGeom>
        </p:spPr>
        <p:style>
          <a:lnRef idx="2">
            <a:schemeClr val="dk1"/>
          </a:lnRef>
          <a:fillRef idx="0">
            <a:schemeClr val="dk1"/>
          </a:fillRef>
          <a:effectRef idx="1">
            <a:schemeClr val="dk1"/>
          </a:effectRef>
          <a:fontRef idx="minor">
            <a:schemeClr val="tx1"/>
          </a:fontRef>
        </p:style>
      </p:cxnSp>
      <p:sp>
        <p:nvSpPr>
          <p:cNvPr id="49" name="矩形 48">
            <a:extLst>
              <a:ext uri="{FF2B5EF4-FFF2-40B4-BE49-F238E27FC236}">
                <a16:creationId xmlns:a16="http://schemas.microsoft.com/office/drawing/2014/main" id="{8C64260D-2682-DB34-AB3E-75EC7D3DC860}"/>
              </a:ext>
            </a:extLst>
          </p:cNvPr>
          <p:cNvSpPr/>
          <p:nvPr/>
        </p:nvSpPr>
        <p:spPr>
          <a:xfrm>
            <a:off x="3723094" y="2264883"/>
            <a:ext cx="2155623" cy="5788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400" dirty="0">
                <a:latin typeface="標楷體" panose="03000509000000000000" pitchFamily="65" charset="-120"/>
                <a:ea typeface="標楷體" panose="03000509000000000000" pitchFamily="65" charset="-120"/>
              </a:rPr>
              <a:t>四大委員會</a:t>
            </a:r>
          </a:p>
        </p:txBody>
      </p:sp>
      <p:cxnSp>
        <p:nvCxnSpPr>
          <p:cNvPr id="80" name="直線接點 79">
            <a:extLst>
              <a:ext uri="{FF2B5EF4-FFF2-40B4-BE49-F238E27FC236}">
                <a16:creationId xmlns:a16="http://schemas.microsoft.com/office/drawing/2014/main" id="{C7E9EB69-BB7D-C242-9351-43D63822691E}"/>
              </a:ext>
            </a:extLst>
          </p:cNvPr>
          <p:cNvCxnSpPr>
            <a:cxnSpLocks/>
            <a:stCxn id="49" idx="2"/>
          </p:cNvCxnSpPr>
          <p:nvPr/>
        </p:nvCxnSpPr>
        <p:spPr>
          <a:xfrm>
            <a:off x="4800906" y="2843745"/>
            <a:ext cx="0" cy="362416"/>
          </a:xfrm>
          <a:prstGeom prst="line">
            <a:avLst/>
          </a:prstGeom>
        </p:spPr>
        <p:style>
          <a:lnRef idx="2">
            <a:schemeClr val="dk1"/>
          </a:lnRef>
          <a:fillRef idx="0">
            <a:schemeClr val="dk1"/>
          </a:fillRef>
          <a:effectRef idx="1">
            <a:schemeClr val="dk1"/>
          </a:effectRef>
          <a:fontRef idx="minor">
            <a:schemeClr val="tx1"/>
          </a:fontRef>
        </p:style>
      </p:cxnSp>
      <p:sp>
        <p:nvSpPr>
          <p:cNvPr id="81" name="矩形 80">
            <a:extLst>
              <a:ext uri="{FF2B5EF4-FFF2-40B4-BE49-F238E27FC236}">
                <a16:creationId xmlns:a16="http://schemas.microsoft.com/office/drawing/2014/main" id="{50046FE1-07A7-9BB0-0E47-BA0251E43100}"/>
              </a:ext>
            </a:extLst>
          </p:cNvPr>
          <p:cNvSpPr/>
          <p:nvPr/>
        </p:nvSpPr>
        <p:spPr>
          <a:xfrm>
            <a:off x="6968957" y="3629069"/>
            <a:ext cx="1142981" cy="26034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sp>
        <p:nvSpPr>
          <p:cNvPr id="82" name="矩形 81">
            <a:extLst>
              <a:ext uri="{FF2B5EF4-FFF2-40B4-BE49-F238E27FC236}">
                <a16:creationId xmlns:a16="http://schemas.microsoft.com/office/drawing/2014/main" id="{356716B1-EADF-BC70-A13B-9F3BF9CB153C}"/>
              </a:ext>
            </a:extLst>
          </p:cNvPr>
          <p:cNvSpPr/>
          <p:nvPr/>
        </p:nvSpPr>
        <p:spPr>
          <a:xfrm>
            <a:off x="5588484" y="3629070"/>
            <a:ext cx="1142971" cy="26041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sp>
        <p:nvSpPr>
          <p:cNvPr id="83" name="矩形 82">
            <a:extLst>
              <a:ext uri="{FF2B5EF4-FFF2-40B4-BE49-F238E27FC236}">
                <a16:creationId xmlns:a16="http://schemas.microsoft.com/office/drawing/2014/main" id="{CCD2B719-6651-4DBD-105E-6FAF264EE55C}"/>
              </a:ext>
            </a:extLst>
          </p:cNvPr>
          <p:cNvSpPr/>
          <p:nvPr/>
        </p:nvSpPr>
        <p:spPr>
          <a:xfrm>
            <a:off x="4189545" y="3629070"/>
            <a:ext cx="1142963" cy="26041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sp>
        <p:nvSpPr>
          <p:cNvPr id="84" name="矩形 83">
            <a:extLst>
              <a:ext uri="{FF2B5EF4-FFF2-40B4-BE49-F238E27FC236}">
                <a16:creationId xmlns:a16="http://schemas.microsoft.com/office/drawing/2014/main" id="{7DEB1FF5-36D7-B639-70BB-7B523AEE9C2F}"/>
              </a:ext>
            </a:extLst>
          </p:cNvPr>
          <p:cNvSpPr/>
          <p:nvPr/>
        </p:nvSpPr>
        <p:spPr>
          <a:xfrm>
            <a:off x="2811906" y="3629070"/>
            <a:ext cx="1142963" cy="26041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cxnSp>
        <p:nvCxnSpPr>
          <p:cNvPr id="88" name="直線接點 87">
            <a:extLst>
              <a:ext uri="{FF2B5EF4-FFF2-40B4-BE49-F238E27FC236}">
                <a16:creationId xmlns:a16="http://schemas.microsoft.com/office/drawing/2014/main" id="{0EB0F4D5-977D-6027-239F-4789E0107106}"/>
              </a:ext>
            </a:extLst>
          </p:cNvPr>
          <p:cNvCxnSpPr/>
          <p:nvPr/>
        </p:nvCxnSpPr>
        <p:spPr>
          <a:xfrm>
            <a:off x="3291414" y="3206161"/>
            <a:ext cx="0" cy="422909"/>
          </a:xfrm>
          <a:prstGeom prst="line">
            <a:avLst/>
          </a:prstGeom>
        </p:spPr>
        <p:style>
          <a:lnRef idx="2">
            <a:schemeClr val="dk1"/>
          </a:lnRef>
          <a:fillRef idx="0">
            <a:schemeClr val="dk1"/>
          </a:fillRef>
          <a:effectRef idx="1">
            <a:schemeClr val="dk1"/>
          </a:effectRef>
          <a:fontRef idx="minor">
            <a:schemeClr val="tx1"/>
          </a:fontRef>
        </p:style>
      </p:cxnSp>
      <p:cxnSp>
        <p:nvCxnSpPr>
          <p:cNvPr id="90" name="直線接點 89">
            <a:extLst>
              <a:ext uri="{FF2B5EF4-FFF2-40B4-BE49-F238E27FC236}">
                <a16:creationId xmlns:a16="http://schemas.microsoft.com/office/drawing/2014/main" id="{7C661388-A184-4D75-53DD-7428F87851EA}"/>
              </a:ext>
            </a:extLst>
          </p:cNvPr>
          <p:cNvCxnSpPr>
            <a:cxnSpLocks/>
          </p:cNvCxnSpPr>
          <p:nvPr/>
        </p:nvCxnSpPr>
        <p:spPr>
          <a:xfrm>
            <a:off x="3291414" y="3206161"/>
            <a:ext cx="3892276" cy="0"/>
          </a:xfrm>
          <a:prstGeom prst="line">
            <a:avLst/>
          </a:prstGeom>
        </p:spPr>
        <p:style>
          <a:lnRef idx="2">
            <a:schemeClr val="dk1"/>
          </a:lnRef>
          <a:fillRef idx="0">
            <a:schemeClr val="dk1"/>
          </a:fillRef>
          <a:effectRef idx="1">
            <a:schemeClr val="dk1"/>
          </a:effectRef>
          <a:fontRef idx="minor">
            <a:schemeClr val="tx1"/>
          </a:fontRef>
        </p:style>
      </p:cxnSp>
      <p:cxnSp>
        <p:nvCxnSpPr>
          <p:cNvPr id="100" name="直線接點 99">
            <a:extLst>
              <a:ext uri="{FF2B5EF4-FFF2-40B4-BE49-F238E27FC236}">
                <a16:creationId xmlns:a16="http://schemas.microsoft.com/office/drawing/2014/main" id="{2A7B8761-ADF6-B793-4B65-14029ABF6F0F}"/>
              </a:ext>
            </a:extLst>
          </p:cNvPr>
          <p:cNvCxnSpPr>
            <a:cxnSpLocks/>
          </p:cNvCxnSpPr>
          <p:nvPr/>
        </p:nvCxnSpPr>
        <p:spPr>
          <a:xfrm flipH="1">
            <a:off x="4543358" y="3206161"/>
            <a:ext cx="203053" cy="0"/>
          </a:xfrm>
          <a:prstGeom prst="line">
            <a:avLst/>
          </a:prstGeom>
        </p:spPr>
        <p:style>
          <a:lnRef idx="2">
            <a:schemeClr val="dk1"/>
          </a:lnRef>
          <a:fillRef idx="0">
            <a:schemeClr val="dk1"/>
          </a:fillRef>
          <a:effectRef idx="1">
            <a:schemeClr val="dk1"/>
          </a:effectRef>
          <a:fontRef idx="minor">
            <a:schemeClr val="tx1"/>
          </a:fontRef>
        </p:style>
      </p:cxnSp>
      <p:cxnSp>
        <p:nvCxnSpPr>
          <p:cNvPr id="104" name="直線接點 103">
            <a:extLst>
              <a:ext uri="{FF2B5EF4-FFF2-40B4-BE49-F238E27FC236}">
                <a16:creationId xmlns:a16="http://schemas.microsoft.com/office/drawing/2014/main" id="{B5B4D299-17A8-7FA0-0B91-8FAABC462969}"/>
              </a:ext>
            </a:extLst>
          </p:cNvPr>
          <p:cNvCxnSpPr/>
          <p:nvPr/>
        </p:nvCxnSpPr>
        <p:spPr>
          <a:xfrm>
            <a:off x="4451920" y="3206161"/>
            <a:ext cx="0" cy="422909"/>
          </a:xfrm>
          <a:prstGeom prst="line">
            <a:avLst/>
          </a:prstGeom>
        </p:spPr>
        <p:style>
          <a:lnRef idx="2">
            <a:schemeClr val="dk1"/>
          </a:lnRef>
          <a:fillRef idx="0">
            <a:schemeClr val="dk1"/>
          </a:fillRef>
          <a:effectRef idx="1">
            <a:schemeClr val="dk1"/>
          </a:effectRef>
          <a:fontRef idx="minor">
            <a:schemeClr val="tx1"/>
          </a:fontRef>
        </p:style>
      </p:cxnSp>
      <p:cxnSp>
        <p:nvCxnSpPr>
          <p:cNvPr id="106" name="直線接點 105">
            <a:extLst>
              <a:ext uri="{FF2B5EF4-FFF2-40B4-BE49-F238E27FC236}">
                <a16:creationId xmlns:a16="http://schemas.microsoft.com/office/drawing/2014/main" id="{EC044D4C-C11A-7214-8346-FC37E1869BBF}"/>
              </a:ext>
            </a:extLst>
          </p:cNvPr>
          <p:cNvCxnSpPr/>
          <p:nvPr/>
        </p:nvCxnSpPr>
        <p:spPr>
          <a:xfrm>
            <a:off x="6063550" y="3206161"/>
            <a:ext cx="0" cy="422909"/>
          </a:xfrm>
          <a:prstGeom prst="line">
            <a:avLst/>
          </a:prstGeom>
        </p:spPr>
        <p:style>
          <a:lnRef idx="2">
            <a:schemeClr val="dk1"/>
          </a:lnRef>
          <a:fillRef idx="0">
            <a:schemeClr val="dk1"/>
          </a:fillRef>
          <a:effectRef idx="1">
            <a:schemeClr val="dk1"/>
          </a:effectRef>
          <a:fontRef idx="minor">
            <a:schemeClr val="tx1"/>
          </a:fontRef>
        </p:style>
      </p:cxnSp>
      <p:cxnSp>
        <p:nvCxnSpPr>
          <p:cNvPr id="108" name="直線接點 107">
            <a:extLst>
              <a:ext uri="{FF2B5EF4-FFF2-40B4-BE49-F238E27FC236}">
                <a16:creationId xmlns:a16="http://schemas.microsoft.com/office/drawing/2014/main" id="{9B14B310-1FBE-C6C8-91D6-6BEACC8B70FE}"/>
              </a:ext>
            </a:extLst>
          </p:cNvPr>
          <p:cNvCxnSpPr/>
          <p:nvPr/>
        </p:nvCxnSpPr>
        <p:spPr>
          <a:xfrm>
            <a:off x="7183690" y="3206161"/>
            <a:ext cx="0" cy="422909"/>
          </a:xfrm>
          <a:prstGeom prst="line">
            <a:avLst/>
          </a:prstGeom>
        </p:spPr>
        <p:style>
          <a:lnRef idx="2">
            <a:schemeClr val="dk1"/>
          </a:lnRef>
          <a:fillRef idx="0">
            <a:schemeClr val="dk1"/>
          </a:fillRef>
          <a:effectRef idx="1">
            <a:schemeClr val="dk1"/>
          </a:effectRef>
          <a:fontRef idx="minor">
            <a:schemeClr val="tx1"/>
          </a:fontRef>
        </p:style>
      </p:cxnSp>
      <p:pic>
        <p:nvPicPr>
          <p:cNvPr id="112" name="圖片 111">
            <a:extLst>
              <a:ext uri="{FF2B5EF4-FFF2-40B4-BE49-F238E27FC236}">
                <a16:creationId xmlns:a16="http://schemas.microsoft.com/office/drawing/2014/main" id="{18BDBE15-EBB6-0BAD-4470-FF03C5526EFC}"/>
              </a:ext>
            </a:extLst>
          </p:cNvPr>
          <p:cNvPicPr>
            <a:picLocks noChangeAspect="1"/>
          </p:cNvPicPr>
          <p:nvPr/>
        </p:nvPicPr>
        <p:blipFill>
          <a:blip r:embed="rId3"/>
          <a:stretch>
            <a:fillRect/>
          </a:stretch>
        </p:blipFill>
        <p:spPr>
          <a:xfrm>
            <a:off x="7101430" y="3751675"/>
            <a:ext cx="842115" cy="2432894"/>
          </a:xfrm>
          <a:prstGeom prst="rect">
            <a:avLst/>
          </a:prstGeom>
        </p:spPr>
      </p:pic>
      <p:pic>
        <p:nvPicPr>
          <p:cNvPr id="114" name="圖片 113">
            <a:extLst>
              <a:ext uri="{FF2B5EF4-FFF2-40B4-BE49-F238E27FC236}">
                <a16:creationId xmlns:a16="http://schemas.microsoft.com/office/drawing/2014/main" id="{3DAFF16F-0AFC-D55C-FBCD-BA23C05CEDC8}"/>
              </a:ext>
            </a:extLst>
          </p:cNvPr>
          <p:cNvPicPr>
            <a:picLocks noChangeAspect="1"/>
          </p:cNvPicPr>
          <p:nvPr/>
        </p:nvPicPr>
        <p:blipFill>
          <a:blip r:embed="rId4"/>
          <a:stretch>
            <a:fillRect/>
          </a:stretch>
        </p:blipFill>
        <p:spPr>
          <a:xfrm>
            <a:off x="5791412" y="3743461"/>
            <a:ext cx="803295" cy="2422800"/>
          </a:xfrm>
          <a:prstGeom prst="rect">
            <a:avLst/>
          </a:prstGeom>
        </p:spPr>
      </p:pic>
      <p:pic>
        <p:nvPicPr>
          <p:cNvPr id="116" name="圖片 115">
            <a:extLst>
              <a:ext uri="{FF2B5EF4-FFF2-40B4-BE49-F238E27FC236}">
                <a16:creationId xmlns:a16="http://schemas.microsoft.com/office/drawing/2014/main" id="{273BF9C7-C3F9-728C-73E9-4A09EEAC0798}"/>
              </a:ext>
            </a:extLst>
          </p:cNvPr>
          <p:cNvPicPr>
            <a:picLocks noChangeAspect="1"/>
          </p:cNvPicPr>
          <p:nvPr/>
        </p:nvPicPr>
        <p:blipFill>
          <a:blip r:embed="rId5"/>
          <a:stretch>
            <a:fillRect/>
          </a:stretch>
        </p:blipFill>
        <p:spPr>
          <a:xfrm>
            <a:off x="4403009" y="3699200"/>
            <a:ext cx="812385" cy="2491901"/>
          </a:xfrm>
          <a:prstGeom prst="rect">
            <a:avLst/>
          </a:prstGeom>
        </p:spPr>
      </p:pic>
      <p:pic>
        <p:nvPicPr>
          <p:cNvPr id="118" name="圖片 117">
            <a:extLst>
              <a:ext uri="{FF2B5EF4-FFF2-40B4-BE49-F238E27FC236}">
                <a16:creationId xmlns:a16="http://schemas.microsoft.com/office/drawing/2014/main" id="{439EC746-5865-2241-710F-61C1110AB55D}"/>
              </a:ext>
            </a:extLst>
          </p:cNvPr>
          <p:cNvPicPr>
            <a:picLocks noChangeAspect="1"/>
          </p:cNvPicPr>
          <p:nvPr/>
        </p:nvPicPr>
        <p:blipFill>
          <a:blip r:embed="rId6"/>
          <a:stretch>
            <a:fillRect/>
          </a:stretch>
        </p:blipFill>
        <p:spPr>
          <a:xfrm>
            <a:off x="2986673" y="3699200"/>
            <a:ext cx="842115" cy="2534021"/>
          </a:xfrm>
          <a:prstGeom prst="rect">
            <a:avLst/>
          </a:prstGeom>
        </p:spPr>
      </p:pic>
      <mc:AlternateContent xmlns:mc="http://schemas.openxmlformats.org/markup-compatibility/2006" xmlns:p14="http://schemas.microsoft.com/office/powerpoint/2010/main">
        <mc:Choice Requires="p14">
          <p:contentPart p14:bwMode="auto" r:id="rId7">
            <p14:nvContentPartPr>
              <p14:cNvPr id="119" name="筆跡 118">
                <a:extLst>
                  <a:ext uri="{FF2B5EF4-FFF2-40B4-BE49-F238E27FC236}">
                    <a16:creationId xmlns:a16="http://schemas.microsoft.com/office/drawing/2014/main" id="{0E6E37AA-255C-952D-993A-0D8807DBA78C}"/>
                  </a:ext>
                </a:extLst>
              </p14:cNvPr>
              <p14:cNvContentPartPr/>
              <p14:nvPr/>
            </p14:nvContentPartPr>
            <p14:xfrm>
              <a:off x="7512910" y="5891941"/>
              <a:ext cx="82440" cy="299160"/>
            </p14:xfrm>
          </p:contentPart>
        </mc:Choice>
        <mc:Fallback xmlns="">
          <p:pic>
            <p:nvPicPr>
              <p:cNvPr id="119" name="筆跡 118">
                <a:extLst>
                  <a:ext uri="{FF2B5EF4-FFF2-40B4-BE49-F238E27FC236}">
                    <a16:creationId xmlns:a16="http://schemas.microsoft.com/office/drawing/2014/main" id="{0E6E37AA-255C-952D-993A-0D8807DBA78C}"/>
                  </a:ext>
                </a:extLst>
              </p:cNvPr>
              <p:cNvPicPr/>
              <p:nvPr/>
            </p:nvPicPr>
            <p:blipFill>
              <a:blip r:embed="rId8"/>
              <a:stretch>
                <a:fillRect/>
              </a:stretch>
            </p:blipFill>
            <p:spPr>
              <a:xfrm>
                <a:off x="7458910" y="5783941"/>
                <a:ext cx="190080" cy="51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0" name="筆跡 119">
                <a:extLst>
                  <a:ext uri="{FF2B5EF4-FFF2-40B4-BE49-F238E27FC236}">
                    <a16:creationId xmlns:a16="http://schemas.microsoft.com/office/drawing/2014/main" id="{4BE18098-2014-7526-1DF0-E50191245CBF}"/>
                  </a:ext>
                </a:extLst>
              </p14:cNvPr>
              <p14:cNvContentPartPr/>
              <p14:nvPr/>
            </p14:nvContentPartPr>
            <p14:xfrm>
              <a:off x="7538110" y="6038461"/>
              <a:ext cx="28080" cy="127800"/>
            </p14:xfrm>
          </p:contentPart>
        </mc:Choice>
        <mc:Fallback xmlns="">
          <p:pic>
            <p:nvPicPr>
              <p:cNvPr id="120" name="筆跡 119">
                <a:extLst>
                  <a:ext uri="{FF2B5EF4-FFF2-40B4-BE49-F238E27FC236}">
                    <a16:creationId xmlns:a16="http://schemas.microsoft.com/office/drawing/2014/main" id="{4BE18098-2014-7526-1DF0-E50191245CBF}"/>
                  </a:ext>
                </a:extLst>
              </p:cNvPr>
              <p:cNvPicPr/>
              <p:nvPr/>
            </p:nvPicPr>
            <p:blipFill>
              <a:blip r:embed="rId10"/>
              <a:stretch>
                <a:fillRect/>
              </a:stretch>
            </p:blipFill>
            <p:spPr>
              <a:xfrm>
                <a:off x="7484110" y="5930461"/>
                <a:ext cx="13572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1" name="筆跡 120">
                <a:extLst>
                  <a:ext uri="{FF2B5EF4-FFF2-40B4-BE49-F238E27FC236}">
                    <a16:creationId xmlns:a16="http://schemas.microsoft.com/office/drawing/2014/main" id="{B2FCB1B0-E54F-1C7D-92D8-87B3F6A7AE36}"/>
                  </a:ext>
                </a:extLst>
              </p14:cNvPr>
              <p14:cNvContentPartPr/>
              <p14:nvPr/>
            </p14:nvContentPartPr>
            <p14:xfrm>
              <a:off x="7583470" y="6006781"/>
              <a:ext cx="360" cy="226440"/>
            </p14:xfrm>
          </p:contentPart>
        </mc:Choice>
        <mc:Fallback xmlns="">
          <p:pic>
            <p:nvPicPr>
              <p:cNvPr id="121" name="筆跡 120">
                <a:extLst>
                  <a:ext uri="{FF2B5EF4-FFF2-40B4-BE49-F238E27FC236}">
                    <a16:creationId xmlns:a16="http://schemas.microsoft.com/office/drawing/2014/main" id="{B2FCB1B0-E54F-1C7D-92D8-87B3F6A7AE36}"/>
                  </a:ext>
                </a:extLst>
              </p:cNvPr>
              <p:cNvPicPr/>
              <p:nvPr/>
            </p:nvPicPr>
            <p:blipFill>
              <a:blip r:embed="rId12"/>
              <a:stretch>
                <a:fillRect/>
              </a:stretch>
            </p:blipFill>
            <p:spPr>
              <a:xfrm>
                <a:off x="7529470" y="5898781"/>
                <a:ext cx="10800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2" name="筆跡 121">
                <a:extLst>
                  <a:ext uri="{FF2B5EF4-FFF2-40B4-BE49-F238E27FC236}">
                    <a16:creationId xmlns:a16="http://schemas.microsoft.com/office/drawing/2014/main" id="{6F180F4C-FD1A-8D04-DB82-330AB090DF43}"/>
                  </a:ext>
                </a:extLst>
              </p14:cNvPr>
              <p14:cNvContentPartPr/>
              <p14:nvPr/>
            </p14:nvContentPartPr>
            <p14:xfrm>
              <a:off x="7358380" y="5455621"/>
              <a:ext cx="224730" cy="659163"/>
            </p14:xfrm>
          </p:contentPart>
        </mc:Choice>
        <mc:Fallback xmlns="">
          <p:pic>
            <p:nvPicPr>
              <p:cNvPr id="122" name="筆跡 121">
                <a:extLst>
                  <a:ext uri="{FF2B5EF4-FFF2-40B4-BE49-F238E27FC236}">
                    <a16:creationId xmlns:a16="http://schemas.microsoft.com/office/drawing/2014/main" id="{6F180F4C-FD1A-8D04-DB82-330AB090DF43}"/>
                  </a:ext>
                </a:extLst>
              </p:cNvPr>
              <p:cNvPicPr/>
              <p:nvPr/>
            </p:nvPicPr>
            <p:blipFill>
              <a:blip r:embed="rId14"/>
              <a:stretch>
                <a:fillRect/>
              </a:stretch>
            </p:blipFill>
            <p:spPr>
              <a:xfrm>
                <a:off x="7295355" y="5392621"/>
                <a:ext cx="350420" cy="78480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0" name="筆跡 129">
                <a:extLst>
                  <a:ext uri="{FF2B5EF4-FFF2-40B4-BE49-F238E27FC236}">
                    <a16:creationId xmlns:a16="http://schemas.microsoft.com/office/drawing/2014/main" id="{E5B43242-64EA-B06E-30B3-96ECCF79562E}"/>
                  </a:ext>
                </a:extLst>
              </p14:cNvPr>
              <p14:cNvContentPartPr/>
              <p14:nvPr/>
            </p14:nvContentPartPr>
            <p14:xfrm>
              <a:off x="11566710" y="5120190"/>
              <a:ext cx="360" cy="360"/>
            </p14:xfrm>
          </p:contentPart>
        </mc:Choice>
        <mc:Fallback xmlns="">
          <p:pic>
            <p:nvPicPr>
              <p:cNvPr id="130" name="筆跡 129">
                <a:extLst>
                  <a:ext uri="{FF2B5EF4-FFF2-40B4-BE49-F238E27FC236}">
                    <a16:creationId xmlns:a16="http://schemas.microsoft.com/office/drawing/2014/main" id="{E5B43242-64EA-B06E-30B3-96ECCF79562E}"/>
                  </a:ext>
                </a:extLst>
              </p:cNvPr>
              <p:cNvPicPr/>
              <p:nvPr/>
            </p:nvPicPr>
            <p:blipFill>
              <a:blip r:embed="rId19"/>
              <a:stretch>
                <a:fillRect/>
              </a:stretch>
            </p:blipFill>
            <p:spPr>
              <a:xfrm>
                <a:off x="11504070" y="5057550"/>
                <a:ext cx="126000" cy="126000"/>
              </a:xfrm>
              <a:prstGeom prst="rect">
                <a:avLst/>
              </a:prstGeom>
            </p:spPr>
          </p:pic>
        </mc:Fallback>
      </mc:AlternateContent>
      <p:sp>
        <p:nvSpPr>
          <p:cNvPr id="134" name="矩形 133">
            <a:extLst>
              <a:ext uri="{FF2B5EF4-FFF2-40B4-BE49-F238E27FC236}">
                <a16:creationId xmlns:a16="http://schemas.microsoft.com/office/drawing/2014/main" id="{F025EF5E-3922-7FFF-231B-F994702A93CF}"/>
              </a:ext>
            </a:extLst>
          </p:cNvPr>
          <p:cNvSpPr/>
          <p:nvPr/>
        </p:nvSpPr>
        <p:spPr>
          <a:xfrm>
            <a:off x="6201985" y="2385074"/>
            <a:ext cx="1048871" cy="5606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標楷體" panose="03000509000000000000" pitchFamily="65" charset="-120"/>
                <a:ea typeface="標楷體" panose="03000509000000000000" pitchFamily="65" charset="-120"/>
              </a:rPr>
              <a:t>顧問</a:t>
            </a:r>
          </a:p>
        </p:txBody>
      </p:sp>
      <p:pic>
        <p:nvPicPr>
          <p:cNvPr id="141" name="圖片 140">
            <a:extLst>
              <a:ext uri="{FF2B5EF4-FFF2-40B4-BE49-F238E27FC236}">
                <a16:creationId xmlns:a16="http://schemas.microsoft.com/office/drawing/2014/main" id="{7085997F-EC38-0C3A-3B25-27CA1C6EB9A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97570" y="6287924"/>
            <a:ext cx="2566082" cy="545633"/>
          </a:xfrm>
          <a:prstGeom prst="rect">
            <a:avLst/>
          </a:prstGeom>
        </p:spPr>
      </p:pic>
      <p:sp>
        <p:nvSpPr>
          <p:cNvPr id="6" name="矩形 5">
            <a:extLst>
              <a:ext uri="{FF2B5EF4-FFF2-40B4-BE49-F238E27FC236}">
                <a16:creationId xmlns:a16="http://schemas.microsoft.com/office/drawing/2014/main" id="{4ED1AEA5-44C6-E815-6A97-94D43E4466CC}"/>
              </a:ext>
            </a:extLst>
          </p:cNvPr>
          <p:cNvSpPr/>
          <p:nvPr/>
        </p:nvSpPr>
        <p:spPr>
          <a:xfrm>
            <a:off x="180474" y="878842"/>
            <a:ext cx="697020" cy="186736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96DDB956-4711-A0AB-CFEE-520955AA4071}"/>
              </a:ext>
            </a:extLst>
          </p:cNvPr>
          <p:cNvSpPr/>
          <p:nvPr/>
        </p:nvSpPr>
        <p:spPr>
          <a:xfrm>
            <a:off x="101828" y="832903"/>
            <a:ext cx="852219" cy="299313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zh-TW" altLang="en-US"/>
          </a:p>
        </p:txBody>
      </p:sp>
      <p:cxnSp>
        <p:nvCxnSpPr>
          <p:cNvPr id="32" name="直線接點 31">
            <a:extLst>
              <a:ext uri="{FF2B5EF4-FFF2-40B4-BE49-F238E27FC236}">
                <a16:creationId xmlns:a16="http://schemas.microsoft.com/office/drawing/2014/main" id="{137EB749-6480-A522-819B-421102857B47}"/>
              </a:ext>
            </a:extLst>
          </p:cNvPr>
          <p:cNvCxnSpPr>
            <a:cxnSpLocks/>
            <a:stCxn id="3" idx="3"/>
            <a:endCxn id="46" idx="1"/>
          </p:cNvCxnSpPr>
          <p:nvPr/>
        </p:nvCxnSpPr>
        <p:spPr>
          <a:xfrm>
            <a:off x="6001159" y="1543526"/>
            <a:ext cx="278994" cy="4201"/>
          </a:xfrm>
          <a:prstGeom prst="line">
            <a:avLst/>
          </a:prstGeom>
        </p:spPr>
        <p:style>
          <a:lnRef idx="2">
            <a:schemeClr val="dk1"/>
          </a:lnRef>
          <a:fillRef idx="0">
            <a:schemeClr val="dk1"/>
          </a:fillRef>
          <a:effectRef idx="1">
            <a:schemeClr val="dk1"/>
          </a:effectRef>
          <a:fontRef idx="minor">
            <a:schemeClr val="tx1"/>
          </a:fontRef>
        </p:style>
      </p:cxnSp>
      <p:cxnSp>
        <p:nvCxnSpPr>
          <p:cNvPr id="43" name="直線接點 42">
            <a:extLst>
              <a:ext uri="{FF2B5EF4-FFF2-40B4-BE49-F238E27FC236}">
                <a16:creationId xmlns:a16="http://schemas.microsoft.com/office/drawing/2014/main" id="{BA70A25F-B033-AB70-92EA-649EBE23BF89}"/>
              </a:ext>
            </a:extLst>
          </p:cNvPr>
          <p:cNvCxnSpPr/>
          <p:nvPr/>
        </p:nvCxnSpPr>
        <p:spPr>
          <a:xfrm flipH="1">
            <a:off x="5878717" y="1775701"/>
            <a:ext cx="53206" cy="7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B319F214-49A3-56D5-BEDD-16B08BF0A3A6}"/>
              </a:ext>
            </a:extLst>
          </p:cNvPr>
          <p:cNvCxnSpPr>
            <a:cxnSpLocks/>
            <a:endCxn id="134" idx="0"/>
          </p:cNvCxnSpPr>
          <p:nvPr/>
        </p:nvCxnSpPr>
        <p:spPr>
          <a:xfrm>
            <a:off x="6703456" y="2037024"/>
            <a:ext cx="22965" cy="348050"/>
          </a:xfrm>
          <a:prstGeom prst="line">
            <a:avLst/>
          </a:prstGeom>
        </p:spPr>
        <p:style>
          <a:lnRef idx="2">
            <a:schemeClr val="dk1"/>
          </a:lnRef>
          <a:fillRef idx="0">
            <a:schemeClr val="dk1"/>
          </a:fillRef>
          <a:effectRef idx="1">
            <a:schemeClr val="dk1"/>
          </a:effectRef>
          <a:fontRef idx="minor">
            <a:schemeClr val="tx1"/>
          </a:fontRef>
        </p:style>
      </p:cxnSp>
      <p:cxnSp>
        <p:nvCxnSpPr>
          <p:cNvPr id="56" name="直線接點 55">
            <a:extLst>
              <a:ext uri="{FF2B5EF4-FFF2-40B4-BE49-F238E27FC236}">
                <a16:creationId xmlns:a16="http://schemas.microsoft.com/office/drawing/2014/main" id="{4F1FC012-5A9B-5357-48EA-F5963C6BF30B}"/>
              </a:ext>
            </a:extLst>
          </p:cNvPr>
          <p:cNvCxnSpPr>
            <a:stCxn id="34" idx="0"/>
          </p:cNvCxnSpPr>
          <p:nvPr/>
        </p:nvCxnSpPr>
        <p:spPr>
          <a:xfrm flipV="1">
            <a:off x="2116799" y="2070688"/>
            <a:ext cx="8966" cy="321612"/>
          </a:xfrm>
          <a:prstGeom prst="line">
            <a:avLst/>
          </a:prstGeom>
        </p:spPr>
        <p:style>
          <a:lnRef idx="2">
            <a:schemeClr val="dk1"/>
          </a:lnRef>
          <a:fillRef idx="0">
            <a:schemeClr val="dk1"/>
          </a:fillRef>
          <a:effectRef idx="1">
            <a:schemeClr val="dk1"/>
          </a:effectRef>
          <a:fontRef idx="minor">
            <a:schemeClr val="tx1"/>
          </a:fontRef>
        </p:style>
      </p:cxnSp>
      <p:cxnSp>
        <p:nvCxnSpPr>
          <p:cNvPr id="58" name="直線接點 57">
            <a:extLst>
              <a:ext uri="{FF2B5EF4-FFF2-40B4-BE49-F238E27FC236}">
                <a16:creationId xmlns:a16="http://schemas.microsoft.com/office/drawing/2014/main" id="{E959E544-5430-4CF1-6DBC-C20A64B9602B}"/>
              </a:ext>
            </a:extLst>
          </p:cNvPr>
          <p:cNvCxnSpPr/>
          <p:nvPr/>
        </p:nvCxnSpPr>
        <p:spPr>
          <a:xfrm>
            <a:off x="2111882" y="2056004"/>
            <a:ext cx="4619572" cy="0"/>
          </a:xfrm>
          <a:prstGeom prst="line">
            <a:avLst/>
          </a:prstGeom>
        </p:spPr>
        <p:style>
          <a:lnRef idx="2">
            <a:schemeClr val="dk1"/>
          </a:lnRef>
          <a:fillRef idx="0">
            <a:schemeClr val="dk1"/>
          </a:fillRef>
          <a:effectRef idx="1">
            <a:schemeClr val="dk1"/>
          </a:effectRef>
          <a:fontRef idx="minor">
            <a:schemeClr val="tx1"/>
          </a:fontRef>
        </p:style>
      </p:cxnSp>
      <p:cxnSp>
        <p:nvCxnSpPr>
          <p:cNvPr id="73" name="直線接點 72">
            <a:extLst>
              <a:ext uri="{FF2B5EF4-FFF2-40B4-BE49-F238E27FC236}">
                <a16:creationId xmlns:a16="http://schemas.microsoft.com/office/drawing/2014/main" id="{4718E511-13D9-9421-EB79-1607A1CD21D3}"/>
              </a:ext>
            </a:extLst>
          </p:cNvPr>
          <p:cNvCxnSpPr>
            <a:stCxn id="4" idx="3"/>
            <a:endCxn id="3" idx="1"/>
          </p:cNvCxnSpPr>
          <p:nvPr/>
        </p:nvCxnSpPr>
        <p:spPr>
          <a:xfrm flipV="1">
            <a:off x="3212924" y="1543526"/>
            <a:ext cx="422224" cy="5645"/>
          </a:xfrm>
          <a:prstGeom prst="line">
            <a:avLst/>
          </a:prstGeom>
        </p:spPr>
        <p:style>
          <a:lnRef idx="2">
            <a:schemeClr val="dk1"/>
          </a:lnRef>
          <a:fillRef idx="0">
            <a:schemeClr val="dk1"/>
          </a:fillRef>
          <a:effectRef idx="1">
            <a:schemeClr val="dk1"/>
          </a:effectRef>
          <a:fontRef idx="minor">
            <a:schemeClr val="tx1"/>
          </a:fontRef>
        </p:style>
      </p:cxnSp>
      <p:sp>
        <p:nvSpPr>
          <p:cNvPr id="75" name="矩形 74">
            <a:extLst>
              <a:ext uri="{FF2B5EF4-FFF2-40B4-BE49-F238E27FC236}">
                <a16:creationId xmlns:a16="http://schemas.microsoft.com/office/drawing/2014/main" id="{9F30B967-6D50-1859-088F-90701057A407}"/>
              </a:ext>
            </a:extLst>
          </p:cNvPr>
          <p:cNvSpPr/>
          <p:nvPr/>
        </p:nvSpPr>
        <p:spPr>
          <a:xfrm>
            <a:off x="4109656" y="571375"/>
            <a:ext cx="1478828" cy="395630"/>
          </a:xfrm>
          <a:prstGeom prst="rect">
            <a:avLst/>
          </a:prstGeom>
          <a:ln>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400" dirty="0">
                <a:latin typeface="標楷體" panose="03000509000000000000" pitchFamily="65" charset="-120"/>
                <a:ea typeface="標楷體" panose="03000509000000000000" pitchFamily="65" charset="-120"/>
              </a:rPr>
              <a:t>會員大會</a:t>
            </a:r>
          </a:p>
        </p:txBody>
      </p:sp>
      <mc:AlternateContent xmlns:mc="http://schemas.openxmlformats.org/markup-compatibility/2006" xmlns:p14="http://schemas.microsoft.com/office/powerpoint/2010/main">
        <mc:Choice Requires="p14">
          <p:contentPart p14:bwMode="auto" r:id="rId21">
            <p14:nvContentPartPr>
              <p14:cNvPr id="7" name="筆跡 6">
                <a:extLst>
                  <a:ext uri="{FF2B5EF4-FFF2-40B4-BE49-F238E27FC236}">
                    <a16:creationId xmlns:a16="http://schemas.microsoft.com/office/drawing/2014/main" id="{D6D4BD9C-BFB4-7244-B1A9-0316CD896443}"/>
                  </a:ext>
                </a:extLst>
              </p14:cNvPr>
              <p14:cNvContentPartPr/>
              <p14:nvPr/>
            </p14:nvContentPartPr>
            <p14:xfrm>
              <a:off x="2380390" y="4474621"/>
              <a:ext cx="185760" cy="254880"/>
            </p14:xfrm>
          </p:contentPart>
        </mc:Choice>
        <mc:Fallback xmlns="">
          <p:pic>
            <p:nvPicPr>
              <p:cNvPr id="7" name="筆跡 6">
                <a:extLst>
                  <a:ext uri="{FF2B5EF4-FFF2-40B4-BE49-F238E27FC236}">
                    <a16:creationId xmlns:a16="http://schemas.microsoft.com/office/drawing/2014/main" id="{D6D4BD9C-BFB4-7244-B1A9-0316CD896443}"/>
                  </a:ext>
                </a:extLst>
              </p:cNvPr>
              <p:cNvPicPr/>
              <p:nvPr/>
            </p:nvPicPr>
            <p:blipFill>
              <a:blip r:embed="rId22"/>
              <a:stretch>
                <a:fillRect/>
              </a:stretch>
            </p:blipFill>
            <p:spPr>
              <a:xfrm>
                <a:off x="2326390" y="4366621"/>
                <a:ext cx="29340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 name="筆跡 8">
                <a:extLst>
                  <a:ext uri="{FF2B5EF4-FFF2-40B4-BE49-F238E27FC236}">
                    <a16:creationId xmlns:a16="http://schemas.microsoft.com/office/drawing/2014/main" id="{A8828249-71F8-7716-283A-80F0C8648338}"/>
                  </a:ext>
                </a:extLst>
              </p14:cNvPr>
              <p14:cNvContentPartPr/>
              <p14:nvPr/>
            </p14:nvContentPartPr>
            <p14:xfrm>
              <a:off x="2359870" y="4543381"/>
              <a:ext cx="360" cy="360"/>
            </p14:xfrm>
          </p:contentPart>
        </mc:Choice>
        <mc:Fallback xmlns="">
          <p:pic>
            <p:nvPicPr>
              <p:cNvPr id="9" name="筆跡 8">
                <a:extLst>
                  <a:ext uri="{FF2B5EF4-FFF2-40B4-BE49-F238E27FC236}">
                    <a16:creationId xmlns:a16="http://schemas.microsoft.com/office/drawing/2014/main" id="{A8828249-71F8-7716-283A-80F0C8648338}"/>
                  </a:ext>
                </a:extLst>
              </p:cNvPr>
              <p:cNvPicPr/>
              <p:nvPr/>
            </p:nvPicPr>
            <p:blipFill>
              <a:blip r:embed="rId24"/>
              <a:stretch>
                <a:fillRect/>
              </a:stretch>
            </p:blipFill>
            <p:spPr>
              <a:xfrm>
                <a:off x="2305870" y="443538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 name="筆跡 9">
                <a:extLst>
                  <a:ext uri="{FF2B5EF4-FFF2-40B4-BE49-F238E27FC236}">
                    <a16:creationId xmlns:a16="http://schemas.microsoft.com/office/drawing/2014/main" id="{80F949DD-41B1-1E50-DFF8-24C4F514165F}"/>
                  </a:ext>
                </a:extLst>
              </p14:cNvPr>
              <p14:cNvContentPartPr/>
              <p14:nvPr/>
            </p14:nvContentPartPr>
            <p14:xfrm>
              <a:off x="2371390" y="4519981"/>
              <a:ext cx="124200" cy="59760"/>
            </p14:xfrm>
          </p:contentPart>
        </mc:Choice>
        <mc:Fallback xmlns="">
          <p:pic>
            <p:nvPicPr>
              <p:cNvPr id="10" name="筆跡 9">
                <a:extLst>
                  <a:ext uri="{FF2B5EF4-FFF2-40B4-BE49-F238E27FC236}">
                    <a16:creationId xmlns:a16="http://schemas.microsoft.com/office/drawing/2014/main" id="{80F949DD-41B1-1E50-DFF8-24C4F514165F}"/>
                  </a:ext>
                </a:extLst>
              </p:cNvPr>
              <p:cNvPicPr/>
              <p:nvPr/>
            </p:nvPicPr>
            <p:blipFill>
              <a:blip r:embed="rId26"/>
              <a:stretch>
                <a:fillRect/>
              </a:stretch>
            </p:blipFill>
            <p:spPr>
              <a:xfrm>
                <a:off x="2317233" y="4411981"/>
                <a:ext cx="232153"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1" name="筆跡 10">
                <a:extLst>
                  <a:ext uri="{FF2B5EF4-FFF2-40B4-BE49-F238E27FC236}">
                    <a16:creationId xmlns:a16="http://schemas.microsoft.com/office/drawing/2014/main" id="{C12BE91B-8A60-4F36-A971-D1556F003D7A}"/>
                  </a:ext>
                </a:extLst>
              </p14:cNvPr>
              <p14:cNvContentPartPr/>
              <p14:nvPr/>
            </p14:nvContentPartPr>
            <p14:xfrm>
              <a:off x="2348710" y="4453021"/>
              <a:ext cx="288720" cy="288360"/>
            </p14:xfrm>
          </p:contentPart>
        </mc:Choice>
        <mc:Fallback xmlns="">
          <p:pic>
            <p:nvPicPr>
              <p:cNvPr id="11" name="筆跡 10">
                <a:extLst>
                  <a:ext uri="{FF2B5EF4-FFF2-40B4-BE49-F238E27FC236}">
                    <a16:creationId xmlns:a16="http://schemas.microsoft.com/office/drawing/2014/main" id="{C12BE91B-8A60-4F36-A971-D1556F003D7A}"/>
                  </a:ext>
                </a:extLst>
              </p:cNvPr>
              <p:cNvPicPr/>
              <p:nvPr/>
            </p:nvPicPr>
            <p:blipFill>
              <a:blip r:embed="rId28"/>
              <a:stretch>
                <a:fillRect/>
              </a:stretch>
            </p:blipFill>
            <p:spPr>
              <a:xfrm>
                <a:off x="2285710" y="4389942"/>
                <a:ext cx="414360" cy="41415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筆跡 12">
                <a:extLst>
                  <a:ext uri="{FF2B5EF4-FFF2-40B4-BE49-F238E27FC236}">
                    <a16:creationId xmlns:a16="http://schemas.microsoft.com/office/drawing/2014/main" id="{39ECF2BB-02D9-4F5C-FD09-260BAF77EC57}"/>
                  </a:ext>
                </a:extLst>
              </p14:cNvPr>
              <p14:cNvContentPartPr/>
              <p14:nvPr/>
            </p14:nvContentPartPr>
            <p14:xfrm>
              <a:off x="2371390" y="3674341"/>
              <a:ext cx="179640" cy="189720"/>
            </p14:xfrm>
          </p:contentPart>
        </mc:Choice>
        <mc:Fallback xmlns="">
          <p:pic>
            <p:nvPicPr>
              <p:cNvPr id="13" name="筆跡 12">
                <a:extLst>
                  <a:ext uri="{FF2B5EF4-FFF2-40B4-BE49-F238E27FC236}">
                    <a16:creationId xmlns:a16="http://schemas.microsoft.com/office/drawing/2014/main" id="{39ECF2BB-02D9-4F5C-FD09-260BAF77EC57}"/>
                  </a:ext>
                </a:extLst>
              </p:cNvPr>
              <p:cNvPicPr/>
              <p:nvPr/>
            </p:nvPicPr>
            <p:blipFill>
              <a:blip r:embed="rId30"/>
              <a:stretch>
                <a:fillRect/>
              </a:stretch>
            </p:blipFill>
            <p:spPr>
              <a:xfrm>
                <a:off x="2308390" y="3611341"/>
                <a:ext cx="30528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 name="筆跡 14">
                <a:extLst>
                  <a:ext uri="{FF2B5EF4-FFF2-40B4-BE49-F238E27FC236}">
                    <a16:creationId xmlns:a16="http://schemas.microsoft.com/office/drawing/2014/main" id="{DD0B5C0B-205B-B4F5-5620-0B5F6815E2C2}"/>
                  </a:ext>
                </a:extLst>
              </p14:cNvPr>
              <p14:cNvContentPartPr/>
              <p14:nvPr/>
            </p14:nvContentPartPr>
            <p14:xfrm>
              <a:off x="2370310" y="3124981"/>
              <a:ext cx="310680" cy="387360"/>
            </p14:xfrm>
          </p:contentPart>
        </mc:Choice>
        <mc:Fallback xmlns="">
          <p:pic>
            <p:nvPicPr>
              <p:cNvPr id="15" name="筆跡 14">
                <a:extLst>
                  <a:ext uri="{FF2B5EF4-FFF2-40B4-BE49-F238E27FC236}">
                    <a16:creationId xmlns:a16="http://schemas.microsoft.com/office/drawing/2014/main" id="{DD0B5C0B-205B-B4F5-5620-0B5F6815E2C2}"/>
                  </a:ext>
                </a:extLst>
              </p:cNvPr>
              <p:cNvPicPr/>
              <p:nvPr/>
            </p:nvPicPr>
            <p:blipFill>
              <a:blip r:embed="rId32"/>
              <a:stretch>
                <a:fillRect/>
              </a:stretch>
            </p:blipFill>
            <p:spPr>
              <a:xfrm>
                <a:off x="2307237" y="3061922"/>
                <a:ext cx="436466" cy="513117"/>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6" name="筆跡 15">
                <a:extLst>
                  <a:ext uri="{FF2B5EF4-FFF2-40B4-BE49-F238E27FC236}">
                    <a16:creationId xmlns:a16="http://schemas.microsoft.com/office/drawing/2014/main" id="{8FC3D1FD-2BB8-AF18-ED8F-50B287A41622}"/>
                  </a:ext>
                </a:extLst>
              </p14:cNvPr>
              <p14:cNvContentPartPr/>
              <p14:nvPr/>
            </p14:nvContentPartPr>
            <p14:xfrm>
              <a:off x="11577870" y="5129641"/>
              <a:ext cx="360" cy="2160"/>
            </p14:xfrm>
          </p:contentPart>
        </mc:Choice>
        <mc:Fallback>
          <p:pic>
            <p:nvPicPr>
              <p:cNvPr id="16" name="筆跡 15">
                <a:extLst>
                  <a:ext uri="{FF2B5EF4-FFF2-40B4-BE49-F238E27FC236}">
                    <a16:creationId xmlns:a16="http://schemas.microsoft.com/office/drawing/2014/main" id="{8FC3D1FD-2BB8-AF18-ED8F-50B287A41622}"/>
                  </a:ext>
                </a:extLst>
              </p:cNvPr>
              <p:cNvPicPr/>
              <p:nvPr/>
            </p:nvPicPr>
            <p:blipFill>
              <a:blip r:embed="rId34"/>
              <a:stretch>
                <a:fillRect/>
              </a:stretch>
            </p:blipFill>
            <p:spPr>
              <a:xfrm>
                <a:off x="11514870" y="5066641"/>
                <a:ext cx="1260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2" name="筆跡 11">
                <a:extLst>
                  <a:ext uri="{FF2B5EF4-FFF2-40B4-BE49-F238E27FC236}">
                    <a16:creationId xmlns:a16="http://schemas.microsoft.com/office/drawing/2014/main" id="{672EE7A3-9932-37FD-4EB3-049CE201A6C8}"/>
                  </a:ext>
                </a:extLst>
              </p14:cNvPr>
              <p14:cNvContentPartPr/>
              <p14:nvPr/>
            </p14:nvContentPartPr>
            <p14:xfrm>
              <a:off x="1547350" y="5042701"/>
              <a:ext cx="264600" cy="201600"/>
            </p14:xfrm>
          </p:contentPart>
        </mc:Choice>
        <mc:Fallback xmlns="">
          <p:pic>
            <p:nvPicPr>
              <p:cNvPr id="12" name="筆跡 11">
                <a:extLst>
                  <a:ext uri="{FF2B5EF4-FFF2-40B4-BE49-F238E27FC236}">
                    <a16:creationId xmlns:a16="http://schemas.microsoft.com/office/drawing/2014/main" id="{672EE7A3-9932-37FD-4EB3-049CE201A6C8}"/>
                  </a:ext>
                </a:extLst>
              </p:cNvPr>
              <p:cNvPicPr/>
              <p:nvPr/>
            </p:nvPicPr>
            <p:blipFill>
              <a:blip r:embed="rId36"/>
              <a:stretch>
                <a:fillRect/>
              </a:stretch>
            </p:blipFill>
            <p:spPr>
              <a:xfrm>
                <a:off x="1484350" y="4979701"/>
                <a:ext cx="390240" cy="3272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7" name="筆跡 16">
                <a:extLst>
                  <a:ext uri="{FF2B5EF4-FFF2-40B4-BE49-F238E27FC236}">
                    <a16:creationId xmlns:a16="http://schemas.microsoft.com/office/drawing/2014/main" id="{0886BA7A-12C1-94C9-7AA0-2D5D0CCFB95F}"/>
                  </a:ext>
                </a:extLst>
              </p14:cNvPr>
              <p14:cNvContentPartPr/>
              <p14:nvPr/>
            </p14:nvContentPartPr>
            <p14:xfrm>
              <a:off x="11577870" y="5118930"/>
              <a:ext cx="360" cy="2520"/>
            </p14:xfrm>
          </p:contentPart>
        </mc:Choice>
        <mc:Fallback>
          <p:pic>
            <p:nvPicPr>
              <p:cNvPr id="17" name="筆跡 16">
                <a:extLst>
                  <a:ext uri="{FF2B5EF4-FFF2-40B4-BE49-F238E27FC236}">
                    <a16:creationId xmlns:a16="http://schemas.microsoft.com/office/drawing/2014/main" id="{0886BA7A-12C1-94C9-7AA0-2D5D0CCFB95F}"/>
                  </a:ext>
                </a:extLst>
              </p:cNvPr>
              <p:cNvPicPr/>
              <p:nvPr/>
            </p:nvPicPr>
            <p:blipFill>
              <a:blip r:embed="rId38"/>
              <a:stretch>
                <a:fillRect/>
              </a:stretch>
            </p:blipFill>
            <p:spPr>
              <a:xfrm>
                <a:off x="11514870" y="5055930"/>
                <a:ext cx="126000" cy="128160"/>
              </a:xfrm>
              <a:prstGeom prst="rect">
                <a:avLst/>
              </a:prstGeom>
            </p:spPr>
          </p:pic>
        </mc:Fallback>
      </mc:AlternateContent>
      <p:cxnSp>
        <p:nvCxnSpPr>
          <p:cNvPr id="22" name="直線接點 21">
            <a:extLst>
              <a:ext uri="{FF2B5EF4-FFF2-40B4-BE49-F238E27FC236}">
                <a16:creationId xmlns:a16="http://schemas.microsoft.com/office/drawing/2014/main" id="{F9D9401B-57DA-4BEA-85E2-D00274CEF70C}"/>
              </a:ext>
            </a:extLst>
          </p:cNvPr>
          <p:cNvCxnSpPr>
            <a:cxnSpLocks/>
            <a:stCxn id="3" idx="0"/>
          </p:cNvCxnSpPr>
          <p:nvPr/>
        </p:nvCxnSpPr>
        <p:spPr>
          <a:xfrm flipV="1">
            <a:off x="4818154" y="967006"/>
            <a:ext cx="0" cy="295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34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10510344" y="6356350"/>
            <a:ext cx="672941" cy="365125"/>
          </a:xfrm>
        </p:spPr>
        <p:txBody>
          <a:bodyPr rtlCol="0"/>
          <a:lstStyle/>
          <a:p>
            <a:pPr rtl="0"/>
            <a:fld id="{18D65601-5AE2-46FC-B138-694DDD2B510D}" type="slidenum">
              <a:rPr lang="en-US" altLang="zh-TW" smtClean="0"/>
              <a:t>5</a:t>
            </a:fld>
            <a:endParaRPr lang="zh-TW" altLang="en-US"/>
          </a:p>
        </p:txBody>
      </p:sp>
      <p:sp>
        <p:nvSpPr>
          <p:cNvPr id="7" name="文字方塊 6"/>
          <p:cNvSpPr txBox="1"/>
          <p:nvPr/>
        </p:nvSpPr>
        <p:spPr>
          <a:xfrm>
            <a:off x="574151" y="1029092"/>
            <a:ext cx="8305798" cy="707886"/>
          </a:xfrm>
          <a:prstGeom prst="rect">
            <a:avLst/>
          </a:prstGeom>
          <a:noFill/>
        </p:spPr>
        <p:txBody>
          <a:bodyPr wrap="square" rtlCol="0">
            <a:spAutoFit/>
          </a:bodyPr>
          <a:lstStyle/>
          <a:p>
            <a:pPr marL="257175" indent="-257175">
              <a:buFont typeface="Wingdings" panose="05000000000000000000" pitchFamily="2" charset="2"/>
              <a:buChar char="Ø"/>
            </a:pPr>
            <a:r>
              <a:rPr lang="zh-TW" altLang="en-US" sz="2000" b="1" dirty="0">
                <a:solidFill>
                  <a:srgbClr val="002060"/>
                </a:solidFill>
                <a:latin typeface="標楷體" panose="03000509000000000000" pitchFamily="65" charset="-120"/>
                <a:ea typeface="標楷體" panose="03000509000000000000" pitchFamily="65" charset="-120"/>
              </a:rPr>
              <a:t>截至</a:t>
            </a:r>
            <a:r>
              <a:rPr lang="en-US" altLang="zh-TW" sz="2000" b="1" dirty="0">
                <a:solidFill>
                  <a:srgbClr val="002060"/>
                </a:solidFill>
                <a:latin typeface="標楷體" panose="03000509000000000000" pitchFamily="65" charset="-120"/>
                <a:ea typeface="標楷體" panose="03000509000000000000" pitchFamily="65" charset="-120"/>
              </a:rPr>
              <a:t>114</a:t>
            </a:r>
            <a:r>
              <a:rPr lang="zh-TW" altLang="en-US" sz="2000" b="1" dirty="0">
                <a:solidFill>
                  <a:srgbClr val="002060"/>
                </a:solidFill>
                <a:latin typeface="標楷體" panose="03000509000000000000" pitchFamily="65" charset="-120"/>
                <a:ea typeface="標楷體" panose="03000509000000000000" pitchFamily="65" charset="-120"/>
              </a:rPr>
              <a:t>年</a:t>
            </a:r>
            <a:r>
              <a:rPr lang="en-US" altLang="zh-TW" sz="2000" b="1" dirty="0">
                <a:solidFill>
                  <a:srgbClr val="002060"/>
                </a:solidFill>
                <a:latin typeface="標楷體" panose="03000509000000000000" pitchFamily="65" charset="-120"/>
                <a:ea typeface="標楷體" panose="03000509000000000000" pitchFamily="65" charset="-120"/>
              </a:rPr>
              <a:t>04</a:t>
            </a:r>
            <a:r>
              <a:rPr lang="zh-TW" altLang="en-US" sz="2000" b="1" dirty="0">
                <a:solidFill>
                  <a:srgbClr val="002060"/>
                </a:solidFill>
                <a:latin typeface="標楷體" panose="03000509000000000000" pitchFamily="65" charset="-120"/>
                <a:ea typeface="標楷體" panose="03000509000000000000" pitchFamily="65" charset="-120"/>
              </a:rPr>
              <a:t>月團體會員家數共計 </a:t>
            </a:r>
            <a:r>
              <a:rPr lang="en-US" altLang="zh-TW" sz="2000" b="1" u="sng" dirty="0">
                <a:solidFill>
                  <a:srgbClr val="002060"/>
                </a:solidFill>
                <a:latin typeface="標楷體" panose="03000509000000000000" pitchFamily="65" charset="-120"/>
                <a:ea typeface="標楷體" panose="03000509000000000000" pitchFamily="65" charset="-120"/>
              </a:rPr>
              <a:t>85</a:t>
            </a:r>
            <a:r>
              <a:rPr lang="zh-TW" altLang="en-US" sz="2000" b="1" u="sng" dirty="0">
                <a:solidFill>
                  <a:srgbClr val="002060"/>
                </a:solidFill>
                <a:latin typeface="標楷體" panose="03000509000000000000" pitchFamily="65" charset="-120"/>
                <a:ea typeface="標楷體" panose="03000509000000000000" pitchFamily="65" charset="-120"/>
              </a:rPr>
              <a:t>家</a:t>
            </a:r>
            <a:endParaRPr lang="en-US" altLang="zh-TW" sz="2000" b="1" u="sng" dirty="0">
              <a:solidFill>
                <a:srgbClr val="002060"/>
              </a:solidFill>
              <a:latin typeface="標楷體" panose="03000509000000000000" pitchFamily="65" charset="-120"/>
              <a:ea typeface="標楷體" panose="03000509000000000000" pitchFamily="65" charset="-120"/>
            </a:endParaRPr>
          </a:p>
          <a:p>
            <a:pPr marL="257175" indent="-257175">
              <a:buFont typeface="Wingdings" panose="05000000000000000000" pitchFamily="2" charset="2"/>
              <a:buChar char="Ø"/>
            </a:pPr>
            <a:r>
              <a:rPr lang="zh-TW" altLang="en-US" sz="2000" b="1" u="sng" dirty="0">
                <a:solidFill>
                  <a:srgbClr val="002060"/>
                </a:solidFill>
                <a:latin typeface="標楷體" panose="03000509000000000000" pitchFamily="65" charset="-120"/>
                <a:ea typeface="標楷體" panose="03000509000000000000" pitchFamily="65" charset="-120"/>
              </a:rPr>
              <a:t>贊助會員</a:t>
            </a:r>
            <a:r>
              <a:rPr lang="en-US" altLang="zh-TW" sz="2000" b="1" u="sng" dirty="0">
                <a:solidFill>
                  <a:srgbClr val="002060"/>
                </a:solidFill>
                <a:latin typeface="標楷體" panose="03000509000000000000" pitchFamily="65" charset="-120"/>
                <a:ea typeface="標楷體" panose="03000509000000000000" pitchFamily="65" charset="-120"/>
              </a:rPr>
              <a:t>4</a:t>
            </a:r>
            <a:r>
              <a:rPr lang="zh-TW" altLang="en-US" sz="2000" b="1" u="sng" dirty="0">
                <a:solidFill>
                  <a:srgbClr val="002060"/>
                </a:solidFill>
                <a:latin typeface="標楷體" panose="03000509000000000000" pitchFamily="65" charset="-120"/>
                <a:ea typeface="標楷體" panose="03000509000000000000" pitchFamily="65" charset="-120"/>
              </a:rPr>
              <a:t>家、個人會員</a:t>
            </a:r>
            <a:r>
              <a:rPr lang="en-US" altLang="zh-TW" sz="2000" b="1" u="sng" dirty="0">
                <a:solidFill>
                  <a:srgbClr val="002060"/>
                </a:solidFill>
                <a:latin typeface="標楷體" panose="03000509000000000000" pitchFamily="65" charset="-120"/>
                <a:ea typeface="標楷體" panose="03000509000000000000" pitchFamily="65" charset="-120"/>
              </a:rPr>
              <a:t>2</a:t>
            </a:r>
            <a:r>
              <a:rPr lang="zh-TW" altLang="en-US" sz="2000" b="1" u="sng" dirty="0">
                <a:solidFill>
                  <a:srgbClr val="002060"/>
                </a:solidFill>
                <a:latin typeface="標楷體" panose="03000509000000000000" pitchFamily="65" charset="-120"/>
                <a:ea typeface="標楷體" panose="03000509000000000000" pitchFamily="65" charset="-120"/>
              </a:rPr>
              <a:t>名</a:t>
            </a:r>
            <a:endParaRPr lang="en-US" altLang="zh-TW" sz="2000" b="1" u="sng" dirty="0">
              <a:solidFill>
                <a:srgbClr val="002060"/>
              </a:solidFill>
              <a:latin typeface="標楷體" panose="03000509000000000000" pitchFamily="65" charset="-120"/>
              <a:ea typeface="標楷體" panose="03000509000000000000" pitchFamily="65" charset="-120"/>
            </a:endParaRPr>
          </a:p>
        </p:txBody>
      </p:sp>
      <p:graphicFrame>
        <p:nvGraphicFramePr>
          <p:cNvPr id="8" name="圖表 7"/>
          <p:cNvGraphicFramePr/>
          <p:nvPr>
            <p:extLst>
              <p:ext uri="{D42A27DB-BD31-4B8C-83A1-F6EECF244321}">
                <p14:modId xmlns:p14="http://schemas.microsoft.com/office/powerpoint/2010/main" val="1305113259"/>
              </p:ext>
            </p:extLst>
          </p:nvPr>
        </p:nvGraphicFramePr>
        <p:xfrm>
          <a:off x="264050" y="1814524"/>
          <a:ext cx="8305799" cy="4640093"/>
        </p:xfrm>
        <a:graphic>
          <a:graphicData uri="http://schemas.openxmlformats.org/drawingml/2006/chart">
            <c:chart xmlns:c="http://schemas.openxmlformats.org/drawingml/2006/chart" xmlns:r="http://schemas.openxmlformats.org/officeDocument/2006/relationships" r:id="rId2"/>
          </a:graphicData>
        </a:graphic>
      </p:graphicFrame>
      <p:sp>
        <p:nvSpPr>
          <p:cNvPr id="4" name="標題 1"/>
          <p:cNvSpPr txBox="1"/>
          <p:nvPr/>
        </p:nvSpPr>
        <p:spPr>
          <a:xfrm>
            <a:off x="3606343" y="69235"/>
            <a:ext cx="1923209" cy="639019"/>
          </a:xfrm>
          <a:prstGeom prst="rect">
            <a:avLst/>
          </a:prstGeom>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zh-TW" altLang="en-US" b="1" dirty="0">
                <a:solidFill>
                  <a:schemeClr val="tx1"/>
                </a:solidFill>
                <a:latin typeface="標楷體" panose="03000509000000000000" pitchFamily="65" charset="-120"/>
                <a:ea typeface="標楷體" panose="03000509000000000000" pitchFamily="65" charset="-120"/>
              </a:rPr>
              <a:t>會員概況</a:t>
            </a:r>
          </a:p>
        </p:txBody>
      </p:sp>
      <p:sp>
        <p:nvSpPr>
          <p:cNvPr id="2" name="投影片編號版面配置區 4"/>
          <p:cNvSpPr txBox="1"/>
          <p:nvPr/>
        </p:nvSpPr>
        <p:spPr>
          <a:xfrm>
            <a:off x="8245097" y="6320333"/>
            <a:ext cx="649505"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solidFill>
                  <a:schemeClr val="tx1"/>
                </a:solidFill>
              </a:rPr>
              <a:t>5</a:t>
            </a:fld>
            <a:endParaRPr lang="en-US" sz="2000"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73824" y="5679493"/>
            <a:ext cx="7886700" cy="640840"/>
          </a:xfrm>
        </p:spPr>
        <p:txBody>
          <a:bodyPr>
            <a:normAutofit/>
          </a:bodyPr>
          <a:lstStyle/>
          <a:p>
            <a:pPr marL="0" indent="0">
              <a:buNone/>
            </a:pPr>
            <a:endParaRPr lang="en-US" altLang="zh-TW" dirty="0">
              <a:latin typeface="標楷體" panose="03000509000000000000" pitchFamily="65" charset="-120"/>
              <a:ea typeface="標楷體" panose="03000509000000000000" pitchFamily="65" charset="-120"/>
            </a:endParaRPr>
          </a:p>
        </p:txBody>
      </p:sp>
      <p:sp>
        <p:nvSpPr>
          <p:cNvPr id="4" name="內容版面配置區 2"/>
          <p:cNvSpPr txBox="1"/>
          <p:nvPr/>
        </p:nvSpPr>
        <p:spPr>
          <a:xfrm>
            <a:off x="576942" y="1003299"/>
            <a:ext cx="6172201" cy="857250"/>
          </a:xfrm>
          <a:prstGeom prst="rect">
            <a:avLst/>
          </a:prstGeom>
          <a:solidFill>
            <a:srgbClr val="FFFF00"/>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展覽時間</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2025</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a:t>
            </a:r>
            <a:r>
              <a:rPr lang="en-US" altLang="zh-TW" sz="2400" dirty="0">
                <a:solidFill>
                  <a:prstClr val="black"/>
                </a:solidFill>
                <a:latin typeface="標楷體" panose="03000509000000000000" pitchFamily="65" charset="-120"/>
                <a:ea typeface="標楷體" panose="03000509000000000000" pitchFamily="65" charset="-120"/>
              </a:rPr>
              <a:t>10</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月</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29-31</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展覽地點</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南港展覽館</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6" name="Rectangle 2"/>
          <p:cNvSpPr>
            <a:spLocks noChangeArrowheads="1"/>
          </p:cNvSpPr>
          <p:nvPr/>
        </p:nvSpPr>
        <p:spPr bwMode="auto">
          <a:xfrm>
            <a:off x="1440809" y="-16802"/>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TW"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mn-cs"/>
              </a:rPr>
              <a:t>2025</a:t>
            </a:r>
            <a:r>
              <a:rPr kumimoji="0" lang="zh-TW" altLang="en-US"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年智慧能源周</a:t>
            </a:r>
          </a:p>
        </p:txBody>
      </p:sp>
      <p:sp>
        <p:nvSpPr>
          <p:cNvPr id="7" name="投影片編號版面配置區 4"/>
          <p:cNvSpPr>
            <a:spLocks noGrp="1"/>
          </p:cNvSpPr>
          <p:nvPr>
            <p:ph type="sldNum" sz="quarter" idx="12"/>
          </p:nvPr>
        </p:nvSpPr>
        <p:spPr>
          <a:xfrm>
            <a:off x="8381964" y="6320333"/>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000" b="0" i="0" u="none" strike="noStrike" kern="1200" cap="none" spc="0" normalizeH="0" baseline="0" noProof="0" smtClean="0">
                <a:ln>
                  <a:noFill/>
                </a:ln>
                <a:solidFill>
                  <a:prstClr val="black"/>
                </a:solidFill>
                <a:effectLst/>
                <a:uLnTx/>
                <a:uFillTx/>
                <a:latin typeface="Trebuchet MS" panose="020B0603020202020204"/>
                <a:ea typeface="+mn-ea"/>
                <a:cs typeface="+mn-cs"/>
              </a:rPr>
              <a:t>50</a:t>
            </a:fld>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aphicFrame>
        <p:nvGraphicFramePr>
          <p:cNvPr id="8" name="表格 7">
            <a:extLst>
              <a:ext uri="{FF2B5EF4-FFF2-40B4-BE49-F238E27FC236}">
                <a16:creationId xmlns:a16="http://schemas.microsoft.com/office/drawing/2014/main" id="{73E9C0EF-58B6-48F1-8758-0785C7770A29}"/>
              </a:ext>
            </a:extLst>
          </p:cNvPr>
          <p:cNvGraphicFramePr>
            <a:graphicFrameLocks noGrp="1"/>
          </p:cNvGraphicFramePr>
          <p:nvPr/>
        </p:nvGraphicFramePr>
        <p:xfrm>
          <a:off x="748019" y="2044091"/>
          <a:ext cx="6389871" cy="3451860"/>
        </p:xfrm>
        <a:graphic>
          <a:graphicData uri="http://schemas.openxmlformats.org/drawingml/2006/table">
            <a:tbl>
              <a:tblPr/>
              <a:tblGrid>
                <a:gridCol w="779878">
                  <a:extLst>
                    <a:ext uri="{9D8B030D-6E8A-4147-A177-3AD203B41FA5}">
                      <a16:colId xmlns:a16="http://schemas.microsoft.com/office/drawing/2014/main" val="20000"/>
                    </a:ext>
                  </a:extLst>
                </a:gridCol>
                <a:gridCol w="2122750">
                  <a:extLst>
                    <a:ext uri="{9D8B030D-6E8A-4147-A177-3AD203B41FA5}">
                      <a16:colId xmlns:a16="http://schemas.microsoft.com/office/drawing/2014/main" val="20001"/>
                    </a:ext>
                  </a:extLst>
                </a:gridCol>
                <a:gridCol w="587375">
                  <a:extLst>
                    <a:ext uri="{9D8B030D-6E8A-4147-A177-3AD203B41FA5}">
                      <a16:colId xmlns:a16="http://schemas.microsoft.com/office/drawing/2014/main" val="20002"/>
                    </a:ext>
                  </a:extLst>
                </a:gridCol>
                <a:gridCol w="1706851">
                  <a:extLst>
                    <a:ext uri="{9D8B030D-6E8A-4147-A177-3AD203B41FA5}">
                      <a16:colId xmlns:a16="http://schemas.microsoft.com/office/drawing/2014/main" val="20003"/>
                    </a:ext>
                  </a:extLst>
                </a:gridCol>
                <a:gridCol w="1193017">
                  <a:extLst>
                    <a:ext uri="{9D8B030D-6E8A-4147-A177-3AD203B41FA5}">
                      <a16:colId xmlns:a16="http://schemas.microsoft.com/office/drawing/2014/main" val="20004"/>
                    </a:ext>
                  </a:extLst>
                </a:gridCol>
              </a:tblGrid>
              <a:tr h="284480">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項次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參展公司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攤位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書面資料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費用繳交</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天宇工業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6</a:t>
                      </a:r>
                      <a:r>
                        <a:rPr lang="zh-TW" altLang="en-US" sz="2000" b="0" i="0" u="none" strike="noStrike" dirty="0">
                          <a:solidFill>
                            <a:srgbClr val="000000"/>
                          </a:solidFill>
                          <a:effectLst/>
                          <a:latin typeface="新細明體" panose="02020500000000000000" charset="-120"/>
                          <a:ea typeface="新細明體" panose="02020500000000000000" charset="-120"/>
                        </a:rPr>
                        <a:t> </a:t>
                      </a: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000" b="0" i="0" u="none" strike="noStrike" dirty="0">
                          <a:solidFill>
                            <a:srgbClr val="000000"/>
                          </a:solidFill>
                          <a:effectLst/>
                          <a:latin typeface="新細明體" panose="02020500000000000000" charset="-120"/>
                          <a:ea typeface="新細明體" panose="02020500000000000000" charset="-120"/>
                        </a:rPr>
                        <a:t>100%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083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矽谷能源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新細明體" panose="02020500000000000000" charset="-120"/>
                          <a:ea typeface="新細明體" panose="02020500000000000000" charset="-120"/>
                        </a:rPr>
                        <a:t>100%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29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映興電子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新細明體" panose="02020500000000000000" charset="-120"/>
                          <a:ea typeface="新細明體" panose="02020500000000000000" charset="-120"/>
                        </a:rPr>
                        <a:t>40%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長利科技</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新細明體" panose="02020500000000000000" charset="-120"/>
                          <a:ea typeface="新細明體" panose="02020500000000000000" charset="-120"/>
                        </a:rPr>
                        <a:t>40%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036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致茂電子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新細明體" panose="02020500000000000000" charset="-120"/>
                          <a:ea typeface="新細明體" panose="02020500000000000000" charset="-120"/>
                        </a:rPr>
                        <a:t>40%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南亞光電</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新細明體" panose="02020500000000000000" charset="-120"/>
                          <a:ea typeface="新細明體" panose="02020500000000000000" charset="-120"/>
                        </a:rPr>
                        <a:t>40%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迪吉亞節能</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優力國際安全認證</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AU" sz="2000" b="0" i="0" u="none" strike="noStrike" dirty="0">
                          <a:solidFill>
                            <a:srgbClr val="000000"/>
                          </a:solidFill>
                          <a:effectLst/>
                          <a:latin typeface="新細明體" panose="02020500000000000000" charset="-120"/>
                          <a:ea typeface="新細明體" panose="02020500000000000000" charset="-120"/>
                        </a:rPr>
                        <a:t>4</a:t>
                      </a:r>
                      <a:r>
                        <a:rPr lang="en-US" altLang="zh-TW" sz="2000" b="0" i="0" u="none" strike="noStrike" dirty="0">
                          <a:solidFill>
                            <a:srgbClr val="000000"/>
                          </a:solidFill>
                          <a:effectLst/>
                          <a:latin typeface="新細明體" panose="02020500000000000000" charset="-120"/>
                          <a:ea typeface="新細明體" panose="02020500000000000000" charset="-120"/>
                        </a:rPr>
                        <a:t>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5900">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2720">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合計</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16551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42C2A5-EC71-AAC2-0ACE-1C82C41D5E3B}"/>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94BDDA14-980C-F1AD-91DC-F8131148DADD}"/>
              </a:ext>
            </a:extLst>
          </p:cNvPr>
          <p:cNvPicPr>
            <a:picLocks noGrp="1" noChangeAspect="1"/>
          </p:cNvPicPr>
          <p:nvPr>
            <p:ph idx="1"/>
          </p:nvPr>
        </p:nvPicPr>
        <p:blipFill>
          <a:blip r:embed="rId2"/>
          <a:stretch>
            <a:fillRect/>
          </a:stretch>
        </p:blipFill>
        <p:spPr>
          <a:xfrm>
            <a:off x="462028" y="525780"/>
            <a:ext cx="7432502" cy="5333365"/>
          </a:xfrm>
        </p:spPr>
      </p:pic>
    </p:spTree>
    <p:extLst>
      <p:ext uri="{BB962C8B-B14F-4D97-AF65-F5344CB8AC3E}">
        <p14:creationId xmlns:p14="http://schemas.microsoft.com/office/powerpoint/2010/main" val="214707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67A76B8-B3F6-388F-5998-21EB6D66BABE}"/>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DC94A040-4B94-584D-0FE4-BD443E61B362}"/>
              </a:ext>
            </a:extLst>
          </p:cNvPr>
          <p:cNvPicPr>
            <a:picLocks noGrp="1" noChangeAspect="1"/>
          </p:cNvPicPr>
          <p:nvPr>
            <p:ph idx="1"/>
          </p:nvPr>
        </p:nvPicPr>
        <p:blipFill>
          <a:blip r:embed="rId2"/>
          <a:stretch>
            <a:fillRect/>
          </a:stretch>
        </p:blipFill>
        <p:spPr>
          <a:xfrm>
            <a:off x="243840" y="708661"/>
            <a:ext cx="8455574" cy="4589910"/>
          </a:xfrm>
        </p:spPr>
      </p:pic>
    </p:spTree>
    <p:extLst>
      <p:ext uri="{BB962C8B-B14F-4D97-AF65-F5344CB8AC3E}">
        <p14:creationId xmlns:p14="http://schemas.microsoft.com/office/powerpoint/2010/main" val="1556860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221DAD-1148-ACA4-1D9B-6C47859AA65F}"/>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CC91C65-49F3-1383-C7EB-96C1693379EF}"/>
              </a:ext>
            </a:extLst>
          </p:cNvPr>
          <p:cNvPicPr>
            <a:picLocks noGrp="1" noChangeAspect="1"/>
          </p:cNvPicPr>
          <p:nvPr>
            <p:ph idx="1"/>
          </p:nvPr>
        </p:nvPicPr>
        <p:blipFill>
          <a:blip r:embed="rId2"/>
          <a:stretch>
            <a:fillRect/>
          </a:stretch>
        </p:blipFill>
        <p:spPr>
          <a:xfrm>
            <a:off x="234324" y="1270000"/>
            <a:ext cx="8675351" cy="4016366"/>
          </a:xfrm>
        </p:spPr>
      </p:pic>
    </p:spTree>
    <p:extLst>
      <p:ext uri="{BB962C8B-B14F-4D97-AF65-F5344CB8AC3E}">
        <p14:creationId xmlns:p14="http://schemas.microsoft.com/office/powerpoint/2010/main" val="1897130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3423E13-0C95-4719-96E5-6644036131A3}"/>
              </a:ext>
            </a:extLst>
          </p:cNvPr>
          <p:cNvPicPr>
            <a:picLocks noChangeAspect="1"/>
          </p:cNvPicPr>
          <p:nvPr/>
        </p:nvPicPr>
        <p:blipFill>
          <a:blip r:embed="rId2"/>
          <a:stretch>
            <a:fillRect/>
          </a:stretch>
        </p:blipFill>
        <p:spPr>
          <a:xfrm>
            <a:off x="439001" y="633469"/>
            <a:ext cx="8396527" cy="5910549"/>
          </a:xfrm>
          <a:prstGeom prst="rect">
            <a:avLst/>
          </a:prstGeom>
        </p:spPr>
      </p:pic>
    </p:spTree>
    <p:extLst>
      <p:ext uri="{BB962C8B-B14F-4D97-AF65-F5344CB8AC3E}">
        <p14:creationId xmlns:p14="http://schemas.microsoft.com/office/powerpoint/2010/main" val="2990639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4A10E20-E046-4E12-8684-CA79C00BF1E6}"/>
              </a:ext>
            </a:extLst>
          </p:cNvPr>
          <p:cNvPicPr>
            <a:picLocks noChangeAspect="1"/>
          </p:cNvPicPr>
          <p:nvPr/>
        </p:nvPicPr>
        <p:blipFill>
          <a:blip r:embed="rId2"/>
          <a:stretch>
            <a:fillRect/>
          </a:stretch>
        </p:blipFill>
        <p:spPr>
          <a:xfrm>
            <a:off x="285602" y="1547367"/>
            <a:ext cx="7327054" cy="3233954"/>
          </a:xfrm>
          <a:prstGeom prst="rect">
            <a:avLst/>
          </a:prstGeom>
        </p:spPr>
      </p:pic>
    </p:spTree>
    <p:extLst>
      <p:ext uri="{BB962C8B-B14F-4D97-AF65-F5344CB8AC3E}">
        <p14:creationId xmlns:p14="http://schemas.microsoft.com/office/powerpoint/2010/main" val="1621301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A4DF5C9-B644-4BD9-B2D4-DB7D8428556E}"/>
              </a:ext>
            </a:extLst>
          </p:cNvPr>
          <p:cNvPicPr>
            <a:picLocks noChangeAspect="1"/>
          </p:cNvPicPr>
          <p:nvPr/>
        </p:nvPicPr>
        <p:blipFill>
          <a:blip r:embed="rId3"/>
          <a:stretch>
            <a:fillRect/>
          </a:stretch>
        </p:blipFill>
        <p:spPr>
          <a:xfrm>
            <a:off x="231354" y="771180"/>
            <a:ext cx="8460954" cy="5761822"/>
          </a:xfrm>
          <a:prstGeom prst="rect">
            <a:avLst/>
          </a:prstGeom>
        </p:spPr>
      </p:pic>
    </p:spTree>
    <p:extLst>
      <p:ext uri="{BB962C8B-B14F-4D97-AF65-F5344CB8AC3E}">
        <p14:creationId xmlns:p14="http://schemas.microsoft.com/office/powerpoint/2010/main" val="7290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76E5D07-F9E3-4E2F-85AD-52CA87387EB9}"/>
              </a:ext>
            </a:extLst>
          </p:cNvPr>
          <p:cNvPicPr>
            <a:picLocks noChangeAspect="1"/>
          </p:cNvPicPr>
          <p:nvPr/>
        </p:nvPicPr>
        <p:blipFill>
          <a:blip r:embed="rId2"/>
          <a:stretch>
            <a:fillRect/>
          </a:stretch>
        </p:blipFill>
        <p:spPr>
          <a:xfrm>
            <a:off x="220337" y="848299"/>
            <a:ext cx="8582140" cy="5464366"/>
          </a:xfrm>
          <a:prstGeom prst="rect">
            <a:avLst/>
          </a:prstGeom>
        </p:spPr>
      </p:pic>
    </p:spTree>
    <p:extLst>
      <p:ext uri="{BB962C8B-B14F-4D97-AF65-F5344CB8AC3E}">
        <p14:creationId xmlns:p14="http://schemas.microsoft.com/office/powerpoint/2010/main" val="35541389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84EF324-C362-4FC6-B6BB-E56D13B1F661}"/>
              </a:ext>
            </a:extLst>
          </p:cNvPr>
          <p:cNvPicPr>
            <a:picLocks noChangeAspect="1"/>
          </p:cNvPicPr>
          <p:nvPr/>
        </p:nvPicPr>
        <p:blipFill>
          <a:blip r:embed="rId2"/>
          <a:stretch>
            <a:fillRect/>
          </a:stretch>
        </p:blipFill>
        <p:spPr>
          <a:xfrm>
            <a:off x="143219" y="782198"/>
            <a:ext cx="8714341" cy="5695720"/>
          </a:xfrm>
          <a:prstGeom prst="rect">
            <a:avLst/>
          </a:prstGeom>
        </p:spPr>
      </p:pic>
    </p:spTree>
    <p:extLst>
      <p:ext uri="{BB962C8B-B14F-4D97-AF65-F5344CB8AC3E}">
        <p14:creationId xmlns:p14="http://schemas.microsoft.com/office/powerpoint/2010/main" val="38160523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E8F2330-8C43-451B-8690-0FAB2136333E}"/>
              </a:ext>
            </a:extLst>
          </p:cNvPr>
          <p:cNvPicPr>
            <a:picLocks noChangeAspect="1"/>
          </p:cNvPicPr>
          <p:nvPr/>
        </p:nvPicPr>
        <p:blipFill>
          <a:blip r:embed="rId2"/>
          <a:stretch>
            <a:fillRect/>
          </a:stretch>
        </p:blipFill>
        <p:spPr>
          <a:xfrm>
            <a:off x="385590" y="583894"/>
            <a:ext cx="8405869" cy="6026226"/>
          </a:xfrm>
          <a:prstGeom prst="rect">
            <a:avLst/>
          </a:prstGeom>
        </p:spPr>
      </p:pic>
    </p:spTree>
    <p:extLst>
      <p:ext uri="{BB962C8B-B14F-4D97-AF65-F5344CB8AC3E}">
        <p14:creationId xmlns:p14="http://schemas.microsoft.com/office/powerpoint/2010/main" val="1226968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4442B0-1C25-F9B7-F523-6EEB6ECBEDFB}"/>
              </a:ext>
            </a:extLst>
          </p:cNvPr>
          <p:cNvSpPr>
            <a:spLocks noGrp="1"/>
          </p:cNvSpPr>
          <p:nvPr>
            <p:ph type="title"/>
          </p:nvPr>
        </p:nvSpPr>
        <p:spPr>
          <a:xfrm>
            <a:off x="1110342" y="185057"/>
            <a:ext cx="6347713" cy="740229"/>
          </a:xfrm>
        </p:spPr>
        <p:txBody>
          <a:bodyPr/>
          <a:lstStyle/>
          <a:p>
            <a:pPr algn="ctr"/>
            <a:r>
              <a:rPr lang="zh-TW" altLang="en-US" dirty="0">
                <a:solidFill>
                  <a:schemeClr val="tx1"/>
                </a:solidFill>
                <a:latin typeface="標楷體" panose="03000509000000000000" pitchFamily="65" charset="-120"/>
                <a:ea typeface="標楷體" panose="03000509000000000000" pitchFamily="65" charset="-120"/>
              </a:rPr>
              <a:t>贊助會員名單</a:t>
            </a:r>
          </a:p>
        </p:txBody>
      </p:sp>
      <p:sp>
        <p:nvSpPr>
          <p:cNvPr id="3" name="內容版面配置區 2">
            <a:extLst>
              <a:ext uri="{FF2B5EF4-FFF2-40B4-BE49-F238E27FC236}">
                <a16:creationId xmlns:a16="http://schemas.microsoft.com/office/drawing/2014/main" id="{0FD4E73D-8EF9-5D7B-F39B-404E62F407C8}"/>
              </a:ext>
            </a:extLst>
          </p:cNvPr>
          <p:cNvSpPr>
            <a:spLocks noGrp="1"/>
          </p:cNvSpPr>
          <p:nvPr>
            <p:ph idx="1"/>
          </p:nvPr>
        </p:nvSpPr>
        <p:spPr>
          <a:xfrm>
            <a:off x="1110341" y="1148218"/>
            <a:ext cx="6347714" cy="3880773"/>
          </a:xfrm>
        </p:spPr>
        <p:txBody>
          <a:bodyPr/>
          <a:lstStyle/>
          <a:p>
            <a:r>
              <a:rPr lang="en-US" altLang="zh-TW" sz="2400" b="0" i="0" dirty="0">
                <a:solidFill>
                  <a:srgbClr val="1F1F1F"/>
                </a:solidFill>
                <a:effectLst/>
                <a:latin typeface="標楷體" panose="03000509000000000000" pitchFamily="65" charset="-120"/>
                <a:ea typeface="標楷體" panose="03000509000000000000" pitchFamily="65" charset="-120"/>
              </a:rPr>
              <a:t>TADA</a:t>
            </a:r>
            <a:r>
              <a:rPr lang="zh-TW" altLang="en-US" sz="2400" b="0" i="0" dirty="0">
                <a:solidFill>
                  <a:srgbClr val="1F1F1F"/>
                </a:solidFill>
                <a:effectLst/>
                <a:latin typeface="標楷體" panose="03000509000000000000" pitchFamily="65" charset="-120"/>
                <a:ea typeface="標楷體" panose="03000509000000000000" pitchFamily="65" charset="-120"/>
              </a:rPr>
              <a:t>台灣先進車用技術發展協會</a:t>
            </a:r>
            <a:endParaRPr lang="en-US" altLang="zh-TW" sz="2400" b="0" i="0" dirty="0">
              <a:solidFill>
                <a:srgbClr val="1F1F1F"/>
              </a:solidFill>
              <a:effectLst/>
              <a:latin typeface="標楷體" panose="03000509000000000000" pitchFamily="65" charset="-120"/>
              <a:ea typeface="標楷體" panose="03000509000000000000" pitchFamily="65" charset="-120"/>
            </a:endParaRPr>
          </a:p>
          <a:p>
            <a:r>
              <a:rPr lang="zh-TW" altLang="en-US" sz="2400" b="0" i="0" dirty="0">
                <a:solidFill>
                  <a:srgbClr val="1F1F1F"/>
                </a:solidFill>
                <a:effectLst/>
                <a:latin typeface="標楷體" panose="03000509000000000000" pitchFamily="65" charset="-120"/>
                <a:ea typeface="標楷體" panose="03000509000000000000" pitchFamily="65" charset="-120"/>
              </a:rPr>
              <a:t>瑞典投資暨貿易委員會台北辦事處</a:t>
            </a:r>
            <a:endParaRPr lang="en-US" altLang="zh-TW" sz="2400" dirty="0">
              <a:solidFill>
                <a:srgbClr val="1F1F1F"/>
              </a:solidFill>
              <a:latin typeface="標楷體" panose="03000509000000000000" pitchFamily="65" charset="-120"/>
              <a:ea typeface="標楷體" panose="03000509000000000000" pitchFamily="65" charset="-120"/>
            </a:endParaRPr>
          </a:p>
          <a:p>
            <a:r>
              <a:rPr lang="zh-TW" altLang="en-US" sz="2400" b="0" i="0" dirty="0">
                <a:solidFill>
                  <a:srgbClr val="1F1F1F"/>
                </a:solidFill>
                <a:effectLst/>
                <a:latin typeface="標楷體" panose="03000509000000000000" pitchFamily="65" charset="-120"/>
                <a:ea typeface="標楷體" panose="03000509000000000000" pitchFamily="65" charset="-120"/>
              </a:rPr>
              <a:t>美國維吉尼亞州駐臺灣辦事處</a:t>
            </a:r>
            <a:endParaRPr lang="en-US" altLang="zh-TW" sz="2400" b="0" i="0" dirty="0">
              <a:solidFill>
                <a:srgbClr val="1F1F1F"/>
              </a:solidFill>
              <a:effectLst/>
              <a:latin typeface="標楷體" panose="03000509000000000000" pitchFamily="65" charset="-120"/>
              <a:ea typeface="標楷體" panose="03000509000000000000" pitchFamily="65" charset="-120"/>
            </a:endParaRPr>
          </a:p>
          <a:p>
            <a:r>
              <a:rPr lang="zh-TW" altLang="en-US" sz="2400" dirty="0">
                <a:solidFill>
                  <a:srgbClr val="000000"/>
                </a:solidFill>
                <a:effectLst/>
                <a:latin typeface="標楷體" panose="03000509000000000000" pitchFamily="65" charset="-120"/>
                <a:ea typeface="標楷體" panose="03000509000000000000" pitchFamily="65" charset="-120"/>
              </a:rPr>
              <a:t>社團法人臺灣農機電動化產業策略聯盟</a:t>
            </a:r>
            <a:endParaRPr lang="zh-TW" altLang="en-US" sz="2400"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24047471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E9992BD-202A-46CC-9D3A-6421FC1379F4}"/>
              </a:ext>
            </a:extLst>
          </p:cNvPr>
          <p:cNvPicPr>
            <a:picLocks noChangeAspect="1"/>
          </p:cNvPicPr>
          <p:nvPr/>
        </p:nvPicPr>
        <p:blipFill>
          <a:blip r:embed="rId2"/>
          <a:stretch>
            <a:fillRect/>
          </a:stretch>
        </p:blipFill>
        <p:spPr>
          <a:xfrm>
            <a:off x="473725" y="2412694"/>
            <a:ext cx="8328752" cy="1424623"/>
          </a:xfrm>
          <a:prstGeom prst="rect">
            <a:avLst/>
          </a:prstGeom>
        </p:spPr>
      </p:pic>
    </p:spTree>
    <p:extLst>
      <p:ext uri="{BB962C8B-B14F-4D97-AF65-F5344CB8AC3E}">
        <p14:creationId xmlns:p14="http://schemas.microsoft.com/office/powerpoint/2010/main" val="3221319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0F4972D-0C55-4729-97DE-3330C3B073A0}"/>
              </a:ext>
            </a:extLst>
          </p:cNvPr>
          <p:cNvPicPr>
            <a:picLocks noChangeAspect="1"/>
          </p:cNvPicPr>
          <p:nvPr/>
        </p:nvPicPr>
        <p:blipFill>
          <a:blip r:embed="rId2"/>
          <a:stretch>
            <a:fillRect/>
          </a:stretch>
        </p:blipFill>
        <p:spPr>
          <a:xfrm>
            <a:off x="583894" y="930926"/>
            <a:ext cx="8141465" cy="5756314"/>
          </a:xfrm>
          <a:prstGeom prst="rect">
            <a:avLst/>
          </a:prstGeom>
        </p:spPr>
      </p:pic>
    </p:spTree>
    <p:extLst>
      <p:ext uri="{BB962C8B-B14F-4D97-AF65-F5344CB8AC3E}">
        <p14:creationId xmlns:p14="http://schemas.microsoft.com/office/powerpoint/2010/main" val="17490101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E25FDF9-ECDE-4236-911D-1FFFED19D323}"/>
              </a:ext>
            </a:extLst>
          </p:cNvPr>
          <p:cNvPicPr>
            <a:picLocks noChangeAspect="1"/>
          </p:cNvPicPr>
          <p:nvPr/>
        </p:nvPicPr>
        <p:blipFill>
          <a:blip r:embed="rId2"/>
          <a:stretch>
            <a:fillRect/>
          </a:stretch>
        </p:blipFill>
        <p:spPr>
          <a:xfrm>
            <a:off x="308472" y="716095"/>
            <a:ext cx="8538073" cy="5541485"/>
          </a:xfrm>
          <a:prstGeom prst="rect">
            <a:avLst/>
          </a:prstGeom>
        </p:spPr>
      </p:pic>
    </p:spTree>
    <p:extLst>
      <p:ext uri="{BB962C8B-B14F-4D97-AF65-F5344CB8AC3E}">
        <p14:creationId xmlns:p14="http://schemas.microsoft.com/office/powerpoint/2010/main" val="1804213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D43911F-E05D-44FB-9348-FCC2C71D9BF6}"/>
              </a:ext>
            </a:extLst>
          </p:cNvPr>
          <p:cNvPicPr>
            <a:picLocks noChangeAspect="1"/>
          </p:cNvPicPr>
          <p:nvPr/>
        </p:nvPicPr>
        <p:blipFill>
          <a:blip r:embed="rId2"/>
          <a:stretch>
            <a:fillRect/>
          </a:stretch>
        </p:blipFill>
        <p:spPr>
          <a:xfrm>
            <a:off x="275422" y="1145754"/>
            <a:ext cx="8482987" cy="4649118"/>
          </a:xfrm>
          <a:prstGeom prst="rect">
            <a:avLst/>
          </a:prstGeom>
        </p:spPr>
      </p:pic>
    </p:spTree>
    <p:extLst>
      <p:ext uri="{BB962C8B-B14F-4D97-AF65-F5344CB8AC3E}">
        <p14:creationId xmlns:p14="http://schemas.microsoft.com/office/powerpoint/2010/main" val="22086705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0C0AE02-E795-4D8D-BB06-96282BA95CDA}"/>
              </a:ext>
            </a:extLst>
          </p:cNvPr>
          <p:cNvPicPr>
            <a:picLocks noChangeAspect="1"/>
          </p:cNvPicPr>
          <p:nvPr/>
        </p:nvPicPr>
        <p:blipFill>
          <a:blip r:embed="rId2"/>
          <a:stretch>
            <a:fillRect/>
          </a:stretch>
        </p:blipFill>
        <p:spPr>
          <a:xfrm>
            <a:off x="132203" y="1046603"/>
            <a:ext cx="8637224" cy="5343180"/>
          </a:xfrm>
          <a:prstGeom prst="rect">
            <a:avLst/>
          </a:prstGeom>
        </p:spPr>
      </p:pic>
    </p:spTree>
    <p:extLst>
      <p:ext uri="{BB962C8B-B14F-4D97-AF65-F5344CB8AC3E}">
        <p14:creationId xmlns:p14="http://schemas.microsoft.com/office/powerpoint/2010/main" val="3557157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B171740-8560-44D7-998C-311A5A0405C3}"/>
              </a:ext>
            </a:extLst>
          </p:cNvPr>
          <p:cNvPicPr>
            <a:picLocks noChangeAspect="1"/>
          </p:cNvPicPr>
          <p:nvPr/>
        </p:nvPicPr>
        <p:blipFill>
          <a:blip r:embed="rId2"/>
          <a:stretch>
            <a:fillRect/>
          </a:stretch>
        </p:blipFill>
        <p:spPr>
          <a:xfrm>
            <a:off x="429657" y="738130"/>
            <a:ext cx="8471971" cy="5299113"/>
          </a:xfrm>
          <a:prstGeom prst="rect">
            <a:avLst/>
          </a:prstGeom>
        </p:spPr>
      </p:pic>
    </p:spTree>
    <p:extLst>
      <p:ext uri="{BB962C8B-B14F-4D97-AF65-F5344CB8AC3E}">
        <p14:creationId xmlns:p14="http://schemas.microsoft.com/office/powerpoint/2010/main" val="1275587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2E1545A-D668-4527-A530-BD64A9311475}"/>
              </a:ext>
            </a:extLst>
          </p:cNvPr>
          <p:cNvPicPr>
            <a:picLocks noChangeAspect="1"/>
          </p:cNvPicPr>
          <p:nvPr/>
        </p:nvPicPr>
        <p:blipFill>
          <a:blip r:embed="rId2"/>
          <a:stretch>
            <a:fillRect/>
          </a:stretch>
        </p:blipFill>
        <p:spPr>
          <a:xfrm>
            <a:off x="572876" y="958467"/>
            <a:ext cx="8273667" cy="5376232"/>
          </a:xfrm>
          <a:prstGeom prst="rect">
            <a:avLst/>
          </a:prstGeom>
        </p:spPr>
      </p:pic>
    </p:spTree>
    <p:extLst>
      <p:ext uri="{BB962C8B-B14F-4D97-AF65-F5344CB8AC3E}">
        <p14:creationId xmlns:p14="http://schemas.microsoft.com/office/powerpoint/2010/main" val="38104810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0094D5D-DB79-4D52-9364-02A9488162E6}"/>
              </a:ext>
            </a:extLst>
          </p:cNvPr>
          <p:cNvPicPr>
            <a:picLocks noChangeAspect="1"/>
          </p:cNvPicPr>
          <p:nvPr/>
        </p:nvPicPr>
        <p:blipFill>
          <a:blip r:embed="rId2"/>
          <a:stretch>
            <a:fillRect/>
          </a:stretch>
        </p:blipFill>
        <p:spPr>
          <a:xfrm>
            <a:off x="517793" y="815248"/>
            <a:ext cx="7921127" cy="5783855"/>
          </a:xfrm>
          <a:prstGeom prst="rect">
            <a:avLst/>
          </a:prstGeom>
        </p:spPr>
      </p:pic>
    </p:spTree>
    <p:extLst>
      <p:ext uri="{BB962C8B-B14F-4D97-AF65-F5344CB8AC3E}">
        <p14:creationId xmlns:p14="http://schemas.microsoft.com/office/powerpoint/2010/main" val="13597963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A2ACDE-7C54-41A9-AEB4-8185E6D6EA61}"/>
              </a:ext>
            </a:extLst>
          </p:cNvPr>
          <p:cNvPicPr>
            <a:picLocks noChangeAspect="1"/>
          </p:cNvPicPr>
          <p:nvPr/>
        </p:nvPicPr>
        <p:blipFill>
          <a:blip r:embed="rId2"/>
          <a:stretch>
            <a:fillRect/>
          </a:stretch>
        </p:blipFill>
        <p:spPr>
          <a:xfrm>
            <a:off x="451692" y="2478796"/>
            <a:ext cx="8427903" cy="1234876"/>
          </a:xfrm>
          <a:prstGeom prst="rect">
            <a:avLst/>
          </a:prstGeom>
        </p:spPr>
      </p:pic>
    </p:spTree>
    <p:extLst>
      <p:ext uri="{BB962C8B-B14F-4D97-AF65-F5344CB8AC3E}">
        <p14:creationId xmlns:p14="http://schemas.microsoft.com/office/powerpoint/2010/main" val="1012399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EBE4B8-6D67-4E55-82CB-9A900BB2F96E}"/>
              </a:ext>
            </a:extLst>
          </p:cNvPr>
          <p:cNvSpPr>
            <a:spLocks noGrp="1"/>
          </p:cNvSpPr>
          <p:nvPr>
            <p:ph type="title"/>
          </p:nvPr>
        </p:nvSpPr>
        <p:spPr>
          <a:xfrm>
            <a:off x="1262741" y="156237"/>
            <a:ext cx="6347713" cy="660400"/>
          </a:xfrm>
        </p:spPr>
        <p:txBody>
          <a:bodyPr/>
          <a:lstStyle/>
          <a:p>
            <a:pPr algn="ctr"/>
            <a:r>
              <a:rPr lang="zh-TW" altLang="en-US" b="1" dirty="0">
                <a:solidFill>
                  <a:schemeClr val="tx1"/>
                </a:solidFill>
                <a:latin typeface="標楷體" panose="03000509000000000000" pitchFamily="65" charset="-120"/>
                <a:ea typeface="標楷體" panose="03000509000000000000" pitchFamily="65" charset="-120"/>
              </a:rPr>
              <a:t>團體會員尚未繳費名單</a:t>
            </a:r>
          </a:p>
        </p:txBody>
      </p:sp>
      <p:sp>
        <p:nvSpPr>
          <p:cNvPr id="3" name="內容版面配置區 2">
            <a:extLst>
              <a:ext uri="{FF2B5EF4-FFF2-40B4-BE49-F238E27FC236}">
                <a16:creationId xmlns:a16="http://schemas.microsoft.com/office/drawing/2014/main" id="{BAF9CFD2-398A-42B3-9626-815ED8C4587E}"/>
              </a:ext>
            </a:extLst>
          </p:cNvPr>
          <p:cNvSpPr>
            <a:spLocks noGrp="1"/>
          </p:cNvSpPr>
          <p:nvPr>
            <p:ph idx="1"/>
          </p:nvPr>
        </p:nvSpPr>
        <p:spPr>
          <a:xfrm>
            <a:off x="4169227" y="936171"/>
            <a:ext cx="3679372" cy="5493449"/>
          </a:xfrm>
        </p:spPr>
        <p:txBody>
          <a:bodyPr>
            <a:noAutofit/>
          </a:bodyPr>
          <a:lstStyle/>
          <a:p>
            <a:pPr marL="0" indent="0" algn="ctr">
              <a:buNone/>
            </a:pPr>
            <a:r>
              <a:rPr lang="zh-TW" altLang="en-US" sz="2000" dirty="0"/>
              <a:t>表明不續會名單</a:t>
            </a:r>
            <a:endParaRPr lang="en-US" altLang="zh-TW" sz="2000" dirty="0"/>
          </a:p>
          <a:p>
            <a:r>
              <a:rPr lang="zh-TW" altLang="en-US" sz="2000" dirty="0"/>
              <a:t>宜特科技股份有限公司	</a:t>
            </a:r>
          </a:p>
          <a:p>
            <a:r>
              <a:rPr lang="zh-TW" altLang="en-US" sz="2000" dirty="0"/>
              <a:t>秀育企業股份有限公司	</a:t>
            </a:r>
          </a:p>
          <a:p>
            <a:r>
              <a:rPr lang="zh-TW" altLang="en-US" sz="2000" dirty="0"/>
              <a:t>光令材料科技股份有限公司</a:t>
            </a:r>
          </a:p>
          <a:p>
            <a:r>
              <a:rPr lang="zh-TW" altLang="en-US" sz="2000" dirty="0"/>
              <a:t>有量科技股份有限公司	</a:t>
            </a:r>
          </a:p>
          <a:p>
            <a:r>
              <a:rPr lang="zh-TW" altLang="en-US" sz="2000" dirty="0"/>
              <a:t>台塑汽車貨運股份有限公司</a:t>
            </a:r>
          </a:p>
          <a:p>
            <a:r>
              <a:rPr lang="zh-TW" altLang="en-US" sz="2000" dirty="0"/>
              <a:t>名仁資源科技股份有限公司</a:t>
            </a:r>
          </a:p>
          <a:p>
            <a:r>
              <a:rPr lang="zh-TW" altLang="en-US" sz="2000" dirty="0"/>
              <a:t>佳優科技股份有限公司	</a:t>
            </a:r>
          </a:p>
          <a:p>
            <a:r>
              <a:rPr lang="zh-TW" altLang="en-US" sz="2000" dirty="0"/>
              <a:t>美杉工業股份有限公司	</a:t>
            </a:r>
          </a:p>
          <a:p>
            <a:r>
              <a:rPr lang="zh-TW" altLang="en-US" sz="2000" dirty="0"/>
              <a:t>傑智環境科技股份有限公司</a:t>
            </a:r>
          </a:p>
          <a:p>
            <a:r>
              <a:rPr lang="zh-TW" altLang="en-US" sz="2000" dirty="0"/>
              <a:t>敦玉科技有限公司		</a:t>
            </a:r>
          </a:p>
          <a:p>
            <a:r>
              <a:rPr lang="zh-TW" altLang="en-US" sz="2000" dirty="0"/>
              <a:t>競零再生科技股份有限公司</a:t>
            </a:r>
          </a:p>
          <a:p>
            <a:r>
              <a:rPr lang="zh-TW" altLang="en-US" sz="2000" dirty="0"/>
              <a:t>凱豊工業股份有限公司</a:t>
            </a:r>
          </a:p>
        </p:txBody>
      </p:sp>
      <p:sp>
        <p:nvSpPr>
          <p:cNvPr id="4" name="內容版面配置區 2">
            <a:extLst>
              <a:ext uri="{FF2B5EF4-FFF2-40B4-BE49-F238E27FC236}">
                <a16:creationId xmlns:a16="http://schemas.microsoft.com/office/drawing/2014/main" id="{40F42ED0-640F-432D-834B-0A66BE4B8EF0}"/>
              </a:ext>
            </a:extLst>
          </p:cNvPr>
          <p:cNvSpPr txBox="1">
            <a:spLocks/>
          </p:cNvSpPr>
          <p:nvPr/>
        </p:nvSpPr>
        <p:spPr>
          <a:xfrm>
            <a:off x="489855" y="1208313"/>
            <a:ext cx="3679372" cy="549344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lgn="ctr">
              <a:buNone/>
            </a:pPr>
            <a:r>
              <a:rPr lang="zh-TW" altLang="en-US" sz="2000" dirty="0"/>
              <a:t>尚未繳費名單</a:t>
            </a:r>
            <a:endParaRPr lang="en-US" altLang="zh-TW" sz="2000" dirty="0"/>
          </a:p>
          <a:p>
            <a:r>
              <a:rPr lang="zh-TW" altLang="en-US" sz="2000" dirty="0"/>
              <a:t>達宇電能科技股份有限公司</a:t>
            </a:r>
          </a:p>
          <a:p>
            <a:r>
              <a:rPr lang="zh-TW" altLang="en-US" sz="2000" dirty="0"/>
              <a:t>志聖工業股份有限公司	</a:t>
            </a:r>
          </a:p>
          <a:p>
            <a:r>
              <a:rPr lang="zh-TW" altLang="en-US" sz="2000" dirty="0"/>
              <a:t>台灣安東帕有限公司		</a:t>
            </a:r>
          </a:p>
          <a:p>
            <a:r>
              <a:rPr lang="zh-TW" altLang="en-US" sz="2000" dirty="0"/>
              <a:t>得邁斯科技股份有限公司	</a:t>
            </a:r>
          </a:p>
          <a:p>
            <a:r>
              <a:rPr lang="zh-TW" altLang="en-US" sz="2000" dirty="0"/>
              <a:t>西門子股份有限公司			</a:t>
            </a:r>
          </a:p>
        </p:txBody>
      </p:sp>
    </p:spTree>
    <p:extLst>
      <p:ext uri="{BB962C8B-B14F-4D97-AF65-F5344CB8AC3E}">
        <p14:creationId xmlns:p14="http://schemas.microsoft.com/office/powerpoint/2010/main" val="1196823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p:nvPr/>
        </p:nvSpPr>
        <p:spPr>
          <a:xfrm>
            <a:off x="1850259" y="0"/>
            <a:ext cx="5443482" cy="59909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114</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年活動項目</a:t>
            </a:r>
            <a:endParaRPr lang="zh-TW" altLang="en-US" sz="2700" dirty="0">
              <a:solidFill>
                <a:schemeClr val="tx1"/>
              </a:solidFill>
              <a:latin typeface="標楷體" panose="03000509000000000000" pitchFamily="65" charset="-120"/>
              <a:ea typeface="標楷體" panose="03000509000000000000" pitchFamily="65" charset="-120"/>
            </a:endParaRPr>
          </a:p>
        </p:txBody>
      </p:sp>
      <p:sp>
        <p:nvSpPr>
          <p:cNvPr id="8" name="文字方塊 7"/>
          <p:cNvSpPr txBox="1"/>
          <p:nvPr/>
        </p:nvSpPr>
        <p:spPr>
          <a:xfrm>
            <a:off x="609600" y="731117"/>
            <a:ext cx="8285001" cy="5940088"/>
          </a:xfrm>
          <a:prstGeom prst="rect">
            <a:avLst/>
          </a:prstGeom>
          <a:noFill/>
        </p:spPr>
        <p:txBody>
          <a:bodyPr wrap="square">
            <a:spAutoFit/>
          </a:bodyPr>
          <a:lstStyle/>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6</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四</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新竹工研院拜訪所長</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19</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三</a:t>
            </a:r>
            <a:r>
              <a:rPr lang="en-US" altLang="zh-TW" sz="2000" b="1" dirty="0">
                <a:latin typeface="標楷體" panose="03000509000000000000" pitchFamily="65" charset="-120"/>
                <a:ea typeface="標楷體" panose="03000509000000000000" pitchFamily="65" charset="-120"/>
              </a:rPr>
              <a:t>)~21</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五</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日本東京二次電池展</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25</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二</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瑞典的電池儲能廠商舉辦一場台灣專場的線上會議</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3</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18</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二</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臺北市淨零排放管理協會成立大會</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3</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27</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四</a:t>
            </a: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創新電池檢測技術與前瞻市場高階主管交流會</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三</a:t>
            </a: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國貿署拜訪理事長</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9</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三</a:t>
            </a: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國際交流委員第十屆第一次會議</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16-17</a:t>
            </a:r>
            <a:r>
              <a:rPr lang="zh-TW" altLang="en-US" sz="2000" b="1" dirty="0">
                <a:latin typeface="標楷體" panose="03000509000000000000" pitchFamily="65" charset="-120"/>
                <a:ea typeface="標楷體" panose="03000509000000000000" pitchFamily="65" charset="-120"/>
              </a:rPr>
              <a:t>日 </a:t>
            </a: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國際先進鋰離子電池與氫能燃料電池電化學儲能研討會</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23</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三</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 外貿協會全球採購大會</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24</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四</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第十屆第四次理監事會議</a:t>
            </a:r>
          </a:p>
          <a:p>
            <a:pPr marL="257175" indent="-257175">
              <a:spcBef>
                <a:spcPts val="750"/>
              </a:spcBef>
              <a:buClr>
                <a:schemeClr val="accent1"/>
              </a:buClr>
              <a:buSzPct val="80000"/>
              <a:buFont typeface="Wingdings 3" panose="05040102010807070707" charset="2"/>
              <a:buChar char=""/>
            </a:pP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2025</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年</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4</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月</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30</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日</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三</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明志科技大學「能源電池產業人才及技術培育基地」啟用典禮暨校園就業博覽會</a:t>
            </a:r>
            <a:endPar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2025</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年</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5</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月</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21</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日</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三</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西門子研討會</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電池業界發展與經濟發展期許</a:t>
            </a:r>
          </a:p>
          <a:p>
            <a:pPr marL="257175" indent="-257175">
              <a:spcBef>
                <a:spcPts val="750"/>
              </a:spcBef>
              <a:buClr>
                <a:schemeClr val="accent1"/>
              </a:buClr>
              <a:buSzPct val="80000"/>
              <a:buFont typeface="Wingdings 3" panose="05040102010807070707" charset="2"/>
              <a:buChar char=""/>
            </a:pP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2025</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年</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10</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月</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29</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日</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三</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)~31</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日</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五</a:t>
            </a:r>
            <a:r>
              <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a:t>
            </a:r>
            <a:r>
              <a:rPr lang="zh-TW" altLang="en-US"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t>台灣國際智慧能源週</a:t>
            </a:r>
            <a:endParaRPr lang="zh-TW" altLang="en-US" b="1" dirty="0">
              <a:solidFill>
                <a:schemeClr val="accent4">
                  <a:lumMod val="75000"/>
                </a:schemeClr>
              </a:solidFill>
              <a:highlight>
                <a:srgbClr val="FFFF00"/>
              </a:highlight>
              <a:latin typeface="標楷體" panose="03000509000000000000" pitchFamily="65" charset="-120"/>
              <a:ea typeface="標楷體" panose="03000509000000000000" pitchFamily="65" charset="-120"/>
            </a:endParaRPr>
          </a:p>
        </p:txBody>
      </p:sp>
      <p:sp>
        <p:nvSpPr>
          <p:cNvPr id="2"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8</a:t>
            </a:fld>
            <a:endParaRPr lang="en-US" sz="20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4142" y="307815"/>
            <a:ext cx="8109858" cy="707571"/>
          </a:xfrm>
        </p:spPr>
        <p:txBody>
          <a:bodyPr>
            <a:normAutofit/>
          </a:bodyPr>
          <a:lstStyle/>
          <a:p>
            <a:r>
              <a:rPr lang="zh-TW" altLang="en-US" sz="3200" b="1" dirty="0">
                <a:solidFill>
                  <a:schemeClr val="tx1"/>
                </a:solidFill>
                <a:latin typeface="標楷體" panose="03000509000000000000" pitchFamily="65" charset="-120"/>
                <a:ea typeface="標楷體" panose="03000509000000000000" pitchFamily="65" charset="-120"/>
              </a:rPr>
              <a:t>第十屆第三次理監事聯席會議</a:t>
            </a:r>
            <a:r>
              <a:rPr lang="en-US" altLang="zh-TW" sz="3200" b="1" dirty="0">
                <a:solidFill>
                  <a:schemeClr val="tx1"/>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一</a:t>
            </a:r>
            <a:r>
              <a:rPr lang="en-US" altLang="zh-TW" sz="3200" b="1" dirty="0">
                <a:solidFill>
                  <a:schemeClr val="tx1"/>
                </a:solidFill>
                <a:latin typeface="標楷體" panose="03000509000000000000" pitchFamily="65" charset="-120"/>
                <a:ea typeface="標楷體" panose="03000509000000000000" pitchFamily="65" charset="-120"/>
              </a:rPr>
              <a:t>)</a:t>
            </a: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277585" y="1015386"/>
            <a:ext cx="8278586" cy="4955203"/>
          </a:xfrm>
          <a:prstGeom prst="rect">
            <a:avLst/>
          </a:prstGeom>
          <a:noFill/>
        </p:spPr>
        <p:txBody>
          <a:bodyPr wrap="square">
            <a:spAutoFit/>
          </a:bodyPr>
          <a:lstStyle/>
          <a:p>
            <a:r>
              <a:rPr lang="zh-TW" altLang="en-US" sz="2000" dirty="0">
                <a:latin typeface="標楷體" panose="03000509000000000000" pitchFamily="65" charset="-120"/>
                <a:ea typeface="標楷體" panose="03000509000000000000" pitchFamily="65" charset="-120"/>
              </a:rPr>
              <a:t>會議決議事項：</a:t>
            </a:r>
          </a:p>
          <a:p>
            <a:pPr marL="1077913" indent="-1077913"/>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提案一：審定優勝新能源再生科技股份有限公司一家新進會員資格，決議：全體理監事無異議通過，賡續辦理後續入會事宜。</a:t>
            </a:r>
            <a:endParaRPr lang="en-US" altLang="zh-TW" sz="2000" dirty="0">
              <a:latin typeface="標楷體" panose="03000509000000000000" pitchFamily="65" charset="-120"/>
              <a:ea typeface="標楷體" panose="03000509000000000000" pitchFamily="65" charset="-120"/>
            </a:endParaRPr>
          </a:p>
          <a:p>
            <a:pPr marL="271463"/>
            <a:r>
              <a:rPr lang="zh-TW" altLang="en-US" sz="2000" dirty="0">
                <a:highlight>
                  <a:srgbClr val="FFFF00"/>
                </a:highlight>
                <a:latin typeface="標楷體" panose="03000509000000000000" pitchFamily="65" charset="-120"/>
                <a:ea typeface="標楷體" panose="03000509000000000000" pitchFamily="65" charset="-120"/>
              </a:rPr>
              <a:t>後續追蹤辦理結果</a:t>
            </a:r>
            <a:r>
              <a:rPr lang="en-US" altLang="zh-TW" sz="2000" dirty="0">
                <a:highlight>
                  <a:srgbClr val="FFFF00"/>
                </a:highlight>
                <a:latin typeface="標楷體" panose="03000509000000000000" pitchFamily="65" charset="-120"/>
                <a:ea typeface="標楷體" panose="03000509000000000000" pitchFamily="65" charset="-120"/>
              </a:rPr>
              <a:t>:</a:t>
            </a:r>
            <a:r>
              <a:rPr lang="zh-TW" altLang="en-US" sz="2000" dirty="0">
                <a:highlight>
                  <a:srgbClr val="FFFF00"/>
                </a:highlight>
                <a:latin typeface="標楷體" panose="03000509000000000000" pitchFamily="65" charset="-120"/>
                <a:ea typeface="標楷體" panose="03000509000000000000" pitchFamily="65" charset="-120"/>
              </a:rPr>
              <a:t>已完成入會手續</a:t>
            </a:r>
          </a:p>
          <a:p>
            <a:pPr marL="892175" indent="-892175"/>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提案二</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發函落實儲能系統關鍵零組件國產化，決議：全體理監事無異議通過，有理事建議分成兩函方式較明確，賡續辦理後續事宜。</a:t>
            </a:r>
            <a:endParaRPr lang="en-US" altLang="zh-TW" sz="2000" dirty="0">
              <a:latin typeface="標楷體" panose="03000509000000000000" pitchFamily="65" charset="-120"/>
              <a:ea typeface="標楷體" panose="03000509000000000000" pitchFamily="65" charset="-120"/>
            </a:endParaRPr>
          </a:p>
          <a:p>
            <a:pPr marL="271463"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後續追蹤辦理結果</a:t>
            </a:r>
            <a:r>
              <a:rPr kumimoji="0" lang="en-US" altLang="zh-TW" sz="20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a:t>
            </a:r>
            <a:r>
              <a:rPr kumimoji="0" lang="zh-TW" altLang="en-US" sz="20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已於一月五日發函台電</a:t>
            </a:r>
            <a:r>
              <a:rPr kumimoji="0" lang="zh-TW" altLang="en-US" sz="2000" b="0" i="0" u="none" strike="noStrike" kern="1200" cap="none" spc="0" normalizeH="0" baseline="0" noProof="0" dirty="0">
                <a:ln>
                  <a:noFill/>
                </a:ln>
                <a:solidFill>
                  <a:prstClr val="black"/>
                </a:solidFill>
                <a:effectLst/>
                <a:highlight>
                  <a:srgbClr val="FFFF00"/>
                </a:highlight>
                <a:uLnTx/>
                <a:uFillTx/>
                <a:latin typeface="微軟正黑體" panose="020B0604030504040204" pitchFamily="34" charset="-120"/>
                <a:ea typeface="微軟正黑體" panose="020B0604030504040204" pitchFamily="34" charset="-120"/>
              </a:rPr>
              <a:t>，</a:t>
            </a:r>
            <a:r>
              <a:rPr kumimoji="0" lang="zh-TW" altLang="en-US" sz="20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台電於二月二十二日回函</a:t>
            </a:r>
            <a:r>
              <a:rPr kumimoji="0" lang="zh-TW" altLang="en-US" sz="2000" b="0" i="0" u="none" strike="noStrike" kern="1200" cap="none" spc="0" normalizeH="0" baseline="0" noProof="0" dirty="0">
                <a:ln>
                  <a:noFill/>
                </a:ln>
                <a:solidFill>
                  <a:prstClr val="black"/>
                </a:solidFill>
                <a:effectLst/>
                <a:highlight>
                  <a:srgbClr val="FFFF00"/>
                </a:highlight>
                <a:uLnTx/>
                <a:uFillTx/>
                <a:latin typeface="微軟正黑體" panose="020B0604030504040204" pitchFamily="34" charset="-120"/>
                <a:ea typeface="微軟正黑體" panose="020B0604030504040204" pitchFamily="34" charset="-120"/>
              </a:rPr>
              <a:t>。</a:t>
            </a:r>
            <a:endParaRPr kumimoji="0" lang="zh-TW" altLang="en-US" sz="20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endParaRPr>
          </a:p>
          <a:p>
            <a:pPr marL="892175" indent="-892175"/>
            <a:r>
              <a:rPr lang="en-US" altLang="zh-TW" sz="2000" dirty="0">
                <a:latin typeface="標楷體" panose="03000509000000000000" pitchFamily="65" charset="-120"/>
                <a:ea typeface="標楷體" panose="03000509000000000000" pitchFamily="65" charset="-120"/>
              </a:rPr>
              <a:t>3.</a:t>
            </a:r>
            <a:r>
              <a:rPr lang="zh-TW" altLang="en-US" sz="2000" dirty="0">
                <a:latin typeface="標楷體" panose="03000509000000000000" pitchFamily="65" charset="-120"/>
                <a:ea typeface="標楷體" panose="03000509000000000000" pitchFamily="65" charset="-120"/>
              </a:rPr>
              <a:t>提案三：協會申請</a:t>
            </a:r>
            <a:r>
              <a:rPr lang="en-US" altLang="zh-TW" sz="2000" dirty="0">
                <a:latin typeface="標楷體" panose="03000509000000000000" pitchFamily="65" charset="-120"/>
                <a:ea typeface="標楷體" panose="03000509000000000000" pitchFamily="65" charset="-120"/>
              </a:rPr>
              <a:t>113</a:t>
            </a:r>
            <a:r>
              <a:rPr lang="zh-TW" altLang="en-US" sz="2000" dirty="0">
                <a:latin typeface="標楷體" panose="03000509000000000000" pitchFamily="65" charset="-120"/>
                <a:ea typeface="標楷體" panose="03000509000000000000" pitchFamily="65" charset="-120"/>
              </a:rPr>
              <a:t>年辦理推廣貿易業務申請補助，決議：全體理監事無異議通過申請三個展會參展補助，日本國際二次電池展、台北國際汽車零配件展及臺灣國際智慧能源週，賡續辦理後續事宜。</a:t>
            </a:r>
            <a:endParaRPr lang="en-US" altLang="zh-TW" sz="2000" dirty="0">
              <a:latin typeface="標楷體" panose="03000509000000000000" pitchFamily="65" charset="-120"/>
              <a:ea typeface="標楷體" panose="03000509000000000000" pitchFamily="65" charset="-120"/>
            </a:endParaRPr>
          </a:p>
          <a:p>
            <a:pPr marL="892175" marR="0" lvl="0" indent="-620713"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後續追蹤辦理結果</a:t>
            </a:r>
            <a:r>
              <a:rPr kumimoji="0" lang="en-US" altLang="zh-TW" sz="20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a:t>
            </a:r>
            <a:r>
              <a:rPr kumimoji="0" lang="zh-TW" altLang="en-US" sz="20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管科會已核准此三場補助案</a:t>
            </a:r>
            <a:r>
              <a:rPr kumimoji="0" lang="zh-TW" altLang="en-US" sz="2000" b="0" i="0" u="none" strike="noStrike" kern="1200" cap="none" spc="0" normalizeH="0" baseline="0" noProof="0" dirty="0">
                <a:ln>
                  <a:noFill/>
                </a:ln>
                <a:solidFill>
                  <a:prstClr val="black"/>
                </a:solidFill>
                <a:effectLst/>
                <a:highlight>
                  <a:srgbClr val="FFFF00"/>
                </a:highlight>
                <a:uLnTx/>
                <a:uFillTx/>
                <a:latin typeface="微軟正黑體" panose="020B0604030504040204" pitchFamily="34" charset="-120"/>
                <a:ea typeface="微軟正黑體" panose="020B0604030504040204" pitchFamily="34" charset="-120"/>
              </a:rPr>
              <a:t>，</a:t>
            </a:r>
            <a:r>
              <a:rPr lang="zh-TW" altLang="en-US" sz="2000" dirty="0">
                <a:solidFill>
                  <a:prstClr val="black"/>
                </a:solidFill>
                <a:highlight>
                  <a:srgbClr val="FFFF00"/>
                </a:highlight>
                <a:latin typeface="標楷體" panose="03000509000000000000" pitchFamily="65" charset="-120"/>
                <a:ea typeface="標楷體" panose="03000509000000000000" pitchFamily="65" charset="-120"/>
              </a:rPr>
              <a:t>並已</a:t>
            </a:r>
            <a:r>
              <a:rPr kumimoji="0" lang="zh-TW" altLang="en-US" sz="2000" b="0" i="0" u="none" strike="noStrike" kern="1200" cap="none" spc="0" normalizeH="0" baseline="0" noProof="0" dirty="0">
                <a:ln>
                  <a:noFill/>
                </a:ln>
                <a:solidFill>
                  <a:prstClr val="black"/>
                </a:solidFill>
                <a:effectLst/>
                <a:highlight>
                  <a:srgbClr val="FFFF00"/>
                </a:highlight>
                <a:uLnTx/>
                <a:uFillTx/>
                <a:latin typeface="標楷體" panose="03000509000000000000" pitchFamily="65" charset="-120"/>
                <a:ea typeface="標楷體" panose="03000509000000000000" pitchFamily="65" charset="-120"/>
                <a:cs typeface="+mn-cs"/>
              </a:rPr>
              <a:t>於二月十九日完成日本國際二次電池展</a:t>
            </a:r>
            <a:r>
              <a:rPr kumimoji="0" lang="zh-TW" altLang="en-US" sz="2000" b="0" i="0" u="none" strike="noStrike" kern="1200" cap="none" spc="0" normalizeH="0" baseline="0" noProof="0" dirty="0">
                <a:ln>
                  <a:noFill/>
                </a:ln>
                <a:solidFill>
                  <a:prstClr val="black"/>
                </a:solidFill>
                <a:effectLst/>
                <a:highlight>
                  <a:srgbClr val="FFFF00"/>
                </a:highlight>
                <a:uLnTx/>
                <a:uFillTx/>
                <a:latin typeface="微軟正黑體" panose="020B0604030504040204" pitchFamily="34" charset="-120"/>
                <a:ea typeface="微軟正黑體" panose="020B0604030504040204" pitchFamily="34" charset="-120"/>
                <a:cs typeface="+mn-cs"/>
              </a:rPr>
              <a:t>，</a:t>
            </a:r>
            <a:r>
              <a:rPr lang="zh-TW" altLang="en-US" sz="2000" dirty="0">
                <a:solidFill>
                  <a:prstClr val="black"/>
                </a:solidFill>
                <a:highlight>
                  <a:srgbClr val="FFFF00"/>
                </a:highlight>
                <a:latin typeface="標楷體" panose="03000509000000000000" pitchFamily="65" charset="-120"/>
                <a:ea typeface="標楷體" panose="03000509000000000000" pitchFamily="65" charset="-120"/>
              </a:rPr>
              <a:t>正辦理管科會報核事宜，台北國際汽車零配件展由於會員報名不足將此補助費轉入至臺灣國際智慧能源週展運用。</a:t>
            </a:r>
          </a:p>
          <a:p>
            <a:endParaRPr lang="zh-TW" altLang="en-US" dirty="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71753616"/>
      </p:ext>
    </p:extLst>
  </p:cSld>
  <p:clrMapOvr>
    <a:masterClrMapping/>
  </p:clrMapOvr>
</p:sld>
</file>

<file path=ppt/theme/theme1.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4536</Words>
  <Application>Microsoft Office PowerPoint</Application>
  <PresentationFormat>如螢幕大小 (4:3)</PresentationFormat>
  <Paragraphs>365</Paragraphs>
  <Slides>68</Slides>
  <Notes>6</Notes>
  <HiddenSlides>0</HiddenSlides>
  <MMClips>0</MMClips>
  <ScaleCrop>false</ScaleCrop>
  <HeadingPairs>
    <vt:vector size="8" baseType="variant">
      <vt:variant>
        <vt:lpstr>使用字型</vt:lpstr>
      </vt:variant>
      <vt:variant>
        <vt:i4>12</vt:i4>
      </vt:variant>
      <vt:variant>
        <vt:lpstr>佈景主題</vt:lpstr>
      </vt:variant>
      <vt:variant>
        <vt:i4>1</vt:i4>
      </vt:variant>
      <vt:variant>
        <vt:lpstr>內嵌 OLE 伺服程式</vt:lpstr>
      </vt:variant>
      <vt:variant>
        <vt:i4>1</vt:i4>
      </vt:variant>
      <vt:variant>
        <vt:lpstr>投影片標題</vt:lpstr>
      </vt:variant>
      <vt:variant>
        <vt:i4>68</vt:i4>
      </vt:variant>
    </vt:vector>
  </HeadingPairs>
  <TitlesOfParts>
    <vt:vector size="82" baseType="lpstr">
      <vt:lpstr>Microsoft JhengHei Light</vt:lpstr>
      <vt:lpstr>Microsoft JhengHei UI</vt:lpstr>
      <vt:lpstr>Microsoft JhengHei UI Light</vt:lpstr>
      <vt:lpstr>微軟正黑體</vt:lpstr>
      <vt:lpstr>新細明體</vt:lpstr>
      <vt:lpstr>標楷體</vt:lpstr>
      <vt:lpstr>Aptos</vt:lpstr>
      <vt:lpstr>Arial</vt:lpstr>
      <vt:lpstr>Calibri</vt:lpstr>
      <vt:lpstr>Trebuchet MS</vt:lpstr>
      <vt:lpstr>Wingdings</vt:lpstr>
      <vt:lpstr>Wingdings 3</vt:lpstr>
      <vt:lpstr>多面向</vt:lpstr>
      <vt:lpstr>Document</vt:lpstr>
      <vt:lpstr>第十屆第四次理監事會議</vt:lpstr>
      <vt:lpstr>議   程</vt:lpstr>
      <vt:lpstr>理事長致詞</vt:lpstr>
      <vt:lpstr>協會工作報告</vt:lpstr>
      <vt:lpstr>PowerPoint 簡報</vt:lpstr>
      <vt:lpstr>贊助會員名單</vt:lpstr>
      <vt:lpstr>團體會員尚未繳費名單</vt:lpstr>
      <vt:lpstr>PowerPoint 簡報</vt:lpstr>
      <vt:lpstr>第十屆第三次理監事聯席會議(一)</vt:lpstr>
      <vt:lpstr>發函落實儲能系統關鍵零組件國產化</vt:lpstr>
      <vt:lpstr>台電回函落實儲能系統關鍵零組件國產化</vt:lpstr>
      <vt:lpstr>第十屆第三次理監事聯席會議(二)</vt:lpstr>
      <vt:lpstr>PowerPoint 簡報</vt:lpstr>
      <vt:lpstr>PowerPoint 簡報</vt:lpstr>
      <vt:lpstr>PowerPoint 簡報</vt:lpstr>
      <vt:lpstr>PowerPoint 簡報</vt:lpstr>
      <vt:lpstr>PowerPoint 簡報</vt:lpstr>
      <vt:lpstr>國際交流委員第十屆第一次會議</vt:lpstr>
      <vt:lpstr>⚖️ 法規與市場結構 呼籲電力市場開放：現行制度對新興電力業者限制大，建議成立「特定電業」涵蓋儲能、虛擬電廠等。 綠電交易問題：實際可交易綠電比例極低（2023 年僅 6 成綠電進市場，2024 年不到 1 成），多數仍掌握在台電。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政策與標準推動委員會工作報告   主任委員 舒英豪 </vt:lpstr>
      <vt:lpstr>PowerPoint 簡報</vt:lpstr>
      <vt:lpstr>循環經濟推動委員會工作報告   主任委員 吳易座  </vt:lpstr>
      <vt:lpstr>綠能應用整合推動委員會工作報告   主任委員 謝芳吉</vt:lpstr>
      <vt:lpstr>國際資訊交流推動委員會工作報告   主任委員 汪嘉媛 </vt:lpstr>
      <vt:lpstr>提案討論&amp;表決事項</vt:lpstr>
      <vt:lpstr>提案一:113年度綜合損益表</vt:lpstr>
      <vt:lpstr>提案一:113年度資產負債表</vt:lpstr>
      <vt:lpstr>PowerPoint 簡報</vt:lpstr>
      <vt:lpstr>新會員-速睦喜股份有限公司  </vt:lpstr>
      <vt:lpstr>討論案一:協會申請113年辦理推廣貿易業務申請補助 </vt:lpstr>
      <vt:lpstr>討論案二:美國川普關稅政策對產業影響</vt:lpstr>
      <vt:lpstr>討論案三:擴大出海口建議作法</vt:lpstr>
      <vt:lpstr>討論案三:電芯國產化建議作法</vt:lpstr>
      <vt:lpstr>理事提案討論案一:如何強化秘書處對會員的服務</vt:lpstr>
      <vt:lpstr>臨時動議</vt:lpstr>
      <vt:lpstr>PowerPoint 簡報</vt:lpstr>
      <vt:lpstr>附件</vt:lpstr>
      <vt:lpstr> 第十屆台灣電池協會組織圖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第八屆台灣電池協會 第三次理監事聯席會議</dc:title>
  <dc:creator>詹國立</dc:creator>
  <cp:lastModifiedBy>電池協會 台灣</cp:lastModifiedBy>
  <cp:revision>807</cp:revision>
  <dcterms:created xsi:type="dcterms:W3CDTF">2021-01-18T08:31:00Z</dcterms:created>
  <dcterms:modified xsi:type="dcterms:W3CDTF">2025-04-24T12:39:05Z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61731331C7A942EEAAC6B9D4AA9B6B51_12</vt:lpwstr>
  </property>
  <property fmtid="{D5CDD505-2E9C-101B-9397-08002B2CF9AE}" pid="3" name="KSOProductBuildVer">
    <vt:lpwstr>1033-12.2.0.18911</vt:lpwstr>
  </property>
</Properties>
</file>