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5"/>
  </p:notesMasterIdLst>
  <p:sldIdLst>
    <p:sldId id="256" r:id="rId2"/>
    <p:sldId id="1343" r:id="rId3"/>
    <p:sldId id="1061" r:id="rId4"/>
    <p:sldId id="567" r:id="rId5"/>
    <p:sldId id="568" r:id="rId6"/>
    <p:sldId id="259" r:id="rId7"/>
    <p:sldId id="1334" r:id="rId8"/>
    <p:sldId id="1336" r:id="rId9"/>
    <p:sldId id="1337" r:id="rId10"/>
    <p:sldId id="1333" r:id="rId11"/>
    <p:sldId id="1331" r:id="rId12"/>
    <p:sldId id="851" r:id="rId13"/>
    <p:sldId id="1320" r:id="rId14"/>
    <p:sldId id="1324" r:id="rId15"/>
    <p:sldId id="1278" r:id="rId16"/>
    <p:sldId id="1279" r:id="rId17"/>
    <p:sldId id="258" r:id="rId18"/>
    <p:sldId id="1280" r:id="rId19"/>
    <p:sldId id="1281" r:id="rId20"/>
    <p:sldId id="261" r:id="rId21"/>
    <p:sldId id="1294" r:id="rId22"/>
    <p:sldId id="1295" r:id="rId23"/>
    <p:sldId id="1299" r:id="rId24"/>
    <p:sldId id="1276" r:id="rId25"/>
    <p:sldId id="1277" r:id="rId26"/>
    <p:sldId id="1288" r:id="rId27"/>
    <p:sldId id="1144" r:id="rId28"/>
    <p:sldId id="1344" r:id="rId29"/>
    <p:sldId id="1345" r:id="rId30"/>
    <p:sldId id="1283" r:id="rId31"/>
    <p:sldId id="1289" r:id="rId32"/>
    <p:sldId id="1300" r:id="rId33"/>
    <p:sldId id="1153" r:id="rId34"/>
    <p:sldId id="1323" r:id="rId35"/>
    <p:sldId id="1212" r:id="rId36"/>
    <p:sldId id="1321" r:id="rId37"/>
    <p:sldId id="1322" r:id="rId38"/>
    <p:sldId id="1339" r:id="rId39"/>
    <p:sldId id="1340" r:id="rId40"/>
    <p:sldId id="257" r:id="rId41"/>
    <p:sldId id="1329" r:id="rId42"/>
    <p:sldId id="1330" r:id="rId43"/>
    <p:sldId id="1342" r:id="rId44"/>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3CB2964D-F9CB-473B-A688-95F8B0604D03}">
          <p14:sldIdLst>
            <p14:sldId id="256"/>
            <p14:sldId id="1343"/>
            <p14:sldId id="1061"/>
            <p14:sldId id="567"/>
            <p14:sldId id="568"/>
            <p14:sldId id="259"/>
            <p14:sldId id="1334"/>
            <p14:sldId id="1336"/>
            <p14:sldId id="1337"/>
            <p14:sldId id="1333"/>
            <p14:sldId id="1331"/>
            <p14:sldId id="851"/>
            <p14:sldId id="1320"/>
            <p14:sldId id="1324"/>
            <p14:sldId id="1278"/>
            <p14:sldId id="1279"/>
            <p14:sldId id="258"/>
            <p14:sldId id="1280"/>
            <p14:sldId id="1281"/>
            <p14:sldId id="261"/>
            <p14:sldId id="1294"/>
            <p14:sldId id="1295"/>
            <p14:sldId id="1299"/>
            <p14:sldId id="1276"/>
            <p14:sldId id="1277"/>
            <p14:sldId id="1288"/>
            <p14:sldId id="1144"/>
            <p14:sldId id="1344"/>
            <p14:sldId id="1345"/>
            <p14:sldId id="1283"/>
            <p14:sldId id="1289"/>
            <p14:sldId id="1300"/>
            <p14:sldId id="1153"/>
            <p14:sldId id="1323"/>
            <p14:sldId id="1212"/>
            <p14:sldId id="1321"/>
            <p14:sldId id="1322"/>
            <p14:sldId id="1339"/>
            <p14:sldId id="1340"/>
          </p14:sldIdLst>
        </p14:section>
        <p14:section name="Untitled Section" id="{17A4EBDC-7C85-4929-8144-0BB0E36F035A}">
          <p14:sldIdLst>
            <p14:sldId id="257"/>
            <p14:sldId id="1329"/>
            <p14:sldId id="1330"/>
            <p14:sldId id="1342"/>
          </p14:sldIdLst>
        </p14:section>
      </p14:sectionLst>
    </p:ext>
    <p:ext uri="{EFAFB233-063F-42B5-8137-9DF3F51BA10A}">
      <p15:sldGuideLst xmlns:p15="http://schemas.microsoft.com/office/powerpoint/2012/main">
        <p15:guide id="1" orient="horz" pos="2183" userDrawn="1">
          <p15:clr>
            <a:srgbClr val="A4A3A4"/>
          </p15:clr>
        </p15:guide>
        <p15:guide id="2" pos="231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高志勇" initials="高志勇" lastIdx="1" clrIdx="0">
    <p:extLst>
      <p:ext uri="{19B8F6BF-5375-455C-9EA6-DF929625EA0E}">
        <p15:presenceInfo xmlns:p15="http://schemas.microsoft.com/office/powerpoint/2012/main" userId="高志勇"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391" autoAdjust="0"/>
  </p:normalViewPr>
  <p:slideViewPr>
    <p:cSldViewPr snapToGrid="0" showGuides="1">
      <p:cViewPr>
        <p:scale>
          <a:sx n="88" d="100"/>
          <a:sy n="88" d="100"/>
        </p:scale>
        <p:origin x="514" y="-14"/>
      </p:cViewPr>
      <p:guideLst>
        <p:guide orient="horz" pos="2183"/>
        <p:guide pos="2313"/>
      </p:guideLst>
    </p:cSldViewPr>
  </p:slideViewPr>
  <p:notesTextViewPr>
    <p:cViewPr>
      <p:scale>
        <a:sx n="1" d="1"/>
        <a:sy n="1" d="1"/>
      </p:scale>
      <p:origin x="0" y="0"/>
    </p:cViewPr>
  </p:notesTextViewPr>
  <p:sorterViewPr>
    <p:cViewPr>
      <p:scale>
        <a:sx n="100" d="100"/>
        <a:sy n="100" d="100"/>
      </p:scale>
      <p:origin x="0" y="-84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en-US" sz="2000" b="0" i="0" u="none" strike="noStrike" kern="1200" baseline="0">
                <a:solidFill>
                  <a:srgbClr val="000000"/>
                </a:solidFill>
                <a:latin typeface="標楷體" panose="03000509000000000000" pitchFamily="65" charset="-120"/>
                <a:ea typeface="標楷體" panose="03000509000000000000" pitchFamily="65" charset="-120"/>
                <a:cs typeface="標楷體" panose="03000509000000000000" pitchFamily="65" charset="-120"/>
              </a:defRPr>
            </a:pPr>
            <a:r>
              <a:rPr lang="zh-TW" altLang="en-US" sz="2400" b="1" dirty="0"/>
              <a:t>台灣電池協會歷年會員數</a:t>
            </a:r>
          </a:p>
        </c:rich>
      </c:tx>
      <c:layout>
        <c:manualLayout>
          <c:xMode val="edge"/>
          <c:yMode val="edge"/>
          <c:x val="0.36226430669711701"/>
          <c:y val="5.19704494366117E-2"/>
        </c:manualLayout>
      </c:layout>
      <c:overlay val="0"/>
      <c:spPr>
        <a:noFill/>
        <a:ln w="25400">
          <a:noFill/>
        </a:ln>
      </c:spPr>
    </c:title>
    <c:autoTitleDeleted val="0"/>
    <c:plotArea>
      <c:layout>
        <c:manualLayout>
          <c:layoutTarget val="inner"/>
          <c:xMode val="edge"/>
          <c:yMode val="edge"/>
          <c:x val="0.130571234750188"/>
          <c:y val="0.16839579194065499"/>
          <c:w val="0.79877053349405802"/>
          <c:h val="0.68606807220691401"/>
        </c:manualLayout>
      </c:layout>
      <c:barChart>
        <c:barDir val="col"/>
        <c:grouping val="clustered"/>
        <c:varyColors val="0"/>
        <c:ser>
          <c:idx val="0"/>
          <c:order val="0"/>
          <c:tx>
            <c:strRef>
              <c:f>Sheet1!$A$3</c:f>
              <c:strCache>
                <c:ptCount val="1"/>
                <c:pt idx="0">
                  <c:v>團體會員:</c:v>
                </c:pt>
              </c:strCache>
            </c:strRef>
          </c:tx>
          <c:spPr>
            <a:solidFill>
              <a:srgbClr val="9999FF"/>
            </a:solidFill>
            <a:ln w="12700">
              <a:solidFill>
                <a:srgbClr val="000000"/>
              </a:solidFill>
              <a:prstDash val="solid"/>
            </a:ln>
          </c:spPr>
          <c:invertIfNegative val="0"/>
          <c:dLbls>
            <c:dLbl>
              <c:idx val="18"/>
              <c:tx>
                <c:rich>
                  <a:bodyPr rot="0" spcFirstLastPara="0" vertOverflow="ellipsis" vert="horz" wrap="square" lIns="38100" tIns="19050" rIns="38100" bIns="19050" anchor="ctr" anchorCtr="1"/>
                  <a:lstStyle/>
                  <a:p>
                    <a:pPr>
                      <a:defRPr lang="en-US" sz="850" b="0" i="0" u="none" strike="noStrike" kern="1200" baseline="0">
                        <a:solidFill>
                          <a:srgbClr val="000000"/>
                        </a:solidFill>
                        <a:latin typeface="新細明體" panose="02020500000000000000" charset="-120"/>
                        <a:ea typeface="新細明體" panose="02020500000000000000" charset="-120"/>
                        <a:cs typeface="新細明體" panose="02020500000000000000" charset="-120"/>
                      </a:defRPr>
                    </a:pPr>
                    <a:r>
                      <a:rPr lang="en-US" altLang="zh-TW" dirty="0"/>
                      <a:t>96</a:t>
                    </a:r>
                  </a:p>
                </c:rich>
              </c:tx>
              <c:spPr>
                <a:noFill/>
                <a:ln w="25400">
                  <a:noFill/>
                </a:ln>
                <a:effectLst/>
              </c:sp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274-4434-B6D7-71EB4C32E36F}"/>
                </c:ext>
              </c:extLst>
            </c:dLbl>
            <c:spPr>
              <a:noFill/>
              <a:ln w="25400">
                <a:noFill/>
              </a:ln>
              <a:effectLst/>
            </c:spPr>
            <c:txPr>
              <a:bodyPr rot="0" spcFirstLastPara="0" vertOverflow="ellipsis" vert="horz" wrap="square" lIns="38100" tIns="19050" rIns="38100" bIns="19050" anchor="ctr" anchorCtr="1">
                <a:spAutoFit/>
              </a:bodyPr>
              <a:lstStyle/>
              <a:p>
                <a:pPr>
                  <a:defRPr lang="en-US" sz="1400" b="1" i="0" u="none" strike="noStrike" kern="1200" baseline="0">
                    <a:solidFill>
                      <a:srgbClr val="000000"/>
                    </a:solidFill>
                    <a:latin typeface="標楷體" panose="03000509000000000000" pitchFamily="65" charset="-120"/>
                    <a:ea typeface="標楷體" panose="03000509000000000000" pitchFamily="65" charset="-120"/>
                    <a:cs typeface="新細明體" panose="02020500000000000000" charset="-120"/>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Sheet1!$B$2:$U$2</c:f>
              <c:numCache>
                <c:formatCode>General</c:formatCode>
                <c:ptCount val="20"/>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numCache>
            </c:numRef>
          </c:cat>
          <c:val>
            <c:numRef>
              <c:f>Sheet1!$B$3:$U$3</c:f>
              <c:numCache>
                <c:formatCode>General</c:formatCode>
                <c:ptCount val="20"/>
                <c:pt idx="0">
                  <c:v>34</c:v>
                </c:pt>
                <c:pt idx="1">
                  <c:v>38</c:v>
                </c:pt>
                <c:pt idx="2">
                  <c:v>47</c:v>
                </c:pt>
                <c:pt idx="3">
                  <c:v>51</c:v>
                </c:pt>
                <c:pt idx="4">
                  <c:v>70</c:v>
                </c:pt>
                <c:pt idx="5">
                  <c:v>90</c:v>
                </c:pt>
                <c:pt idx="6">
                  <c:v>84</c:v>
                </c:pt>
                <c:pt idx="7">
                  <c:v>80</c:v>
                </c:pt>
                <c:pt idx="8">
                  <c:v>75</c:v>
                </c:pt>
                <c:pt idx="9">
                  <c:v>79</c:v>
                </c:pt>
                <c:pt idx="10">
                  <c:v>77</c:v>
                </c:pt>
                <c:pt idx="11">
                  <c:v>76</c:v>
                </c:pt>
                <c:pt idx="12">
                  <c:v>78</c:v>
                </c:pt>
                <c:pt idx="13">
                  <c:v>86</c:v>
                </c:pt>
                <c:pt idx="14">
                  <c:v>93</c:v>
                </c:pt>
                <c:pt idx="15">
                  <c:v>99</c:v>
                </c:pt>
                <c:pt idx="16">
                  <c:v>101</c:v>
                </c:pt>
                <c:pt idx="17">
                  <c:v>89</c:v>
                </c:pt>
                <c:pt idx="18">
                  <c:v>96</c:v>
                </c:pt>
                <c:pt idx="19">
                  <c:v>84</c:v>
                </c:pt>
              </c:numCache>
            </c:numRef>
          </c:val>
          <c:extLst>
            <c:ext xmlns:c16="http://schemas.microsoft.com/office/drawing/2014/chart" uri="{C3380CC4-5D6E-409C-BE32-E72D297353CC}">
              <c16:uniqueId val="{00000001-6274-4434-B6D7-71EB4C32E36F}"/>
            </c:ext>
          </c:extLst>
        </c:ser>
        <c:dLbls>
          <c:showLegendKey val="0"/>
          <c:showVal val="0"/>
          <c:showCatName val="0"/>
          <c:showSerName val="0"/>
          <c:showPercent val="0"/>
          <c:showBubbleSize val="0"/>
        </c:dLbls>
        <c:gapWidth val="200"/>
        <c:axId val="763245631"/>
        <c:axId val="1"/>
      </c:barChart>
      <c:barChart>
        <c:barDir val="col"/>
        <c:grouping val="clustered"/>
        <c:varyColors val="0"/>
        <c:ser>
          <c:idx val="1"/>
          <c:order val="1"/>
          <c:tx>
            <c:strRef>
              <c:f>Sheet1!$A$4</c:f>
              <c:strCache>
                <c:ptCount val="1"/>
                <c:pt idx="0">
                  <c:v>個人會員:</c:v>
                </c:pt>
              </c:strCache>
            </c:strRef>
          </c:tx>
          <c:spPr>
            <a:solidFill>
              <a:srgbClr val="993366"/>
            </a:solidFill>
            <a:ln w="12700">
              <a:solidFill>
                <a:srgbClr val="000000"/>
              </a:solidFill>
              <a:prstDash val="solid"/>
            </a:ln>
          </c:spPr>
          <c:invertIfNegative val="0"/>
          <c:cat>
            <c:numRef>
              <c:f>Sheet1!$B$2:$U$2</c:f>
              <c:numCache>
                <c:formatCode>General</c:formatCode>
                <c:ptCount val="20"/>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numCache>
            </c:numRef>
          </c:cat>
          <c:val>
            <c:numRef>
              <c:f>Sheet1!$B$4:$U$4</c:f>
              <c:numCache>
                <c:formatCode>General</c:formatCode>
                <c:ptCount val="20"/>
                <c:pt idx="0">
                  <c:v>1</c:v>
                </c:pt>
                <c:pt idx="1">
                  <c:v>0</c:v>
                </c:pt>
                <c:pt idx="2">
                  <c:v>2</c:v>
                </c:pt>
                <c:pt idx="3">
                  <c:v>4</c:v>
                </c:pt>
                <c:pt idx="4">
                  <c:v>5</c:v>
                </c:pt>
                <c:pt idx="5">
                  <c:v>4</c:v>
                </c:pt>
                <c:pt idx="6">
                  <c:v>0</c:v>
                </c:pt>
                <c:pt idx="7">
                  <c:v>0</c:v>
                </c:pt>
                <c:pt idx="8">
                  <c:v>0</c:v>
                </c:pt>
                <c:pt idx="9">
                  <c:v>0</c:v>
                </c:pt>
                <c:pt idx="10">
                  <c:v>0</c:v>
                </c:pt>
                <c:pt idx="11">
                  <c:v>0</c:v>
                </c:pt>
                <c:pt idx="12">
                  <c:v>0</c:v>
                </c:pt>
                <c:pt idx="13">
                  <c:v>0</c:v>
                </c:pt>
                <c:pt idx="15">
                  <c:v>0</c:v>
                </c:pt>
                <c:pt idx="16">
                  <c:v>0</c:v>
                </c:pt>
                <c:pt idx="17">
                  <c:v>0</c:v>
                </c:pt>
                <c:pt idx="18">
                  <c:v>2</c:v>
                </c:pt>
                <c:pt idx="19">
                  <c:v>2</c:v>
                </c:pt>
              </c:numCache>
            </c:numRef>
          </c:val>
          <c:extLst>
            <c:ext xmlns:c16="http://schemas.microsoft.com/office/drawing/2014/chart" uri="{C3380CC4-5D6E-409C-BE32-E72D297353CC}">
              <c16:uniqueId val="{00000002-6274-4434-B6D7-71EB4C32E36F}"/>
            </c:ext>
          </c:extLst>
        </c:ser>
        <c:ser>
          <c:idx val="2"/>
          <c:order val="2"/>
          <c:tx>
            <c:strRef>
              <c:f>Sheet1!$A$5</c:f>
              <c:strCache>
                <c:ptCount val="1"/>
                <c:pt idx="0">
                  <c:v>贊助會員:</c:v>
                </c:pt>
              </c:strCache>
            </c:strRef>
          </c:tx>
          <c:spPr>
            <a:solidFill>
              <a:srgbClr val="FF0000"/>
            </a:solidFill>
          </c:spPr>
          <c:invertIfNegative val="0"/>
          <c:cat>
            <c:numRef>
              <c:f>Sheet1!$B$2:$U$2</c:f>
              <c:numCache>
                <c:formatCode>General</c:formatCode>
                <c:ptCount val="20"/>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numCache>
            </c:numRef>
          </c:cat>
          <c:val>
            <c:numRef>
              <c:f>Sheet1!$B$5:$U$5</c:f>
              <c:numCache>
                <c:formatCode>General</c:formatCode>
                <c:ptCount val="20"/>
                <c:pt idx="17">
                  <c:v>2</c:v>
                </c:pt>
                <c:pt idx="18">
                  <c:v>4</c:v>
                </c:pt>
                <c:pt idx="19">
                  <c:v>4</c:v>
                </c:pt>
              </c:numCache>
            </c:numRef>
          </c:val>
          <c:extLst>
            <c:ext xmlns:c16="http://schemas.microsoft.com/office/drawing/2014/chart" uri="{C3380CC4-5D6E-409C-BE32-E72D297353CC}">
              <c16:uniqueId val="{00000003-6274-4434-B6D7-71EB4C32E36F}"/>
            </c:ext>
          </c:extLst>
        </c:ser>
        <c:dLbls>
          <c:showLegendKey val="0"/>
          <c:showVal val="0"/>
          <c:showCatName val="0"/>
          <c:showSerName val="0"/>
          <c:showPercent val="0"/>
          <c:showBubbleSize val="0"/>
        </c:dLbls>
        <c:gapWidth val="200"/>
        <c:axId val="182177808"/>
        <c:axId val="1450453248"/>
      </c:barChart>
      <c:catAx>
        <c:axId val="763245631"/>
        <c:scaling>
          <c:orientation val="minMax"/>
        </c:scaling>
        <c:delete val="0"/>
        <c:axPos val="b"/>
        <c:title>
          <c:tx>
            <c:rich>
              <a:bodyPr rot="0" spcFirstLastPara="0" vertOverflow="ellipsis" vert="horz" wrap="square" anchor="ctr" anchorCtr="1"/>
              <a:lstStyle/>
              <a:p>
                <a:pPr>
                  <a:defRPr lang="en-US" sz="850" b="0" i="0" u="none" strike="noStrike" kern="1200" baseline="0">
                    <a:solidFill>
                      <a:srgbClr val="000000"/>
                    </a:solidFill>
                    <a:latin typeface="新細明體" panose="02020500000000000000" charset="-120"/>
                    <a:ea typeface="新細明體" panose="02020500000000000000" charset="-120"/>
                    <a:cs typeface="新細明體" panose="02020500000000000000" charset="-120"/>
                  </a:defRPr>
                </a:pPr>
                <a:r>
                  <a:rPr lang="zh-TW" altLang="en-US" sz="1800" dirty="0">
                    <a:latin typeface="標楷體" panose="03000509000000000000" pitchFamily="65" charset="-120"/>
                    <a:ea typeface="標楷體" panose="03000509000000000000" pitchFamily="65" charset="-120"/>
                  </a:rPr>
                  <a:t>年度</a:t>
                </a:r>
              </a:p>
            </c:rich>
          </c:tx>
          <c:overlay val="0"/>
        </c:title>
        <c:numFmt formatCode="General" sourceLinked="1"/>
        <c:majorTickMark val="in"/>
        <c:minorTickMark val="none"/>
        <c:tickLblPos val="nextTo"/>
        <c:spPr>
          <a:ln w="3175" cap="rnd" cmpd="sng" algn="ctr">
            <a:solidFill>
              <a:srgbClr val="000000"/>
            </a:solidFill>
            <a:prstDash val="solid"/>
            <a:round/>
          </a:ln>
        </c:spPr>
        <c:txPr>
          <a:bodyPr rot="0" spcFirstLastPara="0" vertOverflow="ellipsis" vert="horz" wrap="square" anchor="ctr" anchorCtr="1"/>
          <a:lstStyle/>
          <a:p>
            <a:pPr>
              <a:defRPr lang="en-US" sz="850" b="0" i="0" u="none" strike="noStrike" kern="1200" baseline="0">
                <a:solidFill>
                  <a:srgbClr val="000000"/>
                </a:solidFill>
                <a:latin typeface="新細明體" panose="02020500000000000000" charset="-120"/>
                <a:ea typeface="新細明體" panose="02020500000000000000" charset="-120"/>
                <a:cs typeface="新細明體" panose="02020500000000000000" charset="-120"/>
              </a:defRPr>
            </a:pPr>
            <a:endParaRPr lang="zh-TW"/>
          </a:p>
        </c:txPr>
        <c:crossAx val="1"/>
        <c:crosses val="autoZero"/>
        <c:auto val="1"/>
        <c:lblAlgn val="ctr"/>
        <c:lblOffset val="100"/>
        <c:tickLblSkip val="1"/>
        <c:noMultiLvlLbl val="0"/>
      </c:catAx>
      <c:valAx>
        <c:axId val="1"/>
        <c:scaling>
          <c:orientation val="minMax"/>
        </c:scaling>
        <c:delete val="0"/>
        <c:axPos val="l"/>
        <c:majorGridlines/>
        <c:title>
          <c:tx>
            <c:rich>
              <a:bodyPr rot="-5400000" spcFirstLastPara="0" vertOverflow="ellipsis" vert="horz" wrap="square" anchor="ctr" anchorCtr="1"/>
              <a:lstStyle/>
              <a:p>
                <a:pPr>
                  <a:defRPr lang="en-US" sz="1800" b="0" i="0" u="none" strike="noStrike" kern="1200" baseline="0">
                    <a:solidFill>
                      <a:srgbClr val="000000"/>
                    </a:solidFill>
                    <a:latin typeface="標楷體" panose="03000509000000000000" pitchFamily="65" charset="-120"/>
                    <a:ea typeface="標楷體" panose="03000509000000000000" pitchFamily="65" charset="-120"/>
                    <a:cs typeface="新細明體" panose="02020500000000000000" charset="-120"/>
                  </a:defRPr>
                </a:pPr>
                <a:r>
                  <a:rPr lang="zh-TW" altLang="en-US" sz="1800" dirty="0">
                    <a:latin typeface="標楷體" panose="03000509000000000000" pitchFamily="65" charset="-120"/>
                    <a:ea typeface="標楷體" panose="03000509000000000000" pitchFamily="65" charset="-120"/>
                  </a:rPr>
                  <a:t>團體會員數</a:t>
                </a:r>
              </a:p>
            </c:rich>
          </c:tx>
          <c:overlay val="0"/>
        </c:title>
        <c:numFmt formatCode="General" sourceLinked="1"/>
        <c:majorTickMark val="in"/>
        <c:minorTickMark val="none"/>
        <c:tickLblPos val="nextTo"/>
        <c:spPr>
          <a:ln w="3175" cap="rnd" cmpd="sng" algn="ctr">
            <a:solidFill>
              <a:srgbClr val="000000"/>
            </a:solidFill>
            <a:prstDash val="solid"/>
            <a:round/>
          </a:ln>
        </c:spPr>
        <c:txPr>
          <a:bodyPr rot="0" spcFirstLastPara="0" vertOverflow="ellipsis" vert="horz" wrap="square" anchor="ctr" anchorCtr="1"/>
          <a:lstStyle/>
          <a:p>
            <a:pPr>
              <a:defRPr lang="en-US" sz="850" b="0" i="0" u="none" strike="noStrike" kern="1200" baseline="0">
                <a:solidFill>
                  <a:srgbClr val="000000"/>
                </a:solidFill>
                <a:latin typeface="新細明體" panose="02020500000000000000" charset="-120"/>
                <a:ea typeface="新細明體" panose="02020500000000000000" charset="-120"/>
                <a:cs typeface="新細明體" panose="02020500000000000000" charset="-120"/>
              </a:defRPr>
            </a:pPr>
            <a:endParaRPr lang="zh-TW"/>
          </a:p>
        </c:txPr>
        <c:crossAx val="763245631"/>
        <c:crosses val="autoZero"/>
        <c:crossBetween val="between"/>
      </c:valAx>
      <c:catAx>
        <c:axId val="182177808"/>
        <c:scaling>
          <c:orientation val="minMax"/>
        </c:scaling>
        <c:delete val="1"/>
        <c:axPos val="b"/>
        <c:numFmt formatCode="General" sourceLinked="1"/>
        <c:majorTickMark val="out"/>
        <c:minorTickMark val="none"/>
        <c:tickLblPos val="nextTo"/>
        <c:crossAx val="1450453248"/>
        <c:crosses val="autoZero"/>
        <c:auto val="1"/>
        <c:lblAlgn val="ctr"/>
        <c:lblOffset val="100"/>
        <c:noMultiLvlLbl val="0"/>
      </c:catAx>
      <c:valAx>
        <c:axId val="1450453248"/>
        <c:scaling>
          <c:orientation val="minMax"/>
          <c:max val="12"/>
        </c:scaling>
        <c:delete val="0"/>
        <c:axPos val="r"/>
        <c:title>
          <c:tx>
            <c:rich>
              <a:bodyPr rot="-5400000" spcFirstLastPara="0" vertOverflow="ellipsis" vert="horz" wrap="square" anchor="ctr" anchorCtr="1"/>
              <a:lstStyle/>
              <a:p>
                <a:pPr>
                  <a:defRPr lang="en-US" sz="1800" b="0" i="0" u="none" strike="noStrike" kern="1200" baseline="0">
                    <a:solidFill>
                      <a:srgbClr val="000000"/>
                    </a:solidFill>
                    <a:latin typeface="標楷體" panose="03000509000000000000" pitchFamily="65" charset="-120"/>
                    <a:ea typeface="標楷體" panose="03000509000000000000" pitchFamily="65" charset="-120"/>
                    <a:cs typeface="新細明體" panose="02020500000000000000" charset="-120"/>
                  </a:defRPr>
                </a:pPr>
                <a:r>
                  <a:rPr lang="zh-TW" altLang="en-US" sz="1800" dirty="0">
                    <a:latin typeface="標楷體" panose="03000509000000000000" pitchFamily="65" charset="-120"/>
                    <a:ea typeface="標楷體" panose="03000509000000000000" pitchFamily="65" charset="-120"/>
                  </a:rPr>
                  <a:t>贊助、個人會員數</a:t>
                </a:r>
              </a:p>
            </c:rich>
          </c:tx>
          <c:overlay val="0"/>
        </c:title>
        <c:numFmt formatCode="General" sourceLinked="1"/>
        <c:majorTickMark val="out"/>
        <c:minorTickMark val="none"/>
        <c:tickLblPos val="nextTo"/>
        <c:txPr>
          <a:bodyPr rot="0" spcFirstLastPara="0" vertOverflow="ellipsis" vert="horz" wrap="square" anchor="ctr" anchorCtr="1"/>
          <a:lstStyle/>
          <a:p>
            <a:pPr>
              <a:defRPr lang="en-US" sz="850" b="0" i="0" u="none" strike="noStrike" kern="1200" baseline="0">
                <a:solidFill>
                  <a:srgbClr val="000000"/>
                </a:solidFill>
                <a:latin typeface="新細明體" panose="02020500000000000000" charset="-120"/>
                <a:ea typeface="新細明體" panose="02020500000000000000" charset="-120"/>
                <a:cs typeface="新細明體" panose="02020500000000000000" charset="-120"/>
              </a:defRPr>
            </a:pPr>
            <a:endParaRPr lang="zh-TW"/>
          </a:p>
        </c:txPr>
        <c:crossAx val="182177808"/>
        <c:crosses val="max"/>
        <c:crossBetween val="between"/>
        <c:majorUnit val="2"/>
        <c:minorUnit val="1"/>
      </c:valAx>
      <c:spPr>
        <a:solidFill>
          <a:srgbClr val="C0C0C0"/>
        </a:solidFill>
        <a:ln w="12700">
          <a:solidFill>
            <a:srgbClr val="808080"/>
          </a:solidFill>
          <a:prstDash val="solid"/>
        </a:ln>
      </c:spPr>
    </c:plotArea>
    <c:legend>
      <c:legendPos val="r"/>
      <c:layout>
        <c:manualLayout>
          <c:xMode val="edge"/>
          <c:yMode val="edge"/>
          <c:x val="0.14144598820960599"/>
          <c:y val="0.23423968111120699"/>
          <c:w val="0.147895945952942"/>
          <c:h val="0.179369249711159"/>
        </c:manualLayout>
      </c:layout>
      <c:overlay val="0"/>
      <c:spPr>
        <a:solidFill>
          <a:srgbClr val="FFFFFF"/>
        </a:solidFill>
        <a:ln w="3175">
          <a:solidFill>
            <a:srgbClr val="000000"/>
          </a:solidFill>
          <a:prstDash val="solid"/>
        </a:ln>
      </c:spPr>
      <c:txPr>
        <a:bodyPr rot="0" spcFirstLastPara="0" vertOverflow="ellipsis" vert="horz" wrap="square" anchor="ctr" anchorCtr="1"/>
        <a:lstStyle/>
        <a:p>
          <a:pPr>
            <a:defRPr lang="en-US" sz="1600" b="0" i="0" u="none" strike="noStrike" kern="1200" baseline="0">
              <a:solidFill>
                <a:srgbClr val="000000"/>
              </a:solidFill>
              <a:latin typeface="標楷體" panose="03000509000000000000" pitchFamily="65" charset="-120"/>
              <a:ea typeface="標楷體" panose="03000509000000000000" pitchFamily="65" charset="-120"/>
              <a:cs typeface="新細明體" panose="02020500000000000000" charset="-120"/>
            </a:defRPr>
          </a:pPr>
          <a:endParaRPr lang="zh-TW"/>
        </a:p>
      </c:txPr>
    </c:legend>
    <c:plotVisOnly val="1"/>
    <c:dispBlanksAs val="gap"/>
    <c:showDLblsOverMax val="0"/>
    <c:extLst>
      <c:ext uri="{0b15fc19-7d7d-44ad-8c2d-2c3a37ce22c3}">
        <chartProps xmlns="https://web.wps.cn/et/2018/main" chartId="{5bab5846-0738-43d2-a20c-742668cefb6c}"/>
      </c:ext>
    </c:extLst>
  </c:chart>
  <c:spPr>
    <a:solidFill>
      <a:srgbClr val="FFFFFF"/>
    </a:solidFill>
    <a:ln w="3175">
      <a:solidFill>
        <a:srgbClr val="000000"/>
      </a:solidFill>
      <a:prstDash val="solid"/>
    </a:ln>
  </c:spPr>
  <c:txPr>
    <a:bodyPr/>
    <a:lstStyle/>
    <a:p>
      <a:pPr>
        <a:defRPr lang="en-US" sz="850" b="0" i="0" u="none" strike="noStrike" baseline="0">
          <a:solidFill>
            <a:srgbClr val="000000"/>
          </a:solidFill>
          <a:latin typeface="新細明體" panose="02020500000000000000" charset="-120"/>
          <a:ea typeface="新細明體" panose="02020500000000000000" charset="-120"/>
          <a:cs typeface="新細明體" panose="02020500000000000000" charset="-120"/>
        </a:defRPr>
      </a:pPr>
      <a:endParaRPr lang="zh-TW"/>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8D5F4009-789F-4EF7-8838-562549C6E7F3}" type="datetimeFigureOut">
              <a:rPr lang="zh-TW" altLang="en-US" smtClean="0"/>
              <a:t>2025/7/7</a:t>
            </a:fld>
            <a:endParaRPr lang="zh-TW" altLang="en-US"/>
          </a:p>
        </p:txBody>
      </p:sp>
      <p:sp>
        <p:nvSpPr>
          <p:cNvPr id="4" name="投影片圖像版面配置區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8646B9E6-9A18-4091-8E1C-0997E688195B}" type="slidenum">
              <a:rPr lang="zh-TW" altLang="en-US" smtClean="0"/>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646B9E6-9A18-4091-8E1C-0997E688195B}" type="slidenum">
              <a:rPr lang="zh-TW" altLang="en-US" smtClean="0"/>
              <a:t>26</a:t>
            </a:fld>
            <a:endParaRPr lang="zh-TW" altLang="en-US"/>
          </a:p>
        </p:txBody>
      </p:sp>
    </p:spTree>
    <p:extLst>
      <p:ext uri="{BB962C8B-B14F-4D97-AF65-F5344CB8AC3E}">
        <p14:creationId xmlns:p14="http://schemas.microsoft.com/office/powerpoint/2010/main" val="354026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646B9E6-9A18-4091-8E1C-0997E688195B}" type="slidenum">
              <a:rPr lang="zh-TW" altLang="en-US" smtClean="0"/>
              <a:t>27</a:t>
            </a:fld>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646B9E6-9A18-4091-8E1C-0997E688195B}" type="slidenum">
              <a:rPr lang="zh-TW" altLang="en-US" smtClean="0"/>
              <a:t>28</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646B9E6-9A18-4091-8E1C-0997E688195B}" type="slidenum">
              <a:rPr lang="zh-TW" altLang="en-US" smtClean="0"/>
              <a:t>29</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646B9E6-9A18-4091-8E1C-0997E688195B}" type="slidenum">
              <a:rPr lang="zh-TW" altLang="en-US" smtClean="0"/>
              <a:t>33</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646B9E6-9A18-4091-8E1C-0997E688195B}" type="slidenum">
              <a:rPr lang="zh-TW" altLang="en-US" smtClean="0"/>
              <a:t>35</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t>7/7/2025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pic>
        <p:nvPicPr>
          <p:cNvPr id="26" name="圖片 25"/>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t>7/7/2025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pic>
        <p:nvPicPr>
          <p:cNvPr id="7" name="圖片 6"/>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hasCustomPrompt="1"/>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hasCustomPrompt="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t>7/7/2025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pic>
        <p:nvPicPr>
          <p:cNvPr id="10" name="圖片 9"/>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t>7/7/2025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pic>
        <p:nvPicPr>
          <p:cNvPr id="7" name="圖片 6"/>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hasCustomPrompt="1"/>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hasCustomPrompt="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t>7/7/2025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pic>
        <p:nvPicPr>
          <p:cNvPr id="10" name="圖片 9"/>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hasCustomPrompt="1"/>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hasCustomPrompt="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t>7/7/2025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pic>
        <p:nvPicPr>
          <p:cNvPr id="8" name="圖片 7"/>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hasCustomPrompt="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7/7/2025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pic>
        <p:nvPicPr>
          <p:cNvPr id="7" name="圖片 6"/>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hasCustomPrompt="1"/>
          </p:nvPr>
        </p:nvSpPr>
        <p:spPr>
          <a:xfrm>
            <a:off x="609599" y="609600"/>
            <a:ext cx="5195026" cy="5251451"/>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t>7/7/2025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pic>
        <p:nvPicPr>
          <p:cNvPr id="7" name="圖片 6"/>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比較 Contoso 與競爭者">
    <p:spTree>
      <p:nvGrpSpPr>
        <p:cNvPr id="1" name=""/>
        <p:cNvGrpSpPr/>
        <p:nvPr/>
      </p:nvGrpSpPr>
      <p:grpSpPr>
        <a:xfrm>
          <a:off x="0" y="0"/>
          <a:ext cx="0" cy="0"/>
          <a:chOff x="0" y="0"/>
          <a:chExt cx="0" cy="0"/>
        </a:xfrm>
      </p:grpSpPr>
      <p:sp>
        <p:nvSpPr>
          <p:cNvPr id="12" name="圖片版面配置區 10"/>
          <p:cNvSpPr>
            <a:spLocks noGrp="1"/>
          </p:cNvSpPr>
          <p:nvPr>
            <p:ph type="pic" sz="quarter" idx="17" hasCustomPrompt="1"/>
          </p:nvPr>
        </p:nvSpPr>
        <p:spPr>
          <a:xfrm>
            <a:off x="0" y="0"/>
            <a:ext cx="9144000" cy="6858000"/>
          </a:xfrm>
          <a:prstGeom prst="rect">
            <a:avLst/>
          </a:prstGeom>
        </p:spPr>
        <p:txBody>
          <a:bodyPr rtlCol="0"/>
          <a:lstStyle>
            <a:lvl1pPr marL="0" indent="0" algn="ctr">
              <a:buNone/>
              <a:defRPr>
                <a:latin typeface="Microsoft JhengHei UI Light" panose="020B0304030504040204" pitchFamily="34" charset="-120"/>
                <a:ea typeface="Microsoft JhengHei UI Light" panose="020B0304030504040204" pitchFamily="34" charset="-120"/>
              </a:defRPr>
            </a:lvl1pPr>
          </a:lstStyle>
          <a:p>
            <a:pPr rtl="0"/>
            <a:r>
              <a:rPr lang="zh-TW" altLang="en-US" noProof="0"/>
              <a:t>按一下以新增相片</a:t>
            </a:r>
          </a:p>
        </p:txBody>
      </p:sp>
      <p:sp>
        <p:nvSpPr>
          <p:cNvPr id="4" name="日期版面配置區 3"/>
          <p:cNvSpPr>
            <a:spLocks noGrp="1"/>
          </p:cNvSpPr>
          <p:nvPr>
            <p:ph type="dt" sz="half" idx="10"/>
          </p:nvPr>
        </p:nvSpPr>
        <p:spPr/>
        <p:txBody>
          <a:bodyPr rtlCol="0"/>
          <a:lstStyle>
            <a:lvl1pPr>
              <a:defRPr>
                <a:latin typeface="Microsoft JhengHei UI Light" panose="020B0304030504040204" pitchFamily="34" charset="-120"/>
                <a:ea typeface="Microsoft JhengHei UI Light" panose="020B0304030504040204" pitchFamily="34" charset="-120"/>
              </a:defRPr>
            </a:lvl1pPr>
          </a:lstStyle>
          <a:p>
            <a:fld id="{069FACB8-D131-4C31-8E74-2362B22C9352}" type="datetime1">
              <a:rPr lang="en-US" altLang="zh-TW" noProof="0" smtClean="0"/>
              <a:t>7/7/2025</a:t>
            </a:fld>
            <a:endParaRPr lang="zh-TW" altLang="en-US" noProof="0"/>
          </a:p>
        </p:txBody>
      </p:sp>
      <p:sp>
        <p:nvSpPr>
          <p:cNvPr id="6" name="投影片編號版面配置區 5"/>
          <p:cNvSpPr>
            <a:spLocks noGrp="1"/>
          </p:cNvSpPr>
          <p:nvPr>
            <p:ph type="sldNum" sz="quarter" idx="12"/>
          </p:nvPr>
        </p:nvSpPr>
        <p:spPr/>
        <p:txBody>
          <a:bodyPr rtlCol="0"/>
          <a:lstStyle>
            <a:lvl1pPr>
              <a:defRPr>
                <a:latin typeface="Microsoft JhengHei UI Light" panose="020B0304030504040204" pitchFamily="34" charset="-120"/>
                <a:ea typeface="Microsoft JhengHei UI Light" panose="020B0304030504040204" pitchFamily="34" charset="-120"/>
              </a:defRPr>
            </a:lvl1pPr>
          </a:lstStyle>
          <a:p>
            <a:fld id="{18D65601-5AE2-46FC-B138-694DDD2B510D}" type="slidenum">
              <a:rPr lang="en-US" altLang="zh-TW" noProof="0" smtClean="0"/>
              <a:t>‹#›</a:t>
            </a:fld>
            <a:endParaRPr lang="zh-TW" altLang="en-US" noProof="0"/>
          </a:p>
        </p:txBody>
      </p:sp>
      <p:sp>
        <p:nvSpPr>
          <p:cNvPr id="11" name="內容版面配置區 15"/>
          <p:cNvSpPr>
            <a:spLocks noGrp="1"/>
          </p:cNvSpPr>
          <p:nvPr>
            <p:ph sz="quarter" idx="16" hasCustomPrompt="1"/>
          </p:nvPr>
        </p:nvSpPr>
        <p:spPr>
          <a:xfrm>
            <a:off x="756515" y="2921932"/>
            <a:ext cx="3086100" cy="1268810"/>
          </a:xfrm>
          <a:prstGeom prst="rect">
            <a:avLst/>
          </a:prstGeom>
        </p:spPr>
        <p:txBody>
          <a:bodyPr rtlCol="0"/>
          <a:lstStyle>
            <a:lvl1pPr marL="0" indent="0">
              <a:lnSpc>
                <a:spcPct val="150000"/>
              </a:lnSpc>
              <a:spcBef>
                <a:spcPts val="0"/>
              </a:spcBef>
              <a:spcAft>
                <a:spcPts val="900"/>
              </a:spcAft>
              <a:buNone/>
              <a:defRPr sz="1050" spc="75" baseline="0">
                <a:solidFill>
                  <a:schemeClr val="accent1"/>
                </a:solidFill>
                <a:latin typeface="Microsoft JhengHei UI Light" panose="020B0304030504040204" pitchFamily="34" charset="-120"/>
                <a:ea typeface="Microsoft JhengHei UI Light" panose="020B0304030504040204" pitchFamily="34" charset="-120"/>
              </a:defRPr>
            </a:lvl1pPr>
          </a:lstStyle>
          <a:p>
            <a:pPr lvl="0" rtl="0"/>
            <a:r>
              <a:rPr lang="zh-TW" altLang="en-US" noProof="0"/>
              <a:t>按一下以新增文字</a:t>
            </a:r>
          </a:p>
        </p:txBody>
      </p:sp>
      <p:sp>
        <p:nvSpPr>
          <p:cNvPr id="13" name="內容版面配置區 15"/>
          <p:cNvSpPr>
            <a:spLocks noGrp="1"/>
          </p:cNvSpPr>
          <p:nvPr>
            <p:ph sz="quarter" idx="18" hasCustomPrompt="1"/>
          </p:nvPr>
        </p:nvSpPr>
        <p:spPr>
          <a:xfrm>
            <a:off x="756515" y="4327267"/>
            <a:ext cx="3086100" cy="1268810"/>
          </a:xfrm>
          <a:prstGeom prst="rect">
            <a:avLst/>
          </a:prstGeom>
        </p:spPr>
        <p:txBody>
          <a:bodyPr rtlCol="0"/>
          <a:lstStyle>
            <a:lvl1pPr marL="0" indent="0">
              <a:lnSpc>
                <a:spcPct val="150000"/>
              </a:lnSpc>
              <a:spcBef>
                <a:spcPts val="0"/>
              </a:spcBef>
              <a:spcAft>
                <a:spcPts val="900"/>
              </a:spcAft>
              <a:buNone/>
              <a:defRPr sz="1050" spc="75" baseline="0">
                <a:solidFill>
                  <a:schemeClr val="accent1"/>
                </a:solidFill>
                <a:latin typeface="Microsoft JhengHei UI Light" panose="020B0304030504040204" pitchFamily="34" charset="-120"/>
                <a:ea typeface="Microsoft JhengHei UI Light" panose="020B0304030504040204" pitchFamily="34" charset="-120"/>
              </a:defRPr>
            </a:lvl1pPr>
          </a:lstStyle>
          <a:p>
            <a:pPr lvl="0" rtl="0"/>
            <a:r>
              <a:rPr lang="zh-TW" altLang="en-US" noProof="0"/>
              <a:t>按一下以新增文字</a:t>
            </a:r>
          </a:p>
        </p:txBody>
      </p:sp>
      <p:sp>
        <p:nvSpPr>
          <p:cNvPr id="2" name="標題 1"/>
          <p:cNvSpPr>
            <a:spLocks noGrp="1"/>
          </p:cNvSpPr>
          <p:nvPr>
            <p:ph type="title"/>
          </p:nvPr>
        </p:nvSpPr>
        <p:spPr>
          <a:xfrm>
            <a:off x="756514" y="1516597"/>
            <a:ext cx="2985137" cy="1268810"/>
          </a:xfrm>
          <a:prstGeom prst="rect">
            <a:avLst/>
          </a:prstGeom>
        </p:spPr>
        <p:txBody>
          <a:bodyPr rtlCol="0" anchor="ctr"/>
          <a:lstStyle>
            <a:lvl1pPr>
              <a:lnSpc>
                <a:spcPct val="125000"/>
              </a:lnSpc>
              <a:defRPr lang="en-US" sz="1800" spc="75" baseline="0">
                <a:solidFill>
                  <a:schemeClr val="accent1"/>
                </a:solidFill>
                <a:latin typeface="Microsoft JhengHei UI" panose="020B0604030504040204" pitchFamily="34" charset="-120"/>
                <a:ea typeface="Microsoft JhengHei UI" panose="020B0604030504040204" pitchFamily="34" charset="-120"/>
                <a:cs typeface="+mn-cs"/>
              </a:defRPr>
            </a:lvl1pPr>
          </a:lstStyle>
          <a:p>
            <a:pPr marL="0" lvl="0" indent="0" rtl="0">
              <a:lnSpc>
                <a:spcPct val="125000"/>
              </a:lnSpc>
              <a:spcBef>
                <a:spcPts val="0"/>
              </a:spcBef>
              <a:buFont typeface="Arial" panose="020B0604020202020204" pitchFamily="34" charset="0"/>
            </a:pPr>
            <a:r>
              <a:rPr lang="zh-TW" altLang="en-US" noProof="0"/>
              <a:t>按一下以編輯母片標題樣式</a:t>
            </a:r>
            <a:endParaRPr lang="zh-TW" altLang="en-US"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hasCustomPrompt="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t>7/7/2025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pic>
        <p:nvPicPr>
          <p:cNvPr id="7" name="圖片 6"/>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t>7/7/2025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pic>
        <p:nvPicPr>
          <p:cNvPr id="7" name="圖片 6"/>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zh-TW" altLang="en-US"/>
              <a:t>按一下以編輯母片標題樣式</a:t>
            </a:r>
            <a:endParaRPr lang="en-US" dirty="0"/>
          </a:p>
        </p:txBody>
      </p:sp>
      <p:sp>
        <p:nvSpPr>
          <p:cNvPr id="3" name="Content Placeholder 2"/>
          <p:cNvSpPr>
            <a:spLocks noGrp="1"/>
          </p:cNvSpPr>
          <p:nvPr>
            <p:ph sz="half" idx="1" hasCustomPrompt="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hasCustomPrompt="1"/>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7/7/2025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pic>
        <p:nvPicPr>
          <p:cNvPr id="8" name="圖片 7"/>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hasCustomPrompt="1"/>
          </p:nvPr>
        </p:nvSpPr>
        <p:spPr>
          <a:xfrm>
            <a:off x="609599" y="2737246"/>
            <a:ext cx="3090672" cy="330411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hasCustomPrompt="1"/>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hasCustomPrompt="1"/>
          </p:nvPr>
        </p:nvSpPr>
        <p:spPr>
          <a:xfrm>
            <a:off x="3866640" y="2737246"/>
            <a:ext cx="3090672" cy="330411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t>7/7/2025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t>‹#›</a:t>
            </a:fld>
            <a:endParaRPr lang="en-US" dirty="0"/>
          </a:p>
        </p:txBody>
      </p:sp>
      <p:pic>
        <p:nvPicPr>
          <p:cNvPr id="10" name="圖片 9"/>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t>7/7/2025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t>‹#›</a:t>
            </a:fld>
            <a:endParaRPr lang="en-US" dirty="0"/>
          </a:p>
        </p:txBody>
      </p:sp>
      <p:pic>
        <p:nvPicPr>
          <p:cNvPr id="6" name="圖片 5"/>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t>7/7/2025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t>‹#›</a:t>
            </a:fld>
            <a:endParaRPr lang="en-US" dirty="0"/>
          </a:p>
        </p:txBody>
      </p:sp>
      <p:pic>
        <p:nvPicPr>
          <p:cNvPr id="5" name="圖片 4"/>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zh-TW" altLang="en-US"/>
              <a:t>按一下以編輯母片標題樣式</a:t>
            </a:r>
            <a:endParaRPr lang="en-US" dirty="0"/>
          </a:p>
        </p:txBody>
      </p:sp>
      <p:sp>
        <p:nvSpPr>
          <p:cNvPr id="3" name="Content Placeholder 2"/>
          <p:cNvSpPr>
            <a:spLocks noGrp="1"/>
          </p:cNvSpPr>
          <p:nvPr>
            <p:ph idx="1" hasCustomPrompt="1"/>
          </p:nvPr>
        </p:nvSpPr>
        <p:spPr>
          <a:xfrm>
            <a:off x="3571275" y="514925"/>
            <a:ext cx="3386037" cy="552643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hasCustomPrompt="1"/>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2A54C80-263E-416B-A8E0-580EDEADCBDC}" type="datetimeFigureOut">
              <a:rPr lang="en-US" smtClean="0"/>
              <a:t>7/7/2025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pic>
        <p:nvPicPr>
          <p:cNvPr id="8" name="圖片 7"/>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hasCustomPrompt="1"/>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t>7/7/2025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t>‹#›</a:t>
            </a:fld>
            <a:endParaRPr lang="en-US" dirty="0"/>
          </a:p>
        </p:txBody>
      </p:sp>
      <p:pic>
        <p:nvPicPr>
          <p:cNvPr id="8" name="圖片 7"/>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t>7/7/2025</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t>‹#›</a:t>
            </a:fld>
            <a:endParaRPr lang="en-US" dirty="0"/>
          </a:p>
        </p:txBody>
      </p:sp>
      <p:pic>
        <p:nvPicPr>
          <p:cNvPr id="18" name="圖片 17"/>
          <p:cNvPicPr>
            <a:picLocks noChangeAspect="1"/>
          </p:cNvPicPr>
          <p:nvPr userDrawn="1"/>
        </p:nvPicPr>
        <p:blipFill>
          <a:blip r:embed="rId19" cstate="email"/>
          <a:stretch>
            <a:fillRect/>
          </a:stretch>
        </p:blipFill>
        <p:spPr>
          <a:xfrm>
            <a:off x="-1" y="99153"/>
            <a:ext cx="810000" cy="64056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4.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26.jp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7.xml"/><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7.xml"/><Relationship Id="rId5" Type="http://schemas.openxmlformats.org/officeDocument/2006/relationships/image" Target="../media/image39.JPG"/><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41.jpg"/></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xml"/><Relationship Id="rId4" Type="http://schemas.openxmlformats.org/officeDocument/2006/relationships/image" Target="../media/image44.jpg"/></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09864" y="2140027"/>
            <a:ext cx="8578536" cy="1288973"/>
          </a:xfrm>
        </p:spPr>
        <p:txBody>
          <a:bodyPr/>
          <a:lstStyle/>
          <a:p>
            <a:pPr algn="ctr"/>
            <a:r>
              <a:rPr lang="zh-TW" altLang="en-US" b="1" dirty="0">
                <a:solidFill>
                  <a:schemeClr val="accent2">
                    <a:lumMod val="50000"/>
                  </a:schemeClr>
                </a:solidFill>
                <a:latin typeface="標楷體" panose="03000509000000000000" pitchFamily="65" charset="-120"/>
                <a:ea typeface="標楷體" panose="03000509000000000000" pitchFamily="65" charset="-120"/>
              </a:rPr>
              <a:t>第十屆第二次會員大會</a:t>
            </a:r>
          </a:p>
        </p:txBody>
      </p:sp>
      <p:sp>
        <p:nvSpPr>
          <p:cNvPr id="3" name="副標題 2"/>
          <p:cNvSpPr>
            <a:spLocks noGrp="1"/>
          </p:cNvSpPr>
          <p:nvPr>
            <p:ph type="subTitle" idx="1"/>
          </p:nvPr>
        </p:nvSpPr>
        <p:spPr>
          <a:xfrm>
            <a:off x="1632457" y="5308964"/>
            <a:ext cx="5879085" cy="689128"/>
          </a:xfrm>
        </p:spPr>
        <p:txBody>
          <a:bodyPr>
            <a:noAutofit/>
          </a:bodyPr>
          <a:lstStyle/>
          <a:p>
            <a:pPr algn="ctr"/>
            <a:r>
              <a:rPr lang="en-US" altLang="zh-TW" sz="3200" dirty="0">
                <a:solidFill>
                  <a:schemeClr val="accent2">
                    <a:lumMod val="50000"/>
                  </a:schemeClr>
                </a:solidFill>
                <a:latin typeface="標楷體" panose="03000509000000000000" pitchFamily="65" charset="-120"/>
                <a:ea typeface="標楷體" panose="03000509000000000000" pitchFamily="65" charset="-120"/>
              </a:rPr>
              <a:t>2025/07/15</a:t>
            </a:r>
            <a:endParaRPr lang="zh-TW" altLang="en-US" sz="3200" dirty="0">
              <a:solidFill>
                <a:schemeClr val="accent2">
                  <a:lumMod val="50000"/>
                </a:schemeClr>
              </a:solidFill>
              <a:latin typeface="標楷體" panose="03000509000000000000" pitchFamily="65" charset="-120"/>
              <a:ea typeface="標楷體" panose="03000509000000000000" pitchFamily="65" charset="-120"/>
            </a:endParaRPr>
          </a:p>
        </p:txBody>
      </p:sp>
      <p:sp>
        <p:nvSpPr>
          <p:cNvPr id="4"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1</a:t>
            </a:fld>
            <a:endParaRPr lang="en-US" sz="2000"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70185D5-8D35-EB94-2DEC-1A9352E03000}"/>
              </a:ext>
            </a:extLst>
          </p:cNvPr>
          <p:cNvSpPr>
            <a:spLocks noGrp="1"/>
          </p:cNvSpPr>
          <p:nvPr>
            <p:ph type="title"/>
          </p:nvPr>
        </p:nvSpPr>
        <p:spPr>
          <a:xfrm>
            <a:off x="609599" y="160020"/>
            <a:ext cx="8282941" cy="656617"/>
          </a:xfrm>
        </p:spPr>
        <p:txBody>
          <a:bodyPr/>
          <a:lstStyle/>
          <a:p>
            <a:pPr algn="ctr"/>
            <a:r>
              <a:rPr lang="en-US" altLang="zh-TW"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113</a:t>
            </a:r>
            <a:r>
              <a:rPr lang="zh-TW" altLang="en-US"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年活動內容</a:t>
            </a:r>
          </a:p>
        </p:txBody>
      </p:sp>
      <p:sp>
        <p:nvSpPr>
          <p:cNvPr id="3" name="內容版面配置區 2">
            <a:extLst>
              <a:ext uri="{FF2B5EF4-FFF2-40B4-BE49-F238E27FC236}">
                <a16:creationId xmlns:a16="http://schemas.microsoft.com/office/drawing/2014/main" id="{BD46B021-B234-CFED-D870-7AFB684CB898}"/>
              </a:ext>
            </a:extLst>
          </p:cNvPr>
          <p:cNvSpPr>
            <a:spLocks noGrp="1"/>
          </p:cNvSpPr>
          <p:nvPr>
            <p:ph idx="1"/>
          </p:nvPr>
        </p:nvSpPr>
        <p:spPr>
          <a:xfrm>
            <a:off x="609598" y="1024544"/>
            <a:ext cx="8282941" cy="5566410"/>
          </a:xfrm>
        </p:spPr>
        <p:txBody>
          <a:bodyPr>
            <a:normAutofit/>
          </a:bodyPr>
          <a:lstStyle/>
          <a:p>
            <a:pPr marL="257175" indent="-257175">
              <a:spcBef>
                <a:spcPts val="750"/>
              </a:spcBef>
            </a:pPr>
            <a:r>
              <a:rPr lang="en-US" altLang="zh-TW" b="1" dirty="0">
                <a:latin typeface="標楷體" panose="03000509000000000000" pitchFamily="65" charset="-120"/>
                <a:ea typeface="標楷體" panose="03000509000000000000" pitchFamily="65" charset="-120"/>
              </a:rPr>
              <a:t>2024</a:t>
            </a:r>
            <a:r>
              <a:rPr lang="zh-TW" altLang="en-US" b="1" dirty="0">
                <a:latin typeface="標楷體" panose="03000509000000000000" pitchFamily="65" charset="-120"/>
                <a:ea typeface="標楷體" panose="03000509000000000000" pitchFamily="65" charset="-120"/>
              </a:rPr>
              <a:t>年</a:t>
            </a:r>
            <a:r>
              <a:rPr lang="en-US" altLang="zh-TW" b="1" dirty="0">
                <a:latin typeface="標楷體" panose="03000509000000000000" pitchFamily="65" charset="-120"/>
                <a:ea typeface="標楷體" panose="03000509000000000000" pitchFamily="65" charset="-120"/>
              </a:rPr>
              <a:t>08</a:t>
            </a:r>
            <a:r>
              <a:rPr lang="zh-TW" altLang="en-US" b="1" dirty="0">
                <a:latin typeface="標楷體" panose="03000509000000000000" pitchFamily="65" charset="-120"/>
                <a:ea typeface="標楷體" panose="03000509000000000000" pitchFamily="65" charset="-120"/>
              </a:rPr>
              <a:t>月</a:t>
            </a:r>
            <a:r>
              <a:rPr lang="en-US" altLang="zh-TW" b="1" dirty="0">
                <a:latin typeface="標楷體" panose="03000509000000000000" pitchFamily="65" charset="-120"/>
                <a:ea typeface="標楷體" panose="03000509000000000000" pitchFamily="65" charset="-120"/>
              </a:rPr>
              <a:t>14</a:t>
            </a:r>
            <a:r>
              <a:rPr lang="zh-TW" altLang="en-US" b="1" dirty="0">
                <a:latin typeface="標楷體" panose="03000509000000000000" pitchFamily="65" charset="-120"/>
                <a:ea typeface="標楷體" panose="03000509000000000000" pitchFamily="65" charset="-120"/>
              </a:rPr>
              <a:t>日</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三</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舉行第十屆第一次常務理事會議</a:t>
            </a:r>
          </a:p>
          <a:p>
            <a:pPr marL="257175" indent="-257175">
              <a:spcBef>
                <a:spcPts val="750"/>
              </a:spcBef>
            </a:pPr>
            <a:r>
              <a:rPr lang="en-US" altLang="zh-TW" b="1" dirty="0">
                <a:latin typeface="標楷體" panose="03000509000000000000" pitchFamily="65" charset="-120"/>
                <a:ea typeface="標楷體" panose="03000509000000000000" pitchFamily="65" charset="-120"/>
              </a:rPr>
              <a:t>2024</a:t>
            </a:r>
            <a:r>
              <a:rPr lang="zh-TW" altLang="en-US" b="1" dirty="0">
                <a:latin typeface="標楷體" panose="03000509000000000000" pitchFamily="65" charset="-120"/>
                <a:ea typeface="標楷體" panose="03000509000000000000" pitchFamily="65" charset="-120"/>
              </a:rPr>
              <a:t>年</a:t>
            </a:r>
            <a:r>
              <a:rPr lang="en-US" altLang="zh-TW" b="1" dirty="0">
                <a:latin typeface="標楷體" panose="03000509000000000000" pitchFamily="65" charset="-120"/>
                <a:ea typeface="標楷體" panose="03000509000000000000" pitchFamily="65" charset="-120"/>
              </a:rPr>
              <a:t>08</a:t>
            </a:r>
            <a:r>
              <a:rPr lang="zh-TW" altLang="en-US" b="1" dirty="0">
                <a:latin typeface="標楷體" panose="03000509000000000000" pitchFamily="65" charset="-120"/>
                <a:ea typeface="標楷體" panose="03000509000000000000" pitchFamily="65" charset="-120"/>
              </a:rPr>
              <a:t>月</a:t>
            </a:r>
            <a:r>
              <a:rPr lang="en-US" altLang="zh-TW" b="1" dirty="0">
                <a:latin typeface="標楷體" panose="03000509000000000000" pitchFamily="65" charset="-120"/>
                <a:ea typeface="標楷體" panose="03000509000000000000" pitchFamily="65" charset="-120"/>
              </a:rPr>
              <a:t>16</a:t>
            </a:r>
            <a:r>
              <a:rPr lang="zh-TW" altLang="en-US" b="1" dirty="0">
                <a:latin typeface="標楷體" panose="03000509000000000000" pitchFamily="65" charset="-120"/>
                <a:ea typeface="標楷體" panose="03000509000000000000" pitchFamily="65" charset="-120"/>
              </a:rPr>
              <a:t>日</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二</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大坪林儲能系統</a:t>
            </a:r>
            <a:r>
              <a:rPr lang="en-US" altLang="zh-TW" b="1" dirty="0">
                <a:latin typeface="標楷體" panose="03000509000000000000" pitchFamily="65" charset="-120"/>
                <a:ea typeface="標楷體" panose="03000509000000000000" pitchFamily="65" charset="-120"/>
              </a:rPr>
              <a:t>TRP</a:t>
            </a:r>
            <a:r>
              <a:rPr lang="zh-TW" altLang="en-US" b="1" dirty="0">
                <a:latin typeface="標楷體" panose="03000509000000000000" pitchFamily="65" charset="-120"/>
                <a:ea typeface="標楷體" panose="03000509000000000000" pitchFamily="65" charset="-120"/>
              </a:rPr>
              <a:t>控制測試技術交流會</a:t>
            </a:r>
          </a:p>
          <a:p>
            <a:pPr marL="257175" indent="-257175">
              <a:spcBef>
                <a:spcPts val="750"/>
              </a:spcBef>
            </a:pPr>
            <a:r>
              <a:rPr lang="en-US" altLang="zh-TW" b="1" dirty="0">
                <a:latin typeface="標楷體" panose="03000509000000000000" pitchFamily="65" charset="-120"/>
                <a:ea typeface="標楷體" panose="03000509000000000000" pitchFamily="65" charset="-120"/>
              </a:rPr>
              <a:t>2024</a:t>
            </a:r>
            <a:r>
              <a:rPr lang="zh-TW" altLang="en-US" b="1" dirty="0">
                <a:latin typeface="標楷體" panose="03000509000000000000" pitchFamily="65" charset="-120"/>
                <a:ea typeface="標楷體" panose="03000509000000000000" pitchFamily="65" charset="-120"/>
              </a:rPr>
              <a:t>年</a:t>
            </a:r>
            <a:r>
              <a:rPr lang="en-US" altLang="zh-TW" b="1" dirty="0">
                <a:latin typeface="標楷體" panose="03000509000000000000" pitchFamily="65" charset="-120"/>
                <a:ea typeface="標楷體" panose="03000509000000000000" pitchFamily="65" charset="-120"/>
              </a:rPr>
              <a:t>08</a:t>
            </a:r>
            <a:r>
              <a:rPr lang="zh-TW" altLang="en-US" b="1" dirty="0">
                <a:latin typeface="標楷體" panose="03000509000000000000" pitchFamily="65" charset="-120"/>
                <a:ea typeface="標楷體" panose="03000509000000000000" pitchFamily="65" charset="-120"/>
              </a:rPr>
              <a:t>月</a:t>
            </a:r>
            <a:r>
              <a:rPr lang="en-US" altLang="zh-TW" b="1" dirty="0">
                <a:latin typeface="標楷體" panose="03000509000000000000" pitchFamily="65" charset="-120"/>
                <a:ea typeface="標楷體" panose="03000509000000000000" pitchFamily="65" charset="-120"/>
              </a:rPr>
              <a:t>20</a:t>
            </a:r>
            <a:r>
              <a:rPr lang="zh-TW" altLang="en-US" b="1" dirty="0">
                <a:latin typeface="標楷體" panose="03000509000000000000" pitchFamily="65" charset="-120"/>
                <a:ea typeface="標楷體" panose="03000509000000000000" pitchFamily="65" charset="-120"/>
              </a:rPr>
              <a:t>日</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二</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臺泰產業鏈結高峰論壇</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智慧車輛分項論壇</a:t>
            </a:r>
            <a:endParaRPr lang="en-US" altLang="zh-TW" b="1" dirty="0">
              <a:latin typeface="標楷體" panose="03000509000000000000" pitchFamily="65" charset="-120"/>
              <a:ea typeface="標楷體" panose="03000509000000000000" pitchFamily="65" charset="-120"/>
            </a:endParaRPr>
          </a:p>
          <a:p>
            <a:pPr marL="257175" indent="-257175">
              <a:spcBef>
                <a:spcPts val="750"/>
              </a:spcBef>
            </a:pPr>
            <a:r>
              <a:rPr lang="en-US" altLang="zh-TW" b="1" dirty="0">
                <a:latin typeface="標楷體" panose="03000509000000000000" pitchFamily="65" charset="-120"/>
                <a:ea typeface="標楷體" panose="03000509000000000000" pitchFamily="65" charset="-120"/>
              </a:rPr>
              <a:t>2024</a:t>
            </a:r>
            <a:r>
              <a:rPr lang="zh-TW" altLang="en-US" b="1" dirty="0">
                <a:latin typeface="標楷體" panose="03000509000000000000" pitchFamily="65" charset="-120"/>
                <a:ea typeface="標楷體" panose="03000509000000000000" pitchFamily="65" charset="-120"/>
              </a:rPr>
              <a:t>年</a:t>
            </a:r>
            <a:r>
              <a:rPr lang="en-US" altLang="zh-TW" b="1" dirty="0">
                <a:latin typeface="標楷體" panose="03000509000000000000" pitchFamily="65" charset="-120"/>
                <a:ea typeface="標楷體" panose="03000509000000000000" pitchFamily="65" charset="-120"/>
              </a:rPr>
              <a:t>08</a:t>
            </a:r>
            <a:r>
              <a:rPr lang="zh-TW" altLang="en-US" b="1" dirty="0">
                <a:latin typeface="標楷體" panose="03000509000000000000" pitchFamily="65" charset="-120"/>
                <a:ea typeface="標楷體" panose="03000509000000000000" pitchFamily="65" charset="-120"/>
              </a:rPr>
              <a:t>月</a:t>
            </a:r>
            <a:r>
              <a:rPr lang="en-US" altLang="zh-TW" b="1" dirty="0">
                <a:latin typeface="標楷體" panose="03000509000000000000" pitchFamily="65" charset="-120"/>
                <a:ea typeface="標楷體" panose="03000509000000000000" pitchFamily="65" charset="-120"/>
              </a:rPr>
              <a:t>27</a:t>
            </a:r>
            <a:r>
              <a:rPr lang="zh-TW" altLang="en-US" b="1" dirty="0">
                <a:latin typeface="標楷體" panose="03000509000000000000" pitchFamily="65" charset="-120"/>
                <a:ea typeface="標楷體" panose="03000509000000000000" pitchFamily="65" charset="-120"/>
              </a:rPr>
              <a:t>日</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二</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澳洲辦事處拜訪協會</a:t>
            </a:r>
          </a:p>
          <a:p>
            <a:pPr marL="257175" indent="-257175">
              <a:spcBef>
                <a:spcPts val="750"/>
              </a:spcBef>
            </a:pPr>
            <a:r>
              <a:rPr lang="en-US" altLang="zh-TW" b="1" dirty="0">
                <a:latin typeface="標楷體" panose="03000509000000000000" pitchFamily="65" charset="-120"/>
                <a:ea typeface="標楷體" panose="03000509000000000000" pitchFamily="65" charset="-120"/>
              </a:rPr>
              <a:t>2024</a:t>
            </a:r>
            <a:r>
              <a:rPr lang="zh-TW" altLang="en-US" b="1" dirty="0">
                <a:latin typeface="標楷體" panose="03000509000000000000" pitchFamily="65" charset="-120"/>
                <a:ea typeface="標楷體" panose="03000509000000000000" pitchFamily="65" charset="-120"/>
              </a:rPr>
              <a:t>年</a:t>
            </a:r>
            <a:r>
              <a:rPr lang="en-US" altLang="zh-TW" b="1" dirty="0">
                <a:latin typeface="標楷體" panose="03000509000000000000" pitchFamily="65" charset="-120"/>
                <a:ea typeface="標楷體" panose="03000509000000000000" pitchFamily="65" charset="-120"/>
              </a:rPr>
              <a:t>08</a:t>
            </a:r>
            <a:r>
              <a:rPr lang="zh-TW" altLang="en-US" b="1" dirty="0">
                <a:latin typeface="標楷體" panose="03000509000000000000" pitchFamily="65" charset="-120"/>
                <a:ea typeface="標楷體" panose="03000509000000000000" pitchFamily="65" charset="-120"/>
              </a:rPr>
              <a:t>月</a:t>
            </a:r>
            <a:r>
              <a:rPr lang="en-US" altLang="zh-TW" b="1" dirty="0">
                <a:latin typeface="標楷體" panose="03000509000000000000" pitchFamily="65" charset="-120"/>
                <a:ea typeface="標楷體" panose="03000509000000000000" pitchFamily="65" charset="-120"/>
              </a:rPr>
              <a:t>28</a:t>
            </a:r>
            <a:r>
              <a:rPr lang="zh-TW" altLang="en-US" b="1" dirty="0">
                <a:latin typeface="標楷體" panose="03000509000000000000" pitchFamily="65" charset="-120"/>
                <a:ea typeface="標楷體" panose="03000509000000000000" pitchFamily="65" charset="-120"/>
              </a:rPr>
              <a:t>日</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三</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二次鋰電池責任業者自建回收循環鏈優惠費率規劃案</a:t>
            </a:r>
            <a:endParaRPr lang="en-US" altLang="zh-TW" b="1" dirty="0">
              <a:latin typeface="標楷體" panose="03000509000000000000" pitchFamily="65" charset="-120"/>
              <a:ea typeface="標楷體" panose="03000509000000000000" pitchFamily="65" charset="-120"/>
            </a:endParaRPr>
          </a:p>
          <a:p>
            <a:pPr marL="257175" indent="-257175">
              <a:spcBef>
                <a:spcPts val="750"/>
              </a:spcBef>
            </a:pPr>
            <a:r>
              <a:rPr lang="en-US" altLang="zh-TW" b="1" dirty="0">
                <a:latin typeface="標楷體" panose="03000509000000000000" pitchFamily="65" charset="-120"/>
                <a:ea typeface="標楷體" panose="03000509000000000000" pitchFamily="65" charset="-120"/>
              </a:rPr>
              <a:t>2024</a:t>
            </a:r>
            <a:r>
              <a:rPr lang="zh-TW" altLang="en-US" b="1" dirty="0">
                <a:latin typeface="標楷體" panose="03000509000000000000" pitchFamily="65" charset="-120"/>
                <a:ea typeface="標楷體" panose="03000509000000000000" pitchFamily="65" charset="-120"/>
              </a:rPr>
              <a:t>年</a:t>
            </a:r>
            <a:r>
              <a:rPr lang="en-US" altLang="zh-TW" b="1" dirty="0">
                <a:latin typeface="標楷體" panose="03000509000000000000" pitchFamily="65" charset="-120"/>
                <a:ea typeface="標楷體" panose="03000509000000000000" pitchFamily="65" charset="-120"/>
              </a:rPr>
              <a:t>9</a:t>
            </a:r>
            <a:r>
              <a:rPr lang="zh-TW" altLang="en-US" b="1" dirty="0">
                <a:latin typeface="標楷體" panose="03000509000000000000" pitchFamily="65" charset="-120"/>
                <a:ea typeface="標楷體" panose="03000509000000000000" pitchFamily="65" charset="-120"/>
              </a:rPr>
              <a:t>月</a:t>
            </a:r>
            <a:r>
              <a:rPr lang="en-US" altLang="zh-TW" b="1" dirty="0">
                <a:latin typeface="標楷體" panose="03000509000000000000" pitchFamily="65" charset="-120"/>
                <a:ea typeface="標楷體" panose="03000509000000000000" pitchFamily="65" charset="-120"/>
              </a:rPr>
              <a:t>11</a:t>
            </a:r>
            <a:r>
              <a:rPr lang="zh-TW" altLang="en-US" b="1" dirty="0">
                <a:latin typeface="標楷體" panose="03000509000000000000" pitchFamily="65" charset="-120"/>
                <a:ea typeface="標楷體" panose="03000509000000000000" pitchFamily="65" charset="-120"/>
              </a:rPr>
              <a:t>日</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三</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交通部交通科技產業會報</a:t>
            </a:r>
            <a:endParaRPr lang="en-US" altLang="zh-TW" b="1" dirty="0">
              <a:latin typeface="標楷體" panose="03000509000000000000" pitchFamily="65" charset="-120"/>
              <a:ea typeface="標楷體" panose="03000509000000000000" pitchFamily="65" charset="-120"/>
            </a:endParaRPr>
          </a:p>
          <a:p>
            <a:pPr marL="257175" indent="-257175">
              <a:spcBef>
                <a:spcPts val="750"/>
              </a:spcBef>
            </a:pPr>
            <a:r>
              <a:rPr lang="en-US" altLang="zh-TW" b="1" dirty="0">
                <a:latin typeface="標楷體" panose="03000509000000000000" pitchFamily="65" charset="-120"/>
                <a:ea typeface="標楷體" panose="03000509000000000000" pitchFamily="65" charset="-120"/>
              </a:rPr>
              <a:t>2024</a:t>
            </a:r>
            <a:r>
              <a:rPr lang="zh-TW" altLang="en-US" b="1" dirty="0">
                <a:latin typeface="標楷體" panose="03000509000000000000" pitchFamily="65" charset="-120"/>
                <a:ea typeface="標楷體" panose="03000509000000000000" pitchFamily="65" charset="-120"/>
              </a:rPr>
              <a:t>年</a:t>
            </a:r>
            <a:r>
              <a:rPr lang="en-US" altLang="zh-TW" b="1" dirty="0">
                <a:latin typeface="標楷體" panose="03000509000000000000" pitchFamily="65" charset="-120"/>
                <a:ea typeface="標楷體" panose="03000509000000000000" pitchFamily="65" charset="-120"/>
              </a:rPr>
              <a:t>9</a:t>
            </a:r>
            <a:r>
              <a:rPr lang="zh-TW" altLang="en-US" b="1" dirty="0">
                <a:latin typeface="標楷體" panose="03000509000000000000" pitchFamily="65" charset="-120"/>
                <a:ea typeface="標楷體" panose="03000509000000000000" pitchFamily="65" charset="-120"/>
              </a:rPr>
              <a:t>月</a:t>
            </a:r>
            <a:r>
              <a:rPr lang="en-US" altLang="zh-TW" b="1" dirty="0">
                <a:latin typeface="標楷體" panose="03000509000000000000" pitchFamily="65" charset="-120"/>
                <a:ea typeface="標楷體" panose="03000509000000000000" pitchFamily="65" charset="-120"/>
              </a:rPr>
              <a:t>19</a:t>
            </a:r>
            <a:r>
              <a:rPr lang="zh-TW" altLang="en-US" b="1" dirty="0">
                <a:latin typeface="標楷體" panose="03000509000000000000" pitchFamily="65" charset="-120"/>
                <a:ea typeface="標楷體" panose="03000509000000000000" pitchFamily="65" charset="-120"/>
              </a:rPr>
              <a:t>日</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四</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第十屆第二次理監事會議</a:t>
            </a:r>
            <a:endParaRPr lang="en-US" altLang="zh-TW" b="1" dirty="0">
              <a:latin typeface="標楷體" panose="03000509000000000000" pitchFamily="65" charset="-120"/>
              <a:ea typeface="標楷體" panose="03000509000000000000" pitchFamily="65" charset="-120"/>
            </a:endParaRPr>
          </a:p>
          <a:p>
            <a:pPr marL="257175" indent="-257175">
              <a:spcBef>
                <a:spcPts val="750"/>
              </a:spcBef>
            </a:pPr>
            <a:r>
              <a:rPr lang="en-US" altLang="zh-TW" b="1" dirty="0">
                <a:latin typeface="標楷體" panose="03000509000000000000" pitchFamily="65" charset="-120"/>
                <a:ea typeface="標楷體" panose="03000509000000000000" pitchFamily="65" charset="-120"/>
              </a:rPr>
              <a:t>2024</a:t>
            </a:r>
            <a:r>
              <a:rPr lang="zh-TW" altLang="en-US" b="1" dirty="0">
                <a:latin typeface="標楷體" panose="03000509000000000000" pitchFamily="65" charset="-120"/>
                <a:ea typeface="標楷體" panose="03000509000000000000" pitchFamily="65" charset="-120"/>
              </a:rPr>
              <a:t>年</a:t>
            </a:r>
            <a:r>
              <a:rPr lang="en-US" altLang="zh-TW" b="1" dirty="0">
                <a:latin typeface="標楷體" panose="03000509000000000000" pitchFamily="65" charset="-120"/>
                <a:ea typeface="標楷體" panose="03000509000000000000" pitchFamily="65" charset="-120"/>
              </a:rPr>
              <a:t>9</a:t>
            </a:r>
            <a:r>
              <a:rPr lang="zh-TW" altLang="en-US" b="1" dirty="0">
                <a:latin typeface="標楷體" panose="03000509000000000000" pitchFamily="65" charset="-120"/>
                <a:ea typeface="標楷體" panose="03000509000000000000" pitchFamily="65" charset="-120"/>
              </a:rPr>
              <a:t>月</a:t>
            </a:r>
            <a:r>
              <a:rPr lang="en-US" altLang="zh-TW" b="1" dirty="0">
                <a:latin typeface="標楷體" panose="03000509000000000000" pitchFamily="65" charset="-120"/>
                <a:ea typeface="標楷體" panose="03000509000000000000" pitchFamily="65" charset="-120"/>
              </a:rPr>
              <a:t>25</a:t>
            </a:r>
            <a:r>
              <a:rPr lang="zh-TW" altLang="en-US" b="1" dirty="0">
                <a:latin typeface="標楷體" panose="03000509000000000000" pitchFamily="65" charset="-120"/>
                <a:ea typeface="標楷體" panose="03000509000000000000" pitchFamily="65" charset="-120"/>
              </a:rPr>
              <a:t>日</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三</a:t>
            </a:r>
            <a:r>
              <a:rPr lang="en-US" altLang="zh-TW" b="1" dirty="0">
                <a:latin typeface="標楷體" panose="03000509000000000000" pitchFamily="65" charset="-120"/>
                <a:ea typeface="標楷體" panose="03000509000000000000" pitchFamily="65" charset="-120"/>
              </a:rPr>
              <a:t>) 2024</a:t>
            </a:r>
            <a:r>
              <a:rPr lang="zh-TW" altLang="en-US" b="1" dirty="0">
                <a:latin typeface="標楷體" panose="03000509000000000000" pitchFamily="65" charset="-120"/>
                <a:ea typeface="標楷體" panose="03000509000000000000" pitchFamily="65" charset="-120"/>
              </a:rPr>
              <a:t>台美國際無人載具科技及應用論壇</a:t>
            </a:r>
          </a:p>
          <a:p>
            <a:pPr marL="257175" indent="-257175">
              <a:spcBef>
                <a:spcPts val="750"/>
              </a:spcBef>
            </a:pPr>
            <a:r>
              <a:rPr lang="en-US" altLang="zh-TW" b="1" dirty="0">
                <a:latin typeface="標楷體" panose="03000509000000000000" pitchFamily="65" charset="-120"/>
                <a:ea typeface="標楷體" panose="03000509000000000000" pitchFamily="65" charset="-120"/>
                <a:sym typeface="+mn-ea"/>
              </a:rPr>
              <a:t>2024</a:t>
            </a:r>
            <a:r>
              <a:rPr lang="zh-TW" altLang="en-US" b="1" dirty="0">
                <a:latin typeface="標楷體" panose="03000509000000000000" pitchFamily="65" charset="-120"/>
                <a:ea typeface="標楷體" panose="03000509000000000000" pitchFamily="65" charset="-120"/>
                <a:sym typeface="+mn-ea"/>
              </a:rPr>
              <a:t>年</a:t>
            </a:r>
            <a:r>
              <a:rPr lang="en-US" altLang="zh-TW" b="1" dirty="0">
                <a:latin typeface="標楷體" panose="03000509000000000000" pitchFamily="65" charset="-120"/>
                <a:ea typeface="標楷體" panose="03000509000000000000" pitchFamily="65" charset="-120"/>
                <a:sym typeface="+mn-ea"/>
              </a:rPr>
              <a:t>10</a:t>
            </a:r>
            <a:r>
              <a:rPr lang="zh-TW" altLang="en-US" b="1" dirty="0">
                <a:latin typeface="標楷體" panose="03000509000000000000" pitchFamily="65" charset="-120"/>
                <a:ea typeface="標楷體" panose="03000509000000000000" pitchFamily="65" charset="-120"/>
                <a:sym typeface="+mn-ea"/>
              </a:rPr>
              <a:t>月</a:t>
            </a:r>
            <a:r>
              <a:rPr lang="en-US" altLang="zh-TW" b="1" dirty="0">
                <a:latin typeface="標楷體" panose="03000509000000000000" pitchFamily="65" charset="-120"/>
                <a:ea typeface="標楷體" panose="03000509000000000000" pitchFamily="65" charset="-120"/>
                <a:sym typeface="+mn-ea"/>
              </a:rPr>
              <a:t>04</a:t>
            </a:r>
            <a:r>
              <a:rPr lang="zh-TW" altLang="en-US" b="1" dirty="0">
                <a:latin typeface="標楷體" panose="03000509000000000000" pitchFamily="65" charset="-120"/>
                <a:ea typeface="標楷體" panose="03000509000000000000" pitchFamily="65" charset="-120"/>
                <a:sym typeface="+mn-ea"/>
              </a:rPr>
              <a:t>日</a:t>
            </a:r>
            <a:r>
              <a:rPr lang="en-US" altLang="zh-TW" b="1" dirty="0">
                <a:latin typeface="標楷體" panose="03000509000000000000" pitchFamily="65" charset="-120"/>
                <a:ea typeface="標楷體" panose="03000509000000000000" pitchFamily="65" charset="-120"/>
                <a:sym typeface="+mn-ea"/>
              </a:rPr>
              <a:t>(</a:t>
            </a:r>
            <a:r>
              <a:rPr lang="zh-TW" altLang="en-US" b="1" dirty="0">
                <a:latin typeface="標楷體" panose="03000509000000000000" pitchFamily="65" charset="-120"/>
                <a:ea typeface="標楷體" panose="03000509000000000000" pitchFamily="65" charset="-120"/>
                <a:sym typeface="+mn-ea"/>
              </a:rPr>
              <a:t>五</a:t>
            </a:r>
            <a:r>
              <a:rPr lang="en-US" altLang="zh-TW" b="1" dirty="0">
                <a:latin typeface="標楷體" panose="03000509000000000000" pitchFamily="65" charset="-120"/>
                <a:ea typeface="標楷體" panose="03000509000000000000" pitchFamily="65" charset="-120"/>
                <a:sym typeface="+mn-ea"/>
              </a:rPr>
              <a:t>)</a:t>
            </a:r>
            <a:r>
              <a:rPr lang="zh-TW" altLang="en-US" b="1" dirty="0">
                <a:latin typeface="標楷體" panose="03000509000000000000" pitchFamily="65" charset="-120"/>
                <a:ea typeface="標楷體" panose="03000509000000000000" pitchFamily="65" charset="-120"/>
                <a:sym typeface="+mn-ea"/>
              </a:rPr>
              <a:t>～</a:t>
            </a:r>
            <a:r>
              <a:rPr lang="en-US" altLang="zh-TW" b="1" dirty="0">
                <a:latin typeface="標楷體" panose="03000509000000000000" pitchFamily="65" charset="-120"/>
                <a:ea typeface="標楷體" panose="03000509000000000000" pitchFamily="65" charset="-120"/>
                <a:sym typeface="+mn-ea"/>
              </a:rPr>
              <a:t>10</a:t>
            </a:r>
            <a:r>
              <a:rPr lang="zh-TW" altLang="en-US" b="1" dirty="0">
                <a:latin typeface="標楷體" panose="03000509000000000000" pitchFamily="65" charset="-120"/>
                <a:ea typeface="標楷體" panose="03000509000000000000" pitchFamily="65" charset="-120"/>
                <a:sym typeface="+mn-ea"/>
              </a:rPr>
              <a:t>月</a:t>
            </a:r>
            <a:r>
              <a:rPr lang="en-US" altLang="zh-TW" b="1" dirty="0">
                <a:latin typeface="標楷體" panose="03000509000000000000" pitchFamily="65" charset="-120"/>
                <a:ea typeface="標楷體" panose="03000509000000000000" pitchFamily="65" charset="-120"/>
                <a:sym typeface="+mn-ea"/>
              </a:rPr>
              <a:t>6</a:t>
            </a:r>
            <a:r>
              <a:rPr lang="zh-TW" altLang="en-US" b="1" dirty="0">
                <a:latin typeface="標楷體" panose="03000509000000000000" pitchFamily="65" charset="-120"/>
                <a:ea typeface="標楷體" panose="03000509000000000000" pitchFamily="65" charset="-120"/>
                <a:sym typeface="+mn-ea"/>
              </a:rPr>
              <a:t>日</a:t>
            </a:r>
            <a:r>
              <a:rPr lang="en-US" altLang="zh-TW" b="1" dirty="0">
                <a:latin typeface="標楷體" panose="03000509000000000000" pitchFamily="65" charset="-120"/>
                <a:ea typeface="標楷體" panose="03000509000000000000" pitchFamily="65" charset="-120"/>
                <a:sym typeface="+mn-ea"/>
              </a:rPr>
              <a:t>(</a:t>
            </a:r>
            <a:r>
              <a:rPr lang="zh-TW" altLang="en-US" b="1" dirty="0">
                <a:latin typeface="標楷體" panose="03000509000000000000" pitchFamily="65" charset="-120"/>
                <a:ea typeface="標楷體" panose="03000509000000000000" pitchFamily="65" charset="-120"/>
                <a:sym typeface="+mn-ea"/>
              </a:rPr>
              <a:t>日</a:t>
            </a:r>
            <a:r>
              <a:rPr lang="en-US" altLang="zh-TW" b="1" dirty="0">
                <a:latin typeface="標楷體" panose="03000509000000000000" pitchFamily="65" charset="-120"/>
                <a:ea typeface="標楷體" panose="03000509000000000000" pitchFamily="65" charset="-120"/>
                <a:sym typeface="+mn-ea"/>
              </a:rPr>
              <a:t>) </a:t>
            </a:r>
            <a:r>
              <a:rPr lang="zh-TW" altLang="en-US" b="1" dirty="0">
                <a:latin typeface="標楷體" panose="03000509000000000000" pitchFamily="65" charset="-120"/>
                <a:ea typeface="標楷體" panose="03000509000000000000" pitchFamily="65" charset="-120"/>
                <a:sym typeface="+mn-ea"/>
              </a:rPr>
              <a:t>台灣國際智慧能源週暨開幕典禮</a:t>
            </a:r>
            <a:endParaRPr lang="en-US" altLang="zh-TW" b="1" dirty="0">
              <a:latin typeface="標楷體" panose="03000509000000000000" pitchFamily="65" charset="-120"/>
              <a:ea typeface="標楷體" panose="03000509000000000000" pitchFamily="65" charset="-120"/>
              <a:sym typeface="+mn-ea"/>
            </a:endParaRPr>
          </a:p>
          <a:p>
            <a:pPr marL="257175" indent="-257175">
              <a:spcBef>
                <a:spcPts val="750"/>
              </a:spcBef>
            </a:pPr>
            <a:r>
              <a:rPr lang="en-US" altLang="zh-TW" b="1" dirty="0">
                <a:latin typeface="標楷體" panose="03000509000000000000" pitchFamily="65" charset="-120"/>
                <a:ea typeface="標楷體" panose="03000509000000000000" pitchFamily="65" charset="-120"/>
                <a:sym typeface="+mn-ea"/>
              </a:rPr>
              <a:t>2024</a:t>
            </a:r>
            <a:r>
              <a:rPr lang="zh-TW" altLang="en-US" b="1" dirty="0">
                <a:latin typeface="標楷體" panose="03000509000000000000" pitchFamily="65" charset="-120"/>
                <a:ea typeface="標楷體" panose="03000509000000000000" pitchFamily="65" charset="-120"/>
                <a:sym typeface="+mn-ea"/>
              </a:rPr>
              <a:t>年</a:t>
            </a:r>
            <a:r>
              <a:rPr lang="en-US" altLang="zh-TW" b="1" dirty="0">
                <a:latin typeface="標楷體" panose="03000509000000000000" pitchFamily="65" charset="-120"/>
                <a:ea typeface="標楷體" panose="03000509000000000000" pitchFamily="65" charset="-120"/>
                <a:sym typeface="+mn-ea"/>
              </a:rPr>
              <a:t>10</a:t>
            </a:r>
            <a:r>
              <a:rPr lang="zh-TW" altLang="en-US" b="1" dirty="0">
                <a:latin typeface="標楷體" panose="03000509000000000000" pitchFamily="65" charset="-120"/>
                <a:ea typeface="標楷體" panose="03000509000000000000" pitchFamily="65" charset="-120"/>
                <a:sym typeface="+mn-ea"/>
              </a:rPr>
              <a:t>月</a:t>
            </a:r>
            <a:r>
              <a:rPr lang="en-US" altLang="zh-TW" b="1" dirty="0">
                <a:latin typeface="標楷體" panose="03000509000000000000" pitchFamily="65" charset="-120"/>
                <a:ea typeface="標楷體" panose="03000509000000000000" pitchFamily="65" charset="-120"/>
                <a:sym typeface="+mn-ea"/>
              </a:rPr>
              <a:t>05</a:t>
            </a:r>
            <a:r>
              <a:rPr lang="zh-TW" altLang="en-US" b="1" dirty="0">
                <a:latin typeface="標楷體" panose="03000509000000000000" pitchFamily="65" charset="-120"/>
                <a:ea typeface="標楷體" panose="03000509000000000000" pitchFamily="65" charset="-120"/>
                <a:sym typeface="+mn-ea"/>
              </a:rPr>
              <a:t>日</a:t>
            </a:r>
            <a:r>
              <a:rPr lang="en-US" altLang="zh-TW" b="1" dirty="0">
                <a:latin typeface="標楷體" panose="03000509000000000000" pitchFamily="65" charset="-120"/>
                <a:ea typeface="標楷體" panose="03000509000000000000" pitchFamily="65" charset="-120"/>
                <a:sym typeface="+mn-ea"/>
              </a:rPr>
              <a:t>(</a:t>
            </a:r>
            <a:r>
              <a:rPr lang="zh-TW" altLang="en-US" b="1" dirty="0">
                <a:latin typeface="標楷體" panose="03000509000000000000" pitchFamily="65" charset="-120"/>
                <a:ea typeface="標楷體" panose="03000509000000000000" pitchFamily="65" charset="-120"/>
                <a:sym typeface="+mn-ea"/>
              </a:rPr>
              <a:t>六</a:t>
            </a:r>
            <a:r>
              <a:rPr lang="en-US" altLang="zh-TW" b="1" dirty="0">
                <a:latin typeface="標楷體" panose="03000509000000000000" pitchFamily="65" charset="-120"/>
                <a:ea typeface="標楷體" panose="03000509000000000000" pitchFamily="65" charset="-120"/>
                <a:sym typeface="+mn-ea"/>
              </a:rPr>
              <a:t>)</a:t>
            </a:r>
            <a:r>
              <a:rPr lang="zh-TW" altLang="en-US" b="1" dirty="0">
                <a:latin typeface="標楷體" panose="03000509000000000000" pitchFamily="65" charset="-120"/>
                <a:ea typeface="標楷體" panose="03000509000000000000" pitchFamily="65" charset="-120"/>
                <a:sym typeface="+mn-ea"/>
              </a:rPr>
              <a:t>能源週</a:t>
            </a:r>
            <a:r>
              <a:rPr lang="en-US" altLang="zh-TW" b="1" dirty="0">
                <a:latin typeface="標楷體" panose="03000509000000000000" pitchFamily="65" charset="-120"/>
                <a:ea typeface="標楷體" panose="03000509000000000000" pitchFamily="65" charset="-120"/>
                <a:sym typeface="+mn-ea"/>
              </a:rPr>
              <a:t>-</a:t>
            </a:r>
            <a:r>
              <a:rPr lang="zh-TW" altLang="en-US" b="1" dirty="0">
                <a:latin typeface="標楷體" panose="03000509000000000000" pitchFamily="65" charset="-120"/>
                <a:ea typeface="標楷體" panose="03000509000000000000" pitchFamily="65" charset="-120"/>
                <a:sym typeface="+mn-ea"/>
              </a:rPr>
              <a:t>智慧儲能國際論壇</a:t>
            </a:r>
            <a:endParaRPr lang="en-US" altLang="zh-TW" b="1" dirty="0">
              <a:latin typeface="標楷體" panose="03000509000000000000" pitchFamily="65" charset="-120"/>
              <a:ea typeface="標楷體" panose="03000509000000000000" pitchFamily="65" charset="-120"/>
            </a:endParaRPr>
          </a:p>
          <a:p>
            <a:pPr marL="257175" indent="-257175">
              <a:spcBef>
                <a:spcPts val="750"/>
              </a:spcBef>
            </a:pPr>
            <a:r>
              <a:rPr lang="en-US" altLang="zh-TW" b="1" dirty="0">
                <a:latin typeface="標楷體" panose="03000509000000000000" pitchFamily="65" charset="-120"/>
                <a:ea typeface="標楷體" panose="03000509000000000000" pitchFamily="65" charset="-120"/>
                <a:sym typeface="+mn-ea"/>
              </a:rPr>
              <a:t>2024</a:t>
            </a:r>
            <a:r>
              <a:rPr lang="zh-TW" altLang="en-US" b="1" dirty="0">
                <a:latin typeface="標楷體" panose="03000509000000000000" pitchFamily="65" charset="-120"/>
                <a:ea typeface="標楷體" panose="03000509000000000000" pitchFamily="65" charset="-120"/>
                <a:sym typeface="+mn-ea"/>
              </a:rPr>
              <a:t>年</a:t>
            </a:r>
            <a:r>
              <a:rPr lang="en-US" altLang="zh-TW" b="1" dirty="0">
                <a:latin typeface="標楷體" panose="03000509000000000000" pitchFamily="65" charset="-120"/>
                <a:ea typeface="標楷體" panose="03000509000000000000" pitchFamily="65" charset="-120"/>
                <a:sym typeface="+mn-ea"/>
              </a:rPr>
              <a:t>10</a:t>
            </a:r>
            <a:r>
              <a:rPr lang="zh-TW" altLang="en-US" b="1" dirty="0">
                <a:latin typeface="標楷體" panose="03000509000000000000" pitchFamily="65" charset="-120"/>
                <a:ea typeface="標楷體" panose="03000509000000000000" pitchFamily="65" charset="-120"/>
                <a:sym typeface="+mn-ea"/>
              </a:rPr>
              <a:t>月</a:t>
            </a:r>
            <a:r>
              <a:rPr lang="en-US" altLang="zh-TW" b="1" dirty="0">
                <a:latin typeface="標楷體" panose="03000509000000000000" pitchFamily="65" charset="-120"/>
                <a:ea typeface="標楷體" panose="03000509000000000000" pitchFamily="65" charset="-120"/>
                <a:sym typeface="+mn-ea"/>
              </a:rPr>
              <a:t>05</a:t>
            </a:r>
            <a:r>
              <a:rPr lang="zh-TW" altLang="en-US" b="1" dirty="0">
                <a:latin typeface="標楷體" panose="03000509000000000000" pitchFamily="65" charset="-120"/>
                <a:ea typeface="標楷體" panose="03000509000000000000" pitchFamily="65" charset="-120"/>
                <a:sym typeface="+mn-ea"/>
              </a:rPr>
              <a:t>日</a:t>
            </a:r>
            <a:r>
              <a:rPr lang="en-US" altLang="zh-TW" b="1" dirty="0">
                <a:latin typeface="標楷體" panose="03000509000000000000" pitchFamily="65" charset="-120"/>
                <a:ea typeface="標楷體" panose="03000509000000000000" pitchFamily="65" charset="-120"/>
                <a:sym typeface="+mn-ea"/>
              </a:rPr>
              <a:t>(</a:t>
            </a:r>
            <a:r>
              <a:rPr lang="zh-TW" altLang="en-US" b="1" dirty="0">
                <a:latin typeface="標楷體" panose="03000509000000000000" pitchFamily="65" charset="-120"/>
                <a:ea typeface="標楷體" panose="03000509000000000000" pitchFamily="65" charset="-120"/>
                <a:sym typeface="+mn-ea"/>
              </a:rPr>
              <a:t>六</a:t>
            </a:r>
            <a:r>
              <a:rPr lang="en-US" altLang="zh-TW" b="1" dirty="0">
                <a:latin typeface="標楷體" panose="03000509000000000000" pitchFamily="65" charset="-120"/>
                <a:ea typeface="標楷體" panose="03000509000000000000" pitchFamily="65" charset="-120"/>
                <a:sym typeface="+mn-ea"/>
              </a:rPr>
              <a:t>)</a:t>
            </a:r>
            <a:r>
              <a:rPr lang="zh-TW" altLang="en-US" b="1" dirty="0">
                <a:latin typeface="標楷體" panose="03000509000000000000" pitchFamily="65" charset="-120"/>
                <a:ea typeface="標楷體" panose="03000509000000000000" pitchFamily="65" charset="-120"/>
                <a:sym typeface="+mn-ea"/>
              </a:rPr>
              <a:t>能源週</a:t>
            </a:r>
            <a:r>
              <a:rPr lang="en-US" altLang="zh-TW" b="1" dirty="0">
                <a:latin typeface="標楷體" panose="03000509000000000000" pitchFamily="65" charset="-120"/>
                <a:ea typeface="標楷體" panose="03000509000000000000" pitchFamily="65" charset="-120"/>
                <a:sym typeface="+mn-ea"/>
              </a:rPr>
              <a:t>-</a:t>
            </a:r>
            <a:r>
              <a:rPr lang="zh-TW" altLang="en-US" b="1" dirty="0">
                <a:latin typeface="標楷體" panose="03000509000000000000" pitchFamily="65" charset="-120"/>
                <a:ea typeface="標楷體" panose="03000509000000000000" pitchFamily="65" charset="-120"/>
                <a:sym typeface="+mn-ea"/>
              </a:rPr>
              <a:t>國際淨零高峰論壇</a:t>
            </a:r>
            <a:endParaRPr lang="en-US" altLang="zh-TW" b="1" dirty="0">
              <a:latin typeface="標楷體" panose="03000509000000000000" pitchFamily="65" charset="-120"/>
              <a:ea typeface="標楷體" panose="03000509000000000000" pitchFamily="65" charset="-120"/>
            </a:endParaRPr>
          </a:p>
          <a:p>
            <a:pPr marL="257175" indent="-257175">
              <a:spcBef>
                <a:spcPts val="750"/>
              </a:spcBef>
            </a:pPr>
            <a:r>
              <a:rPr lang="en-US" altLang="zh-TW" b="1" dirty="0">
                <a:latin typeface="標楷體" panose="03000509000000000000" pitchFamily="65" charset="-120"/>
                <a:ea typeface="標楷體" panose="03000509000000000000" pitchFamily="65" charset="-120"/>
                <a:sym typeface="+mn-ea"/>
              </a:rPr>
              <a:t>2024</a:t>
            </a:r>
            <a:r>
              <a:rPr lang="zh-TW" altLang="en-US" b="1" dirty="0">
                <a:latin typeface="標楷體" panose="03000509000000000000" pitchFamily="65" charset="-120"/>
                <a:ea typeface="標楷體" panose="03000509000000000000" pitchFamily="65" charset="-120"/>
                <a:sym typeface="+mn-ea"/>
              </a:rPr>
              <a:t>年</a:t>
            </a:r>
            <a:r>
              <a:rPr lang="en-US" altLang="zh-TW" b="1" dirty="0">
                <a:latin typeface="標楷體" panose="03000509000000000000" pitchFamily="65" charset="-120"/>
                <a:ea typeface="標楷體" panose="03000509000000000000" pitchFamily="65" charset="-120"/>
                <a:sym typeface="+mn-ea"/>
              </a:rPr>
              <a:t>10</a:t>
            </a:r>
            <a:r>
              <a:rPr lang="zh-TW" altLang="en-US" b="1" dirty="0">
                <a:latin typeface="標楷體" panose="03000509000000000000" pitchFamily="65" charset="-120"/>
                <a:ea typeface="標楷體" panose="03000509000000000000" pitchFamily="65" charset="-120"/>
                <a:sym typeface="+mn-ea"/>
              </a:rPr>
              <a:t>月</a:t>
            </a:r>
            <a:r>
              <a:rPr lang="en-US" altLang="zh-TW" b="1" dirty="0">
                <a:latin typeface="標楷體" panose="03000509000000000000" pitchFamily="65" charset="-120"/>
                <a:ea typeface="標楷體" panose="03000509000000000000" pitchFamily="65" charset="-120"/>
                <a:sym typeface="+mn-ea"/>
              </a:rPr>
              <a:t>15</a:t>
            </a:r>
            <a:r>
              <a:rPr lang="zh-TW" altLang="en-US" b="1" dirty="0">
                <a:latin typeface="標楷體" panose="03000509000000000000" pitchFamily="65" charset="-120"/>
                <a:ea typeface="標楷體" panose="03000509000000000000" pitchFamily="65" charset="-120"/>
                <a:sym typeface="+mn-ea"/>
              </a:rPr>
              <a:t>日</a:t>
            </a:r>
            <a:r>
              <a:rPr lang="en-US" altLang="zh-TW" b="1" dirty="0">
                <a:latin typeface="標楷體" panose="03000509000000000000" pitchFamily="65" charset="-120"/>
                <a:ea typeface="標楷體" panose="03000509000000000000" pitchFamily="65" charset="-120"/>
                <a:sym typeface="+mn-ea"/>
              </a:rPr>
              <a:t>(</a:t>
            </a:r>
            <a:r>
              <a:rPr lang="zh-TW" altLang="en-US" b="1" dirty="0">
                <a:latin typeface="標楷體" panose="03000509000000000000" pitchFamily="65" charset="-120"/>
                <a:ea typeface="標楷體" panose="03000509000000000000" pitchFamily="65" charset="-120"/>
                <a:sym typeface="+mn-ea"/>
              </a:rPr>
              <a:t>二</a:t>
            </a:r>
            <a:r>
              <a:rPr lang="en-US" altLang="zh-TW" b="1" dirty="0">
                <a:latin typeface="標楷體" panose="03000509000000000000" pitchFamily="65" charset="-120"/>
                <a:ea typeface="標楷體" panose="03000509000000000000" pitchFamily="65" charset="-120"/>
                <a:sym typeface="+mn-ea"/>
              </a:rPr>
              <a:t>)</a:t>
            </a:r>
            <a:r>
              <a:rPr lang="zh-TW" altLang="en-US" b="1" dirty="0">
                <a:latin typeface="標楷體" panose="03000509000000000000" pitchFamily="65" charset="-120"/>
                <a:ea typeface="標楷體" panose="03000509000000000000" pitchFamily="65" charset="-120"/>
                <a:sym typeface="+mn-ea"/>
              </a:rPr>
              <a:t>易發精機「</a:t>
            </a:r>
            <a:r>
              <a:rPr lang="en-US" altLang="zh-TW" b="1" dirty="0">
                <a:latin typeface="標楷體" panose="03000509000000000000" pitchFamily="65" charset="-120"/>
                <a:ea typeface="標楷體" panose="03000509000000000000" pitchFamily="65" charset="-120"/>
                <a:sym typeface="+mn-ea"/>
              </a:rPr>
              <a:t>BUSBAR &amp; FPC </a:t>
            </a:r>
            <a:r>
              <a:rPr lang="zh-TW" altLang="en-US" b="1" dirty="0">
                <a:latin typeface="標楷體" panose="03000509000000000000" pitchFamily="65" charset="-120"/>
                <a:ea typeface="標楷體" panose="03000509000000000000" pitchFamily="65" charset="-120"/>
                <a:sym typeface="+mn-ea"/>
              </a:rPr>
              <a:t>雷射焊接機」展示會</a:t>
            </a:r>
            <a:endParaRPr lang="en-US" altLang="zh-TW" b="1" dirty="0">
              <a:latin typeface="標楷體" panose="03000509000000000000" pitchFamily="65" charset="-120"/>
              <a:ea typeface="標楷體" panose="03000509000000000000" pitchFamily="65" charset="-120"/>
            </a:endParaRPr>
          </a:p>
          <a:p>
            <a:pPr marL="257175" indent="-257175">
              <a:spcBef>
                <a:spcPts val="750"/>
              </a:spcBef>
            </a:pPr>
            <a:r>
              <a:rPr lang="en-US" altLang="zh-TW" b="1" dirty="0">
                <a:latin typeface="標楷體" panose="03000509000000000000" pitchFamily="65" charset="-120"/>
                <a:ea typeface="標楷體" panose="03000509000000000000" pitchFamily="65" charset="-120"/>
                <a:sym typeface="+mn-ea"/>
              </a:rPr>
              <a:t>2024</a:t>
            </a:r>
            <a:r>
              <a:rPr lang="zh-TW" altLang="en-US" b="1" dirty="0">
                <a:latin typeface="標楷體" panose="03000509000000000000" pitchFamily="65" charset="-120"/>
                <a:ea typeface="標楷體" panose="03000509000000000000" pitchFamily="65" charset="-120"/>
                <a:sym typeface="+mn-ea"/>
              </a:rPr>
              <a:t>年</a:t>
            </a:r>
            <a:r>
              <a:rPr lang="en-US" altLang="zh-TW" b="1" dirty="0">
                <a:latin typeface="標楷體" panose="03000509000000000000" pitchFamily="65" charset="-120"/>
                <a:ea typeface="標楷體" panose="03000509000000000000" pitchFamily="65" charset="-120"/>
                <a:sym typeface="+mn-ea"/>
              </a:rPr>
              <a:t>10</a:t>
            </a:r>
            <a:r>
              <a:rPr lang="zh-TW" altLang="en-US" b="1" dirty="0">
                <a:latin typeface="標楷體" panose="03000509000000000000" pitchFamily="65" charset="-120"/>
                <a:ea typeface="標楷體" panose="03000509000000000000" pitchFamily="65" charset="-120"/>
                <a:sym typeface="+mn-ea"/>
              </a:rPr>
              <a:t>月</a:t>
            </a:r>
            <a:r>
              <a:rPr lang="en-US" altLang="zh-TW" b="1" dirty="0">
                <a:latin typeface="標楷體" panose="03000509000000000000" pitchFamily="65" charset="-120"/>
                <a:ea typeface="標楷體" panose="03000509000000000000" pitchFamily="65" charset="-120"/>
                <a:sym typeface="+mn-ea"/>
              </a:rPr>
              <a:t>16</a:t>
            </a:r>
            <a:r>
              <a:rPr lang="zh-TW" altLang="en-US" b="1" dirty="0">
                <a:latin typeface="標楷體" panose="03000509000000000000" pitchFamily="65" charset="-120"/>
                <a:ea typeface="標楷體" panose="03000509000000000000" pitchFamily="65" charset="-120"/>
                <a:sym typeface="+mn-ea"/>
              </a:rPr>
              <a:t>日</a:t>
            </a:r>
            <a:r>
              <a:rPr lang="en-US" altLang="zh-TW" b="1" dirty="0">
                <a:latin typeface="標楷體" panose="03000509000000000000" pitchFamily="65" charset="-120"/>
                <a:ea typeface="標楷體" panose="03000509000000000000" pitchFamily="65" charset="-120"/>
                <a:sym typeface="+mn-ea"/>
              </a:rPr>
              <a:t>(</a:t>
            </a:r>
            <a:r>
              <a:rPr lang="zh-TW" altLang="en-US" b="1" dirty="0">
                <a:latin typeface="標楷體" panose="03000509000000000000" pitchFamily="65" charset="-120"/>
                <a:ea typeface="標楷體" panose="03000509000000000000" pitchFamily="65" charset="-120"/>
                <a:sym typeface="+mn-ea"/>
              </a:rPr>
              <a:t>三</a:t>
            </a:r>
            <a:r>
              <a:rPr lang="en-US" altLang="zh-TW" b="1" dirty="0">
                <a:latin typeface="標楷體" panose="03000509000000000000" pitchFamily="65" charset="-120"/>
                <a:ea typeface="標楷體" panose="03000509000000000000" pitchFamily="65" charset="-120"/>
                <a:sym typeface="+mn-ea"/>
              </a:rPr>
              <a:t>)</a:t>
            </a:r>
            <a:r>
              <a:rPr lang="zh-TW" altLang="en-US" b="1" dirty="0">
                <a:latin typeface="標楷體" panose="03000509000000000000" pitchFamily="65" charset="-120"/>
                <a:ea typeface="標楷體" panose="03000509000000000000" pitchFamily="65" charset="-120"/>
                <a:sym typeface="+mn-ea"/>
              </a:rPr>
              <a:t>第</a:t>
            </a:r>
            <a:r>
              <a:rPr lang="en-US" altLang="zh-TW" b="1" dirty="0">
                <a:latin typeface="標楷體" panose="03000509000000000000" pitchFamily="65" charset="-120"/>
                <a:ea typeface="標楷體" panose="03000509000000000000" pitchFamily="65" charset="-120"/>
                <a:sym typeface="+mn-ea"/>
              </a:rPr>
              <a:t>40</a:t>
            </a:r>
            <a:r>
              <a:rPr lang="zh-TW" altLang="en-US" b="1" dirty="0">
                <a:latin typeface="標楷體" panose="03000509000000000000" pitchFamily="65" charset="-120"/>
                <a:ea typeface="標楷體" panose="03000509000000000000" pitchFamily="65" charset="-120"/>
                <a:sym typeface="+mn-ea"/>
              </a:rPr>
              <a:t>屆臺瑞</a:t>
            </a:r>
            <a:r>
              <a:rPr lang="en-US" altLang="zh-TW" b="1" dirty="0">
                <a:latin typeface="標楷體" panose="03000509000000000000" pitchFamily="65" charset="-120"/>
                <a:ea typeface="標楷體" panose="03000509000000000000" pitchFamily="65" charset="-120"/>
                <a:sym typeface="+mn-ea"/>
              </a:rPr>
              <a:t>(</a:t>
            </a:r>
            <a:r>
              <a:rPr lang="zh-TW" altLang="en-US" b="1" dirty="0">
                <a:latin typeface="標楷體" panose="03000509000000000000" pitchFamily="65" charset="-120"/>
                <a:ea typeface="標楷體" panose="03000509000000000000" pitchFamily="65" charset="-120"/>
                <a:sym typeface="+mn-ea"/>
              </a:rPr>
              <a:t>典</a:t>
            </a:r>
            <a:r>
              <a:rPr lang="en-US" altLang="zh-TW" b="1" dirty="0">
                <a:latin typeface="標楷體" panose="03000509000000000000" pitchFamily="65" charset="-120"/>
                <a:ea typeface="標楷體" panose="03000509000000000000" pitchFamily="65" charset="-120"/>
                <a:sym typeface="+mn-ea"/>
              </a:rPr>
              <a:t>)</a:t>
            </a:r>
            <a:r>
              <a:rPr lang="zh-TW" altLang="en-US" b="1" dirty="0">
                <a:latin typeface="標楷體" panose="03000509000000000000" pitchFamily="65" charset="-120"/>
                <a:ea typeface="標楷體" panose="03000509000000000000" pitchFamily="65" charset="-120"/>
                <a:sym typeface="+mn-ea"/>
              </a:rPr>
              <a:t>經濟合作會議</a:t>
            </a:r>
            <a:r>
              <a:rPr lang="en-US" altLang="zh-TW" b="1" dirty="0">
                <a:latin typeface="標楷體" panose="03000509000000000000" pitchFamily="65" charset="-120"/>
                <a:ea typeface="標楷體" panose="03000509000000000000" pitchFamily="65" charset="-120"/>
                <a:sym typeface="+mn-ea"/>
              </a:rPr>
              <a:t>(</a:t>
            </a:r>
            <a:r>
              <a:rPr lang="zh-TW" altLang="en-US" b="1" dirty="0">
                <a:latin typeface="標楷體" panose="03000509000000000000" pitchFamily="65" charset="-120"/>
                <a:ea typeface="標楷體" panose="03000509000000000000" pitchFamily="65" charset="-120"/>
                <a:sym typeface="+mn-ea"/>
              </a:rPr>
              <a:t>台北君悅酒店晚宴</a:t>
            </a:r>
            <a:r>
              <a:rPr lang="en-US" altLang="zh-TW" b="1" dirty="0">
                <a:latin typeface="標楷體" panose="03000509000000000000" pitchFamily="65" charset="-120"/>
                <a:ea typeface="標楷體" panose="03000509000000000000" pitchFamily="65" charset="-120"/>
                <a:sym typeface="+mn-ea"/>
              </a:rPr>
              <a:t>)</a:t>
            </a:r>
            <a:endParaRPr lang="en-US" altLang="zh-TW" b="1" dirty="0">
              <a:latin typeface="標楷體" panose="03000509000000000000" pitchFamily="65" charset="-120"/>
              <a:ea typeface="標楷體" panose="03000509000000000000" pitchFamily="65" charset="-120"/>
            </a:endParaRPr>
          </a:p>
          <a:p>
            <a:pPr marL="257175" indent="-257175">
              <a:spcBef>
                <a:spcPts val="750"/>
              </a:spcBef>
            </a:pPr>
            <a:endParaRPr lang="zh-TW" altLang="en-US" b="1" dirty="0">
              <a:latin typeface="標楷體" panose="03000509000000000000" pitchFamily="65" charset="-120"/>
              <a:ea typeface="標楷體" panose="03000509000000000000" pitchFamily="65" charset="-120"/>
            </a:endParaRPr>
          </a:p>
          <a:p>
            <a:endParaRPr lang="zh-TW" altLang="en-US" dirty="0"/>
          </a:p>
        </p:txBody>
      </p:sp>
    </p:spTree>
    <p:extLst>
      <p:ext uri="{BB962C8B-B14F-4D97-AF65-F5344CB8AC3E}">
        <p14:creationId xmlns:p14="http://schemas.microsoft.com/office/powerpoint/2010/main" val="3953630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C32696E-9868-28C0-D2FC-8606298B6800}"/>
              </a:ext>
            </a:extLst>
          </p:cNvPr>
          <p:cNvSpPr>
            <a:spLocks noGrp="1"/>
          </p:cNvSpPr>
          <p:nvPr>
            <p:ph type="title"/>
          </p:nvPr>
        </p:nvSpPr>
        <p:spPr>
          <a:xfrm>
            <a:off x="1274316" y="198120"/>
            <a:ext cx="6347713" cy="521970"/>
          </a:xfrm>
        </p:spPr>
        <p:txBody>
          <a:bodyPr>
            <a:normAutofit/>
          </a:bodyPr>
          <a:lstStyle/>
          <a:p>
            <a:pPr algn="ctr"/>
            <a:r>
              <a:rPr lang="en-US" altLang="zh-TW"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113</a:t>
            </a:r>
            <a:r>
              <a:rPr lang="zh-TW" altLang="en-US"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年活動內容</a:t>
            </a:r>
          </a:p>
        </p:txBody>
      </p:sp>
      <p:sp>
        <p:nvSpPr>
          <p:cNvPr id="3" name="內容版面配置區 2">
            <a:extLst>
              <a:ext uri="{FF2B5EF4-FFF2-40B4-BE49-F238E27FC236}">
                <a16:creationId xmlns:a16="http://schemas.microsoft.com/office/drawing/2014/main" id="{6F7570AD-0C54-1AC0-4F36-DAE2A6889E3E}"/>
              </a:ext>
            </a:extLst>
          </p:cNvPr>
          <p:cNvSpPr>
            <a:spLocks noGrp="1"/>
          </p:cNvSpPr>
          <p:nvPr>
            <p:ph idx="1"/>
          </p:nvPr>
        </p:nvSpPr>
        <p:spPr>
          <a:xfrm>
            <a:off x="609598" y="982980"/>
            <a:ext cx="7677151" cy="5875020"/>
          </a:xfrm>
        </p:spPr>
        <p:txBody>
          <a:bodyPr>
            <a:normAutofit/>
          </a:bodyPr>
          <a:lstStyle/>
          <a:p>
            <a:pPr marL="257175" indent="-257175">
              <a:spcBef>
                <a:spcPts val="750"/>
              </a:spcBef>
            </a:pPr>
            <a:r>
              <a:rPr lang="en-US" altLang="zh-TW" b="1" dirty="0">
                <a:solidFill>
                  <a:schemeClr val="tx2"/>
                </a:solidFill>
                <a:latin typeface="標楷體" panose="03000509000000000000" pitchFamily="65" charset="-120"/>
                <a:ea typeface="標楷體" panose="03000509000000000000" pitchFamily="65" charset="-120"/>
                <a:sym typeface="+mn-ea"/>
              </a:rPr>
              <a:t>2024</a:t>
            </a:r>
            <a:r>
              <a:rPr lang="zh-TW" altLang="en-US" b="1" dirty="0">
                <a:solidFill>
                  <a:schemeClr val="tx2"/>
                </a:solidFill>
                <a:latin typeface="標楷體" panose="03000509000000000000" pitchFamily="65" charset="-120"/>
                <a:ea typeface="標楷體" panose="03000509000000000000" pitchFamily="65" charset="-120"/>
                <a:sym typeface="+mn-ea"/>
              </a:rPr>
              <a:t>年</a:t>
            </a:r>
            <a:r>
              <a:rPr lang="en-US" altLang="zh-TW" b="1" dirty="0">
                <a:solidFill>
                  <a:schemeClr val="tx2"/>
                </a:solidFill>
                <a:latin typeface="標楷體" panose="03000509000000000000" pitchFamily="65" charset="-120"/>
                <a:ea typeface="標楷體" panose="03000509000000000000" pitchFamily="65" charset="-120"/>
                <a:sym typeface="+mn-ea"/>
              </a:rPr>
              <a:t>10</a:t>
            </a:r>
            <a:r>
              <a:rPr lang="zh-TW" altLang="en-US" b="1" dirty="0">
                <a:solidFill>
                  <a:schemeClr val="tx2"/>
                </a:solidFill>
                <a:latin typeface="標楷體" panose="03000509000000000000" pitchFamily="65" charset="-120"/>
                <a:ea typeface="標楷體" panose="03000509000000000000" pitchFamily="65" charset="-120"/>
                <a:sym typeface="+mn-ea"/>
              </a:rPr>
              <a:t>月</a:t>
            </a:r>
            <a:r>
              <a:rPr lang="en-US" altLang="zh-TW" b="1" dirty="0">
                <a:solidFill>
                  <a:schemeClr val="tx2"/>
                </a:solidFill>
                <a:latin typeface="標楷體" panose="03000509000000000000" pitchFamily="65" charset="-120"/>
                <a:ea typeface="標楷體" panose="03000509000000000000" pitchFamily="65" charset="-120"/>
                <a:sym typeface="+mn-ea"/>
              </a:rPr>
              <a:t>16</a:t>
            </a:r>
            <a:r>
              <a:rPr lang="zh-TW" altLang="en-US" b="1" dirty="0">
                <a:solidFill>
                  <a:schemeClr val="tx2"/>
                </a:solidFill>
                <a:latin typeface="標楷體" panose="03000509000000000000" pitchFamily="65" charset="-120"/>
                <a:ea typeface="標楷體" panose="03000509000000000000" pitchFamily="65" charset="-120"/>
                <a:sym typeface="+mn-ea"/>
              </a:rPr>
              <a:t>日 </a:t>
            </a:r>
            <a:r>
              <a:rPr lang="en-US" altLang="zh-TW" b="1" dirty="0">
                <a:solidFill>
                  <a:schemeClr val="tx2"/>
                </a:solidFill>
                <a:latin typeface="標楷體" panose="03000509000000000000" pitchFamily="65" charset="-120"/>
                <a:ea typeface="標楷體" panose="03000509000000000000" pitchFamily="65" charset="-120"/>
                <a:sym typeface="+mn-ea"/>
              </a:rPr>
              <a:t>(</a:t>
            </a:r>
            <a:r>
              <a:rPr lang="zh-TW" altLang="en-US" b="1" dirty="0">
                <a:solidFill>
                  <a:schemeClr val="tx2"/>
                </a:solidFill>
                <a:latin typeface="標楷體" panose="03000509000000000000" pitchFamily="65" charset="-120"/>
                <a:ea typeface="標楷體" panose="03000509000000000000" pitchFamily="65" charset="-120"/>
                <a:sym typeface="+mn-ea"/>
              </a:rPr>
              <a:t>三</a:t>
            </a:r>
            <a:r>
              <a:rPr lang="en-US" altLang="zh-TW" b="1" dirty="0">
                <a:solidFill>
                  <a:schemeClr val="tx2"/>
                </a:solidFill>
                <a:latin typeface="標楷體" panose="03000509000000000000" pitchFamily="65" charset="-120"/>
                <a:ea typeface="標楷體" panose="03000509000000000000" pitchFamily="65" charset="-120"/>
                <a:sym typeface="+mn-ea"/>
              </a:rPr>
              <a:t>)</a:t>
            </a:r>
            <a:r>
              <a:rPr lang="zh-TW" altLang="en-US" b="1" dirty="0">
                <a:solidFill>
                  <a:schemeClr val="tx2"/>
                </a:solidFill>
                <a:latin typeface="標楷體" panose="03000509000000000000" pitchFamily="65" charset="-120"/>
                <a:ea typeface="標楷體" panose="03000509000000000000" pitchFamily="65" charset="-120"/>
                <a:sym typeface="+mn-ea"/>
              </a:rPr>
              <a:t> 召開「我國未來</a:t>
            </a:r>
            <a:r>
              <a:rPr lang="en-US" altLang="zh-TW" b="1" dirty="0">
                <a:solidFill>
                  <a:schemeClr val="tx2"/>
                </a:solidFill>
                <a:latin typeface="標楷體" panose="03000509000000000000" pitchFamily="65" charset="-120"/>
                <a:ea typeface="標楷體" panose="03000509000000000000" pitchFamily="65" charset="-120"/>
                <a:sym typeface="+mn-ea"/>
              </a:rPr>
              <a:t>5-10</a:t>
            </a:r>
            <a:r>
              <a:rPr lang="zh-TW" altLang="en-US" b="1" dirty="0">
                <a:solidFill>
                  <a:schemeClr val="tx2"/>
                </a:solidFill>
                <a:latin typeface="標楷體" panose="03000509000000000000" pitchFamily="65" charset="-120"/>
                <a:ea typeface="標楷體" panose="03000509000000000000" pitchFamily="65" charset="-120"/>
                <a:sym typeface="+mn-ea"/>
              </a:rPr>
              <a:t>年產業發展規劃」專家座談會</a:t>
            </a:r>
            <a:endParaRPr lang="en-US" altLang="zh-TW"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pPr>
            <a:r>
              <a:rPr lang="en-US" altLang="zh-TW" b="1" dirty="0">
                <a:solidFill>
                  <a:schemeClr val="tx2"/>
                </a:solidFill>
                <a:latin typeface="標楷體" panose="03000509000000000000" pitchFamily="65" charset="-120"/>
                <a:ea typeface="標楷體" panose="03000509000000000000" pitchFamily="65" charset="-120"/>
                <a:sym typeface="+mn-ea"/>
              </a:rPr>
              <a:t>2024</a:t>
            </a:r>
            <a:r>
              <a:rPr lang="zh-TW" altLang="en-US" b="1" dirty="0">
                <a:solidFill>
                  <a:schemeClr val="tx2"/>
                </a:solidFill>
                <a:latin typeface="標楷體" panose="03000509000000000000" pitchFamily="65" charset="-120"/>
                <a:ea typeface="標楷體" panose="03000509000000000000" pitchFamily="65" charset="-120"/>
                <a:sym typeface="+mn-ea"/>
              </a:rPr>
              <a:t>年</a:t>
            </a:r>
            <a:r>
              <a:rPr lang="en-US" altLang="zh-TW" b="1" dirty="0">
                <a:solidFill>
                  <a:schemeClr val="tx2"/>
                </a:solidFill>
                <a:latin typeface="標楷體" panose="03000509000000000000" pitchFamily="65" charset="-120"/>
                <a:ea typeface="標楷體" panose="03000509000000000000" pitchFamily="65" charset="-120"/>
                <a:sym typeface="+mn-ea"/>
              </a:rPr>
              <a:t>10</a:t>
            </a:r>
            <a:r>
              <a:rPr lang="zh-TW" altLang="en-US" b="1" dirty="0">
                <a:solidFill>
                  <a:schemeClr val="tx2"/>
                </a:solidFill>
                <a:latin typeface="標楷體" panose="03000509000000000000" pitchFamily="65" charset="-120"/>
                <a:ea typeface="標楷體" panose="03000509000000000000" pitchFamily="65" charset="-120"/>
                <a:sym typeface="+mn-ea"/>
              </a:rPr>
              <a:t>月</a:t>
            </a:r>
            <a:r>
              <a:rPr lang="en-US" altLang="zh-TW" b="1" dirty="0">
                <a:solidFill>
                  <a:schemeClr val="tx2"/>
                </a:solidFill>
                <a:latin typeface="標楷體" panose="03000509000000000000" pitchFamily="65" charset="-120"/>
                <a:ea typeface="標楷體" panose="03000509000000000000" pitchFamily="65" charset="-120"/>
                <a:sym typeface="+mn-ea"/>
              </a:rPr>
              <a:t>18</a:t>
            </a:r>
            <a:r>
              <a:rPr lang="zh-TW" altLang="en-US" b="1" dirty="0">
                <a:solidFill>
                  <a:schemeClr val="tx2"/>
                </a:solidFill>
                <a:latin typeface="標楷體" panose="03000509000000000000" pitchFamily="65" charset="-120"/>
                <a:ea typeface="標楷體" panose="03000509000000000000" pitchFamily="65" charset="-120"/>
                <a:sym typeface="+mn-ea"/>
              </a:rPr>
              <a:t> </a:t>
            </a:r>
            <a:r>
              <a:rPr lang="en-US" altLang="zh-TW" b="1" dirty="0">
                <a:solidFill>
                  <a:schemeClr val="tx2"/>
                </a:solidFill>
                <a:latin typeface="標楷體" panose="03000509000000000000" pitchFamily="65" charset="-120"/>
                <a:ea typeface="標楷體" panose="03000509000000000000" pitchFamily="65" charset="-120"/>
                <a:sym typeface="+mn-ea"/>
              </a:rPr>
              <a:t>(</a:t>
            </a:r>
            <a:r>
              <a:rPr lang="zh-TW" altLang="en-US" b="1" dirty="0">
                <a:solidFill>
                  <a:schemeClr val="tx2"/>
                </a:solidFill>
                <a:latin typeface="標楷體" panose="03000509000000000000" pitchFamily="65" charset="-120"/>
                <a:ea typeface="標楷體" panose="03000509000000000000" pitchFamily="65" charset="-120"/>
                <a:sym typeface="+mn-ea"/>
              </a:rPr>
              <a:t>五</a:t>
            </a:r>
            <a:r>
              <a:rPr lang="en-US" altLang="zh-TW" b="1" dirty="0">
                <a:solidFill>
                  <a:schemeClr val="tx2"/>
                </a:solidFill>
                <a:latin typeface="標楷體" panose="03000509000000000000" pitchFamily="65" charset="-120"/>
                <a:ea typeface="標楷體" panose="03000509000000000000" pitchFamily="65" charset="-120"/>
                <a:sym typeface="+mn-ea"/>
              </a:rPr>
              <a:t>)</a:t>
            </a:r>
            <a:r>
              <a:rPr lang="zh-TW" altLang="en-US" b="1" dirty="0">
                <a:solidFill>
                  <a:schemeClr val="tx2"/>
                </a:solidFill>
                <a:latin typeface="標楷體" panose="03000509000000000000" pitchFamily="65" charset="-120"/>
                <a:ea typeface="標楷體" panose="03000509000000000000" pitchFamily="65" charset="-120"/>
                <a:sym typeface="+mn-ea"/>
              </a:rPr>
              <a:t>電池材料專家座談會</a:t>
            </a:r>
            <a:endParaRPr lang="en-US" altLang="zh-TW"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pPr>
            <a:r>
              <a:rPr lang="en-US" altLang="zh-TW" b="1" dirty="0">
                <a:solidFill>
                  <a:schemeClr val="tx2"/>
                </a:solidFill>
                <a:latin typeface="標楷體" panose="03000509000000000000" pitchFamily="65" charset="-120"/>
                <a:ea typeface="標楷體" panose="03000509000000000000" pitchFamily="65" charset="-120"/>
                <a:sym typeface="+mn-ea"/>
              </a:rPr>
              <a:t>2024</a:t>
            </a:r>
            <a:r>
              <a:rPr lang="zh-TW" altLang="en-US" b="1" dirty="0">
                <a:solidFill>
                  <a:schemeClr val="tx2"/>
                </a:solidFill>
                <a:latin typeface="標楷體" panose="03000509000000000000" pitchFamily="65" charset="-120"/>
                <a:ea typeface="標楷體" panose="03000509000000000000" pitchFamily="65" charset="-120"/>
                <a:sym typeface="+mn-ea"/>
              </a:rPr>
              <a:t>年</a:t>
            </a:r>
            <a:r>
              <a:rPr lang="en-US" altLang="zh-TW" b="1" dirty="0">
                <a:solidFill>
                  <a:schemeClr val="tx2"/>
                </a:solidFill>
                <a:latin typeface="標楷體" panose="03000509000000000000" pitchFamily="65" charset="-120"/>
                <a:ea typeface="標楷體" panose="03000509000000000000" pitchFamily="65" charset="-120"/>
                <a:sym typeface="+mn-ea"/>
              </a:rPr>
              <a:t>10</a:t>
            </a:r>
            <a:r>
              <a:rPr lang="zh-TW" altLang="en-US" b="1" dirty="0">
                <a:solidFill>
                  <a:schemeClr val="tx2"/>
                </a:solidFill>
                <a:latin typeface="標楷體" panose="03000509000000000000" pitchFamily="65" charset="-120"/>
                <a:ea typeface="標楷體" panose="03000509000000000000" pitchFamily="65" charset="-120"/>
                <a:sym typeface="+mn-ea"/>
              </a:rPr>
              <a:t>月</a:t>
            </a:r>
            <a:r>
              <a:rPr lang="en-US" altLang="zh-TW" b="1" dirty="0">
                <a:solidFill>
                  <a:schemeClr val="tx2"/>
                </a:solidFill>
                <a:latin typeface="標楷體" panose="03000509000000000000" pitchFamily="65" charset="-120"/>
                <a:ea typeface="標楷體" panose="03000509000000000000" pitchFamily="65" charset="-120"/>
                <a:sym typeface="+mn-ea"/>
              </a:rPr>
              <a:t>23</a:t>
            </a:r>
            <a:r>
              <a:rPr lang="zh-TW" altLang="en-US" b="1" dirty="0">
                <a:solidFill>
                  <a:schemeClr val="tx2"/>
                </a:solidFill>
                <a:latin typeface="標楷體" panose="03000509000000000000" pitchFamily="65" charset="-120"/>
                <a:ea typeface="標楷體" panose="03000509000000000000" pitchFamily="65" charset="-120"/>
                <a:sym typeface="+mn-ea"/>
              </a:rPr>
              <a:t>日</a:t>
            </a:r>
            <a:r>
              <a:rPr lang="en-US" altLang="zh-TW" b="1" dirty="0">
                <a:solidFill>
                  <a:schemeClr val="tx2"/>
                </a:solidFill>
                <a:latin typeface="標楷體" panose="03000509000000000000" pitchFamily="65" charset="-120"/>
                <a:ea typeface="標楷體" panose="03000509000000000000" pitchFamily="65" charset="-120"/>
                <a:sym typeface="+mn-ea"/>
              </a:rPr>
              <a:t> (</a:t>
            </a:r>
            <a:r>
              <a:rPr lang="zh-TW" altLang="en-US" b="1" dirty="0">
                <a:solidFill>
                  <a:schemeClr val="tx2"/>
                </a:solidFill>
                <a:latin typeface="標楷體" panose="03000509000000000000" pitchFamily="65" charset="-120"/>
                <a:ea typeface="標楷體" panose="03000509000000000000" pitchFamily="65" charset="-120"/>
                <a:sym typeface="+mn-ea"/>
              </a:rPr>
              <a:t>三</a:t>
            </a:r>
            <a:r>
              <a:rPr lang="en-US" altLang="zh-TW" b="1" dirty="0">
                <a:solidFill>
                  <a:schemeClr val="tx2"/>
                </a:solidFill>
                <a:latin typeface="標楷體" panose="03000509000000000000" pitchFamily="65" charset="-120"/>
                <a:ea typeface="標楷體" panose="03000509000000000000" pitchFamily="65" charset="-120"/>
                <a:sym typeface="+mn-ea"/>
              </a:rPr>
              <a:t>)</a:t>
            </a:r>
            <a:r>
              <a:rPr lang="zh-TW" altLang="en-US" b="1" dirty="0">
                <a:solidFill>
                  <a:schemeClr val="tx2"/>
                </a:solidFill>
                <a:latin typeface="標楷體" panose="03000509000000000000" pitchFamily="65" charset="-120"/>
                <a:ea typeface="標楷體" panose="03000509000000000000" pitchFamily="65" charset="-120"/>
                <a:sym typeface="+mn-ea"/>
              </a:rPr>
              <a:t>綠能整合委員會議</a:t>
            </a:r>
            <a:endParaRPr lang="en-US" altLang="zh-TW"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pPr>
            <a:r>
              <a:rPr lang="en-US" altLang="zh-TW" b="1" dirty="0">
                <a:solidFill>
                  <a:schemeClr val="tx2"/>
                </a:solidFill>
                <a:latin typeface="標楷體" panose="03000509000000000000" pitchFamily="65" charset="-120"/>
                <a:ea typeface="標楷體" panose="03000509000000000000" pitchFamily="65" charset="-120"/>
                <a:sym typeface="+mn-ea"/>
              </a:rPr>
              <a:t>113</a:t>
            </a:r>
            <a:r>
              <a:rPr lang="zh-TW" altLang="en-US" b="1" dirty="0">
                <a:solidFill>
                  <a:schemeClr val="tx2"/>
                </a:solidFill>
                <a:latin typeface="標楷體" panose="03000509000000000000" pitchFamily="65" charset="-120"/>
                <a:ea typeface="標楷體" panose="03000509000000000000" pitchFamily="65" charset="-120"/>
                <a:sym typeface="+mn-ea"/>
              </a:rPr>
              <a:t>年</a:t>
            </a:r>
            <a:r>
              <a:rPr lang="en-US" altLang="zh-TW" b="1" dirty="0">
                <a:solidFill>
                  <a:schemeClr val="tx2"/>
                </a:solidFill>
                <a:latin typeface="標楷體" panose="03000509000000000000" pitchFamily="65" charset="-120"/>
                <a:ea typeface="標楷體" panose="03000509000000000000" pitchFamily="65" charset="-120"/>
                <a:sym typeface="+mn-ea"/>
              </a:rPr>
              <a:t>10</a:t>
            </a:r>
            <a:r>
              <a:rPr lang="zh-TW" altLang="en-US" b="1" dirty="0">
                <a:solidFill>
                  <a:schemeClr val="tx2"/>
                </a:solidFill>
                <a:latin typeface="標楷體" panose="03000509000000000000" pitchFamily="65" charset="-120"/>
                <a:ea typeface="標楷體" panose="03000509000000000000" pitchFamily="65" charset="-120"/>
                <a:sym typeface="+mn-ea"/>
              </a:rPr>
              <a:t>月</a:t>
            </a:r>
            <a:r>
              <a:rPr lang="en-US" altLang="zh-TW" b="1" dirty="0">
                <a:solidFill>
                  <a:schemeClr val="tx2"/>
                </a:solidFill>
                <a:latin typeface="標楷體" panose="03000509000000000000" pitchFamily="65" charset="-120"/>
                <a:ea typeface="標楷體" panose="03000509000000000000" pitchFamily="65" charset="-120"/>
                <a:sym typeface="+mn-ea"/>
              </a:rPr>
              <a:t>30</a:t>
            </a:r>
            <a:r>
              <a:rPr lang="zh-TW" altLang="en-US" b="1" dirty="0">
                <a:solidFill>
                  <a:schemeClr val="tx2"/>
                </a:solidFill>
                <a:latin typeface="標楷體" panose="03000509000000000000" pitchFamily="65" charset="-120"/>
                <a:ea typeface="標楷體" panose="03000509000000000000" pitchFamily="65" charset="-120"/>
                <a:sym typeface="+mn-ea"/>
              </a:rPr>
              <a:t>日印第安那州經濟發展廳台灣辦事處拜訪協會</a:t>
            </a:r>
            <a:endParaRPr lang="en-US" altLang="zh-TW"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pPr>
            <a:r>
              <a:rPr lang="en-US" altLang="zh-TW" b="1" dirty="0">
                <a:solidFill>
                  <a:schemeClr val="tx2"/>
                </a:solidFill>
                <a:latin typeface="標楷體" panose="03000509000000000000" pitchFamily="65" charset="-120"/>
                <a:ea typeface="標楷體" panose="03000509000000000000" pitchFamily="65" charset="-120"/>
                <a:sym typeface="+mn-ea"/>
              </a:rPr>
              <a:t>2024</a:t>
            </a:r>
            <a:r>
              <a:rPr lang="zh-TW" altLang="en-US" b="1" dirty="0">
                <a:solidFill>
                  <a:schemeClr val="tx2"/>
                </a:solidFill>
                <a:latin typeface="標楷體" panose="03000509000000000000" pitchFamily="65" charset="-120"/>
                <a:ea typeface="標楷體" panose="03000509000000000000" pitchFamily="65" charset="-120"/>
                <a:sym typeface="+mn-ea"/>
              </a:rPr>
              <a:t>年</a:t>
            </a:r>
            <a:r>
              <a:rPr lang="en-US" altLang="zh-TW" b="1" dirty="0">
                <a:solidFill>
                  <a:schemeClr val="tx2"/>
                </a:solidFill>
                <a:latin typeface="標楷體" panose="03000509000000000000" pitchFamily="65" charset="-120"/>
                <a:ea typeface="標楷體" panose="03000509000000000000" pitchFamily="65" charset="-120"/>
                <a:sym typeface="+mn-ea"/>
              </a:rPr>
              <a:t>11</a:t>
            </a:r>
            <a:r>
              <a:rPr lang="zh-TW" altLang="en-US" b="1" dirty="0">
                <a:solidFill>
                  <a:schemeClr val="tx2"/>
                </a:solidFill>
                <a:latin typeface="標楷體" panose="03000509000000000000" pitchFamily="65" charset="-120"/>
                <a:ea typeface="標楷體" panose="03000509000000000000" pitchFamily="65" charset="-120"/>
                <a:sym typeface="+mn-ea"/>
              </a:rPr>
              <a:t>月</a:t>
            </a:r>
            <a:r>
              <a:rPr lang="en-US" altLang="zh-TW" b="1" dirty="0">
                <a:solidFill>
                  <a:schemeClr val="tx2"/>
                </a:solidFill>
                <a:latin typeface="標楷體" panose="03000509000000000000" pitchFamily="65" charset="-120"/>
                <a:ea typeface="標楷體" panose="03000509000000000000" pitchFamily="65" charset="-120"/>
                <a:sym typeface="+mn-ea"/>
              </a:rPr>
              <a:t>1</a:t>
            </a:r>
            <a:r>
              <a:rPr lang="zh-TW" altLang="en-US" b="1" dirty="0">
                <a:solidFill>
                  <a:schemeClr val="tx2"/>
                </a:solidFill>
                <a:latin typeface="標楷體" panose="03000509000000000000" pitchFamily="65" charset="-120"/>
                <a:ea typeface="標楷體" panose="03000509000000000000" pitchFamily="65" charset="-120"/>
                <a:sym typeface="+mn-ea"/>
              </a:rPr>
              <a:t>日陳理事長明志科大線上授課</a:t>
            </a:r>
            <a:endParaRPr lang="en-US" altLang="zh-TW"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pPr>
            <a:r>
              <a:rPr lang="en-US" altLang="zh-TW" b="1" dirty="0">
                <a:solidFill>
                  <a:schemeClr val="tx2"/>
                </a:solidFill>
                <a:latin typeface="標楷體" panose="03000509000000000000" pitchFamily="65" charset="-120"/>
                <a:ea typeface="標楷體" panose="03000509000000000000" pitchFamily="65" charset="-120"/>
                <a:sym typeface="+mn-ea"/>
              </a:rPr>
              <a:t>2024</a:t>
            </a:r>
            <a:r>
              <a:rPr lang="zh-TW" altLang="en-US" b="1" dirty="0">
                <a:solidFill>
                  <a:schemeClr val="tx2"/>
                </a:solidFill>
                <a:latin typeface="標楷體" panose="03000509000000000000" pitchFamily="65" charset="-120"/>
                <a:ea typeface="標楷體" panose="03000509000000000000" pitchFamily="65" charset="-120"/>
                <a:sym typeface="+mn-ea"/>
              </a:rPr>
              <a:t>年</a:t>
            </a:r>
            <a:r>
              <a:rPr lang="en-US" altLang="zh-TW" b="1" dirty="0">
                <a:solidFill>
                  <a:schemeClr val="tx2"/>
                </a:solidFill>
                <a:latin typeface="標楷體" panose="03000509000000000000" pitchFamily="65" charset="-120"/>
                <a:ea typeface="標楷體" panose="03000509000000000000" pitchFamily="65" charset="-120"/>
                <a:sym typeface="+mn-ea"/>
              </a:rPr>
              <a:t>11</a:t>
            </a:r>
            <a:r>
              <a:rPr lang="zh-TW" altLang="en-US" b="1" dirty="0">
                <a:solidFill>
                  <a:schemeClr val="tx2"/>
                </a:solidFill>
                <a:latin typeface="標楷體" panose="03000509000000000000" pitchFamily="65" charset="-120"/>
                <a:ea typeface="標楷體" panose="03000509000000000000" pitchFamily="65" charset="-120"/>
                <a:sym typeface="+mn-ea"/>
              </a:rPr>
              <a:t>月</a:t>
            </a:r>
            <a:r>
              <a:rPr lang="en-US" altLang="zh-TW" b="1" dirty="0">
                <a:solidFill>
                  <a:schemeClr val="tx2"/>
                </a:solidFill>
                <a:latin typeface="標楷體" panose="03000509000000000000" pitchFamily="65" charset="-120"/>
                <a:ea typeface="標楷體" panose="03000509000000000000" pitchFamily="65" charset="-120"/>
                <a:sym typeface="+mn-ea"/>
              </a:rPr>
              <a:t>18</a:t>
            </a:r>
            <a:r>
              <a:rPr lang="zh-TW" altLang="en-US" b="1" dirty="0">
                <a:solidFill>
                  <a:schemeClr val="tx2"/>
                </a:solidFill>
                <a:latin typeface="標楷體" panose="03000509000000000000" pitchFamily="65" charset="-120"/>
                <a:ea typeface="標楷體" panose="03000509000000000000" pitchFamily="65" charset="-120"/>
                <a:sym typeface="+mn-ea"/>
              </a:rPr>
              <a:t>日第十屆第一次循環經濟推動委員會</a:t>
            </a:r>
            <a:endParaRPr lang="en-US" altLang="zh-TW" b="1" dirty="0">
              <a:solidFill>
                <a:schemeClr val="tx2"/>
              </a:solidFill>
              <a:latin typeface="標楷體" panose="03000509000000000000" pitchFamily="65" charset="-120"/>
              <a:ea typeface="標楷體" panose="03000509000000000000" pitchFamily="65" charset="-120"/>
              <a:sym typeface="+mn-ea"/>
            </a:endParaRPr>
          </a:p>
          <a:p>
            <a:pPr marL="257175" indent="-257175">
              <a:spcBef>
                <a:spcPts val="750"/>
              </a:spcBef>
            </a:pPr>
            <a:r>
              <a:rPr lang="en-US" altLang="zh-TW" b="1" dirty="0">
                <a:solidFill>
                  <a:schemeClr val="tx2"/>
                </a:solidFill>
                <a:latin typeface="標楷體" panose="03000509000000000000" pitchFamily="65" charset="-120"/>
                <a:ea typeface="標楷體" panose="03000509000000000000" pitchFamily="65" charset="-120"/>
                <a:sym typeface="+mn-ea"/>
              </a:rPr>
              <a:t>2024</a:t>
            </a:r>
            <a:r>
              <a:rPr lang="zh-TW" altLang="en-US" b="1" dirty="0">
                <a:solidFill>
                  <a:schemeClr val="tx2"/>
                </a:solidFill>
                <a:latin typeface="標楷體" panose="03000509000000000000" pitchFamily="65" charset="-120"/>
                <a:ea typeface="標楷體" panose="03000509000000000000" pitchFamily="65" charset="-120"/>
                <a:sym typeface="+mn-ea"/>
              </a:rPr>
              <a:t>年</a:t>
            </a:r>
            <a:r>
              <a:rPr lang="en-US" altLang="zh-TW" b="1" dirty="0">
                <a:solidFill>
                  <a:schemeClr val="tx2"/>
                </a:solidFill>
                <a:latin typeface="標楷體" panose="03000509000000000000" pitchFamily="65" charset="-120"/>
                <a:ea typeface="標楷體" panose="03000509000000000000" pitchFamily="65" charset="-120"/>
                <a:sym typeface="+mn-ea"/>
              </a:rPr>
              <a:t>11</a:t>
            </a:r>
            <a:r>
              <a:rPr lang="zh-TW" altLang="en-US" b="1" dirty="0">
                <a:solidFill>
                  <a:schemeClr val="tx2"/>
                </a:solidFill>
                <a:latin typeface="標楷體" panose="03000509000000000000" pitchFamily="65" charset="-120"/>
                <a:ea typeface="標楷體" panose="03000509000000000000" pitchFamily="65" charset="-120"/>
                <a:sym typeface="+mn-ea"/>
              </a:rPr>
              <a:t>月</a:t>
            </a:r>
            <a:r>
              <a:rPr lang="en-US" altLang="zh-TW" b="1" dirty="0">
                <a:solidFill>
                  <a:schemeClr val="tx2"/>
                </a:solidFill>
                <a:latin typeface="標楷體" panose="03000509000000000000" pitchFamily="65" charset="-120"/>
                <a:ea typeface="標楷體" panose="03000509000000000000" pitchFamily="65" charset="-120"/>
                <a:sym typeface="+mn-ea"/>
              </a:rPr>
              <a:t>27</a:t>
            </a:r>
            <a:r>
              <a:rPr lang="zh-TW" altLang="en-US" b="1" dirty="0">
                <a:solidFill>
                  <a:schemeClr val="tx2"/>
                </a:solidFill>
                <a:latin typeface="標楷體" panose="03000509000000000000" pitchFamily="65" charset="-120"/>
                <a:ea typeface="標楷體" panose="03000509000000000000" pitchFamily="65" charset="-120"/>
                <a:sym typeface="+mn-ea"/>
              </a:rPr>
              <a:t>日上午澳洲駐台代表處拜訪及交流</a:t>
            </a:r>
          </a:p>
          <a:p>
            <a:pPr marL="257175" indent="-257175">
              <a:spcBef>
                <a:spcPts val="750"/>
              </a:spcBef>
            </a:pPr>
            <a:r>
              <a:rPr lang="en-US" altLang="zh-TW" b="1" dirty="0">
                <a:solidFill>
                  <a:schemeClr val="tx2"/>
                </a:solidFill>
                <a:latin typeface="標楷體" panose="03000509000000000000" pitchFamily="65" charset="-120"/>
                <a:ea typeface="標楷體" panose="03000509000000000000" pitchFamily="65" charset="-120"/>
                <a:sym typeface="+mn-ea"/>
              </a:rPr>
              <a:t>2024</a:t>
            </a:r>
            <a:r>
              <a:rPr lang="zh-TW" altLang="en-US" b="1" dirty="0">
                <a:solidFill>
                  <a:schemeClr val="tx2"/>
                </a:solidFill>
                <a:latin typeface="標楷體" panose="03000509000000000000" pitchFamily="65" charset="-120"/>
                <a:ea typeface="標楷體" panose="03000509000000000000" pitchFamily="65" charset="-120"/>
                <a:sym typeface="+mn-ea"/>
              </a:rPr>
              <a:t>年</a:t>
            </a:r>
            <a:r>
              <a:rPr lang="en-US" altLang="zh-TW" b="1" dirty="0">
                <a:solidFill>
                  <a:schemeClr val="tx2"/>
                </a:solidFill>
                <a:latin typeface="標楷體" panose="03000509000000000000" pitchFamily="65" charset="-120"/>
                <a:ea typeface="標楷體" panose="03000509000000000000" pitchFamily="65" charset="-120"/>
                <a:sym typeface="+mn-ea"/>
              </a:rPr>
              <a:t>11</a:t>
            </a:r>
            <a:r>
              <a:rPr lang="zh-TW" altLang="en-US" b="1" dirty="0">
                <a:solidFill>
                  <a:schemeClr val="tx2"/>
                </a:solidFill>
                <a:latin typeface="標楷體" panose="03000509000000000000" pitchFamily="65" charset="-120"/>
                <a:ea typeface="標楷體" panose="03000509000000000000" pitchFamily="65" charset="-120"/>
                <a:sym typeface="+mn-ea"/>
              </a:rPr>
              <a:t>月</a:t>
            </a:r>
            <a:r>
              <a:rPr lang="en-US" altLang="zh-TW" b="1" dirty="0">
                <a:solidFill>
                  <a:schemeClr val="tx2"/>
                </a:solidFill>
                <a:latin typeface="標楷體" panose="03000509000000000000" pitchFamily="65" charset="-120"/>
                <a:ea typeface="標楷體" panose="03000509000000000000" pitchFamily="65" charset="-120"/>
                <a:sym typeface="+mn-ea"/>
              </a:rPr>
              <a:t>27</a:t>
            </a:r>
            <a:r>
              <a:rPr lang="zh-TW" altLang="en-US" b="1" dirty="0">
                <a:solidFill>
                  <a:schemeClr val="tx2"/>
                </a:solidFill>
                <a:latin typeface="標楷體" panose="03000509000000000000" pitchFamily="65" charset="-120"/>
                <a:ea typeface="標楷體" panose="03000509000000000000" pitchFamily="65" charset="-120"/>
                <a:sym typeface="+mn-ea"/>
              </a:rPr>
              <a:t>日下午第十屆第三次理監事聯席會議</a:t>
            </a:r>
          </a:p>
          <a:p>
            <a:pPr marL="257175" indent="-257175">
              <a:spcBef>
                <a:spcPts val="750"/>
              </a:spcBef>
            </a:pPr>
            <a:r>
              <a:rPr lang="en-US" altLang="zh-TW" b="1" dirty="0">
                <a:solidFill>
                  <a:schemeClr val="tx2"/>
                </a:solidFill>
                <a:latin typeface="標楷體" panose="03000509000000000000" pitchFamily="65" charset="-120"/>
                <a:ea typeface="標楷體" panose="03000509000000000000" pitchFamily="65" charset="-120"/>
                <a:sym typeface="+mn-ea"/>
              </a:rPr>
              <a:t>2024</a:t>
            </a:r>
            <a:r>
              <a:rPr lang="zh-TW" altLang="en-US" b="1" dirty="0">
                <a:solidFill>
                  <a:schemeClr val="tx2"/>
                </a:solidFill>
                <a:latin typeface="標楷體" panose="03000509000000000000" pitchFamily="65" charset="-120"/>
                <a:ea typeface="標楷體" panose="03000509000000000000" pitchFamily="65" charset="-120"/>
                <a:sym typeface="+mn-ea"/>
              </a:rPr>
              <a:t>年</a:t>
            </a:r>
            <a:r>
              <a:rPr lang="en-US" altLang="zh-TW" b="1" dirty="0">
                <a:solidFill>
                  <a:schemeClr val="tx2"/>
                </a:solidFill>
                <a:latin typeface="標楷體" panose="03000509000000000000" pitchFamily="65" charset="-120"/>
                <a:ea typeface="標楷體" panose="03000509000000000000" pitchFamily="65" charset="-120"/>
                <a:sym typeface="+mn-ea"/>
              </a:rPr>
              <a:t>11</a:t>
            </a:r>
            <a:r>
              <a:rPr lang="zh-TW" altLang="en-US" b="1" dirty="0">
                <a:solidFill>
                  <a:schemeClr val="tx2"/>
                </a:solidFill>
                <a:latin typeface="標楷體" panose="03000509000000000000" pitchFamily="65" charset="-120"/>
                <a:ea typeface="標楷體" panose="03000509000000000000" pitchFamily="65" charset="-120"/>
                <a:sym typeface="+mn-ea"/>
              </a:rPr>
              <a:t>月</a:t>
            </a:r>
            <a:r>
              <a:rPr lang="en-US" altLang="zh-TW" b="1" dirty="0">
                <a:solidFill>
                  <a:schemeClr val="tx2"/>
                </a:solidFill>
                <a:latin typeface="標楷體" panose="03000509000000000000" pitchFamily="65" charset="-120"/>
                <a:ea typeface="標楷體" panose="03000509000000000000" pitchFamily="65" charset="-120"/>
                <a:sym typeface="+mn-ea"/>
              </a:rPr>
              <a:t>28</a:t>
            </a:r>
            <a:r>
              <a:rPr lang="zh-TW" altLang="en-US" b="1" dirty="0">
                <a:solidFill>
                  <a:schemeClr val="tx2"/>
                </a:solidFill>
                <a:latin typeface="標楷體" panose="03000509000000000000" pitchFamily="65" charset="-120"/>
                <a:ea typeface="標楷體" panose="03000509000000000000" pitchFamily="65" charset="-120"/>
                <a:sym typeface="+mn-ea"/>
              </a:rPr>
              <a:t>日</a:t>
            </a:r>
            <a:r>
              <a:rPr lang="en-US" altLang="zh-TW" b="1" dirty="0">
                <a:solidFill>
                  <a:schemeClr val="tx2"/>
                </a:solidFill>
                <a:latin typeface="標楷體" panose="03000509000000000000" pitchFamily="65" charset="-120"/>
                <a:ea typeface="標楷體" panose="03000509000000000000" pitchFamily="65" charset="-120"/>
                <a:sym typeface="+mn-ea"/>
              </a:rPr>
              <a:t>(</a:t>
            </a:r>
            <a:r>
              <a:rPr lang="zh-TW" altLang="en-US" b="1" dirty="0">
                <a:solidFill>
                  <a:schemeClr val="tx2"/>
                </a:solidFill>
                <a:latin typeface="標楷體" panose="03000509000000000000" pitchFamily="65" charset="-120"/>
                <a:ea typeface="標楷體" panose="03000509000000000000" pitchFamily="65" charset="-120"/>
                <a:sym typeface="+mn-ea"/>
              </a:rPr>
              <a:t>四</a:t>
            </a:r>
            <a:r>
              <a:rPr lang="en-US" altLang="zh-TW" b="1" dirty="0">
                <a:solidFill>
                  <a:schemeClr val="tx2"/>
                </a:solidFill>
                <a:latin typeface="標楷體" panose="03000509000000000000" pitchFamily="65" charset="-120"/>
                <a:ea typeface="標楷體" panose="03000509000000000000" pitchFamily="65" charset="-120"/>
                <a:sym typeface="+mn-ea"/>
              </a:rPr>
              <a:t>)-12</a:t>
            </a:r>
            <a:r>
              <a:rPr lang="zh-TW" altLang="en-US" b="1" dirty="0">
                <a:solidFill>
                  <a:schemeClr val="tx2"/>
                </a:solidFill>
                <a:latin typeface="標楷體" panose="03000509000000000000" pitchFamily="65" charset="-120"/>
                <a:ea typeface="標楷體" panose="03000509000000000000" pitchFamily="65" charset="-120"/>
                <a:sym typeface="+mn-ea"/>
              </a:rPr>
              <a:t>月</a:t>
            </a:r>
            <a:r>
              <a:rPr lang="en-US" altLang="zh-TW" b="1" dirty="0">
                <a:solidFill>
                  <a:schemeClr val="tx2"/>
                </a:solidFill>
                <a:latin typeface="標楷體" panose="03000509000000000000" pitchFamily="65" charset="-120"/>
                <a:ea typeface="標楷體" panose="03000509000000000000" pitchFamily="65" charset="-120"/>
                <a:sym typeface="+mn-ea"/>
              </a:rPr>
              <a:t>1</a:t>
            </a:r>
            <a:r>
              <a:rPr lang="zh-TW" altLang="en-US" b="1" dirty="0">
                <a:solidFill>
                  <a:schemeClr val="tx2"/>
                </a:solidFill>
                <a:latin typeface="標楷體" panose="03000509000000000000" pitchFamily="65" charset="-120"/>
                <a:ea typeface="標楷體" panose="03000509000000000000" pitchFamily="65" charset="-120"/>
                <a:sym typeface="+mn-ea"/>
              </a:rPr>
              <a:t>日</a:t>
            </a:r>
            <a:r>
              <a:rPr lang="en-US" altLang="zh-TW" b="1" dirty="0">
                <a:solidFill>
                  <a:schemeClr val="tx2"/>
                </a:solidFill>
                <a:latin typeface="標楷體" panose="03000509000000000000" pitchFamily="65" charset="-120"/>
                <a:ea typeface="標楷體" panose="03000509000000000000" pitchFamily="65" charset="-120"/>
                <a:sym typeface="+mn-ea"/>
              </a:rPr>
              <a:t>(</a:t>
            </a:r>
            <a:r>
              <a:rPr lang="zh-TW" altLang="en-US" b="1" dirty="0">
                <a:solidFill>
                  <a:schemeClr val="tx2"/>
                </a:solidFill>
                <a:latin typeface="標楷體" panose="03000509000000000000" pitchFamily="65" charset="-120"/>
                <a:ea typeface="標楷體" panose="03000509000000000000" pitchFamily="65" charset="-120"/>
                <a:sym typeface="+mn-ea"/>
              </a:rPr>
              <a:t>日</a:t>
            </a:r>
            <a:r>
              <a:rPr lang="en-US" altLang="zh-TW" b="1" dirty="0">
                <a:solidFill>
                  <a:schemeClr val="tx2"/>
                </a:solidFill>
                <a:latin typeface="標楷體" panose="03000509000000000000" pitchFamily="65" charset="-120"/>
                <a:ea typeface="標楷體" panose="03000509000000000000" pitchFamily="65" charset="-120"/>
                <a:sym typeface="+mn-ea"/>
              </a:rPr>
              <a:t>)</a:t>
            </a:r>
            <a:r>
              <a:rPr lang="zh-TW" altLang="en-US" b="1" dirty="0">
                <a:solidFill>
                  <a:schemeClr val="tx2"/>
                </a:solidFill>
                <a:latin typeface="標楷體" panose="03000509000000000000" pitchFamily="65" charset="-120"/>
                <a:ea typeface="標楷體" panose="03000509000000000000" pitchFamily="65" charset="-120"/>
                <a:sym typeface="+mn-ea"/>
              </a:rPr>
              <a:t>台灣國際遊艇展</a:t>
            </a:r>
          </a:p>
          <a:p>
            <a:pPr marL="257175" indent="-257175">
              <a:spcBef>
                <a:spcPts val="750"/>
              </a:spcBef>
            </a:pPr>
            <a:r>
              <a:rPr lang="en-US" altLang="zh-TW" b="1" dirty="0">
                <a:solidFill>
                  <a:schemeClr val="tx2"/>
                </a:solidFill>
                <a:latin typeface="標楷體" panose="03000509000000000000" pitchFamily="65" charset="-120"/>
                <a:ea typeface="標楷體" panose="03000509000000000000" pitchFamily="65" charset="-120"/>
              </a:rPr>
              <a:t>2024</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11</a:t>
            </a:r>
            <a:r>
              <a:rPr lang="zh-TW" altLang="en-US" b="1" dirty="0">
                <a:solidFill>
                  <a:schemeClr val="tx2"/>
                </a:solidFill>
                <a:latin typeface="標楷體" panose="03000509000000000000" pitchFamily="65" charset="-120"/>
                <a:ea typeface="標楷體" panose="03000509000000000000" pitchFamily="65" charset="-120"/>
              </a:rPr>
              <a:t>月</a:t>
            </a:r>
            <a:r>
              <a:rPr lang="en-US" altLang="zh-TW" b="1" dirty="0">
                <a:solidFill>
                  <a:schemeClr val="tx2"/>
                </a:solidFill>
                <a:latin typeface="標楷體" panose="03000509000000000000" pitchFamily="65" charset="-120"/>
                <a:ea typeface="標楷體" panose="03000509000000000000" pitchFamily="65" charset="-120"/>
              </a:rPr>
              <a:t>29</a:t>
            </a:r>
            <a:r>
              <a:rPr lang="zh-TW" altLang="en-US" b="1" dirty="0">
                <a:solidFill>
                  <a:schemeClr val="tx2"/>
                </a:solidFill>
                <a:latin typeface="標楷體" panose="03000509000000000000" pitchFamily="65" charset="-120"/>
                <a:ea typeface="標楷體" panose="03000509000000000000" pitchFamily="65" charset="-120"/>
              </a:rPr>
              <a:t>日日本</a:t>
            </a:r>
            <a:r>
              <a:rPr lang="en-AU" altLang="zh-TW" b="1" dirty="0">
                <a:solidFill>
                  <a:schemeClr val="tx2"/>
                </a:solidFill>
                <a:latin typeface="標楷體" panose="03000509000000000000" pitchFamily="65" charset="-120"/>
                <a:ea typeface="標楷體" panose="03000509000000000000" pitchFamily="65" charset="-120"/>
              </a:rPr>
              <a:t>BASC</a:t>
            </a:r>
            <a:r>
              <a:rPr lang="zh-TW" altLang="en-US" b="1" dirty="0">
                <a:solidFill>
                  <a:schemeClr val="tx2"/>
                </a:solidFill>
                <a:latin typeface="標楷體" panose="03000509000000000000" pitchFamily="65" charset="-120"/>
                <a:ea typeface="標楷體" panose="03000509000000000000" pitchFamily="65" charset="-120"/>
              </a:rPr>
              <a:t>拜訪協會</a:t>
            </a:r>
            <a:endParaRPr lang="en-US" altLang="zh-TW"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pPr>
            <a:r>
              <a:rPr lang="en-US" altLang="zh-TW" b="1" dirty="0">
                <a:solidFill>
                  <a:schemeClr val="tx2"/>
                </a:solidFill>
                <a:latin typeface="標楷體" panose="03000509000000000000" pitchFamily="65" charset="-120"/>
                <a:ea typeface="標楷體" panose="03000509000000000000" pitchFamily="65" charset="-120"/>
              </a:rPr>
              <a:t>2024</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11</a:t>
            </a:r>
            <a:r>
              <a:rPr lang="zh-TW" altLang="en-US" b="1" dirty="0">
                <a:solidFill>
                  <a:schemeClr val="tx2"/>
                </a:solidFill>
                <a:latin typeface="標楷體" panose="03000509000000000000" pitchFamily="65" charset="-120"/>
                <a:ea typeface="標楷體" panose="03000509000000000000" pitchFamily="65" charset="-120"/>
              </a:rPr>
              <a:t>月</a:t>
            </a:r>
            <a:r>
              <a:rPr lang="en-US" altLang="zh-TW" b="1" dirty="0">
                <a:solidFill>
                  <a:schemeClr val="tx2"/>
                </a:solidFill>
                <a:latin typeface="標楷體" panose="03000509000000000000" pitchFamily="65" charset="-120"/>
                <a:ea typeface="標楷體" panose="03000509000000000000" pitchFamily="65" charset="-120"/>
              </a:rPr>
              <a:t>29</a:t>
            </a:r>
            <a:r>
              <a:rPr lang="zh-TW" altLang="en-US" b="1" dirty="0">
                <a:solidFill>
                  <a:schemeClr val="tx2"/>
                </a:solidFill>
                <a:latin typeface="標楷體" panose="03000509000000000000" pitchFamily="65" charset="-120"/>
                <a:ea typeface="標楷體" panose="03000509000000000000" pitchFamily="65" charset="-120"/>
              </a:rPr>
              <a:t>日下午日本電池展協會攤位選位及會前說明會</a:t>
            </a:r>
            <a:endParaRPr lang="en-US" altLang="zh-TW"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pPr>
            <a:r>
              <a:rPr lang="en-US" altLang="zh-TW" b="1" dirty="0">
                <a:solidFill>
                  <a:schemeClr val="tx2"/>
                </a:solidFill>
                <a:latin typeface="標楷體" panose="03000509000000000000" pitchFamily="65" charset="-120"/>
                <a:ea typeface="標楷體" panose="03000509000000000000" pitchFamily="65" charset="-120"/>
              </a:rPr>
              <a:t>2024</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12</a:t>
            </a:r>
            <a:r>
              <a:rPr lang="zh-TW" altLang="en-US" b="1" dirty="0">
                <a:solidFill>
                  <a:schemeClr val="tx2"/>
                </a:solidFill>
                <a:latin typeface="標楷體" panose="03000509000000000000" pitchFamily="65" charset="-120"/>
                <a:ea typeface="標楷體" panose="03000509000000000000" pitchFamily="65" charset="-120"/>
              </a:rPr>
              <a:t>月</a:t>
            </a:r>
            <a:r>
              <a:rPr lang="en-US" altLang="zh-TW" b="1" dirty="0">
                <a:solidFill>
                  <a:schemeClr val="tx2"/>
                </a:solidFill>
                <a:latin typeface="標楷體" panose="03000509000000000000" pitchFamily="65" charset="-120"/>
                <a:ea typeface="標楷體" panose="03000509000000000000" pitchFamily="65" charset="-120"/>
              </a:rPr>
              <a:t>3-7</a:t>
            </a:r>
            <a:r>
              <a:rPr lang="zh-TW" altLang="en-US" b="1" dirty="0">
                <a:solidFill>
                  <a:schemeClr val="tx2"/>
                </a:solidFill>
                <a:latin typeface="標楷體" panose="03000509000000000000" pitchFamily="65" charset="-120"/>
                <a:ea typeface="標楷體" panose="03000509000000000000" pitchFamily="65" charset="-120"/>
              </a:rPr>
              <a:t>日訪問日本</a:t>
            </a:r>
            <a:r>
              <a:rPr lang="en-US" altLang="zh-TW" b="1" dirty="0">
                <a:solidFill>
                  <a:schemeClr val="tx2"/>
                </a:solidFill>
                <a:latin typeface="標楷體" panose="03000509000000000000" pitchFamily="65" charset="-120"/>
                <a:ea typeface="標楷體" panose="03000509000000000000" pitchFamily="65" charset="-120"/>
              </a:rPr>
              <a:t>BASC</a:t>
            </a:r>
            <a:r>
              <a:rPr lang="zh-TW" altLang="en-US" b="1" dirty="0">
                <a:solidFill>
                  <a:schemeClr val="tx2"/>
                </a:solidFill>
                <a:latin typeface="標楷體" panose="03000509000000000000" pitchFamily="65" charset="-120"/>
                <a:ea typeface="標楷體" panose="03000509000000000000" pitchFamily="65" charset="-120"/>
              </a:rPr>
              <a:t>電池回收工廠訪問</a:t>
            </a:r>
            <a:endParaRPr lang="en-US" altLang="zh-TW"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pPr>
            <a:r>
              <a:rPr lang="en-US" altLang="zh-TW" b="1" dirty="0">
                <a:solidFill>
                  <a:schemeClr val="tx2"/>
                </a:solidFill>
                <a:latin typeface="標楷體" panose="03000509000000000000" pitchFamily="65" charset="-120"/>
                <a:ea typeface="標楷體" panose="03000509000000000000" pitchFamily="65" charset="-120"/>
              </a:rPr>
              <a:t>2024</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12</a:t>
            </a:r>
            <a:r>
              <a:rPr lang="zh-TW" altLang="en-US" b="1" dirty="0">
                <a:solidFill>
                  <a:schemeClr val="tx2"/>
                </a:solidFill>
                <a:latin typeface="標楷體" panose="03000509000000000000" pitchFamily="65" charset="-120"/>
                <a:ea typeface="標楷體" panose="03000509000000000000" pitchFamily="65" charset="-120"/>
              </a:rPr>
              <a:t>月</a:t>
            </a:r>
            <a:r>
              <a:rPr lang="en-US" altLang="zh-TW" b="1" dirty="0">
                <a:solidFill>
                  <a:schemeClr val="tx2"/>
                </a:solidFill>
                <a:latin typeface="標楷體" panose="03000509000000000000" pitchFamily="65" charset="-120"/>
                <a:ea typeface="標楷體" panose="03000509000000000000" pitchFamily="65" charset="-120"/>
              </a:rPr>
              <a:t>9-13</a:t>
            </a:r>
            <a:r>
              <a:rPr lang="zh-TW" altLang="en-US" b="1" dirty="0">
                <a:solidFill>
                  <a:schemeClr val="tx2"/>
                </a:solidFill>
                <a:latin typeface="標楷體" panose="03000509000000000000" pitchFamily="65" charset="-120"/>
                <a:ea typeface="標楷體" panose="03000509000000000000" pitchFamily="65" charset="-120"/>
              </a:rPr>
              <a:t>日參加美國</a:t>
            </a:r>
            <a:r>
              <a:rPr lang="en-US" altLang="zh-TW" b="1" dirty="0">
                <a:solidFill>
                  <a:schemeClr val="tx2"/>
                </a:solidFill>
                <a:latin typeface="標楷體" panose="03000509000000000000" pitchFamily="65" charset="-120"/>
                <a:ea typeface="標楷體" panose="03000509000000000000" pitchFamily="65" charset="-120"/>
              </a:rPr>
              <a:t>AABC</a:t>
            </a:r>
            <a:r>
              <a:rPr lang="zh-TW" altLang="en-US" b="1" dirty="0">
                <a:solidFill>
                  <a:schemeClr val="tx2"/>
                </a:solidFill>
                <a:latin typeface="標楷體" panose="03000509000000000000" pitchFamily="65" charset="-120"/>
                <a:ea typeface="標楷體" panose="03000509000000000000" pitchFamily="65" charset="-120"/>
              </a:rPr>
              <a:t>會議及展覽</a:t>
            </a:r>
          </a:p>
          <a:p>
            <a:pPr marL="257175" indent="-257175">
              <a:spcBef>
                <a:spcPts val="750"/>
              </a:spcBef>
            </a:pPr>
            <a:endParaRPr lang="zh-TW" altLang="en-US" dirty="0">
              <a:solidFill>
                <a:schemeClr val="tx1"/>
              </a:solidFill>
            </a:endParaRPr>
          </a:p>
        </p:txBody>
      </p:sp>
    </p:spTree>
    <p:extLst>
      <p:ext uri="{BB962C8B-B14F-4D97-AF65-F5344CB8AC3E}">
        <p14:creationId xmlns:p14="http://schemas.microsoft.com/office/powerpoint/2010/main" val="1599870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p:nvPr/>
        </p:nvSpPr>
        <p:spPr>
          <a:xfrm>
            <a:off x="1850259" y="0"/>
            <a:ext cx="5443482" cy="59909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altLang="zh-TW"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114</a:t>
            </a:r>
            <a:r>
              <a:rPr lang="zh-TW" altLang="en-US"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年活動項目</a:t>
            </a:r>
            <a:endParaRPr lang="zh-TW" altLang="en-US" sz="2700" dirty="0">
              <a:solidFill>
                <a:schemeClr val="tx1"/>
              </a:solidFill>
              <a:latin typeface="標楷體" panose="03000509000000000000" pitchFamily="65" charset="-120"/>
              <a:ea typeface="標楷體" panose="03000509000000000000" pitchFamily="65" charset="-120"/>
            </a:endParaRPr>
          </a:p>
        </p:txBody>
      </p:sp>
      <p:sp>
        <p:nvSpPr>
          <p:cNvPr id="8" name="文字方塊 7"/>
          <p:cNvSpPr txBox="1"/>
          <p:nvPr/>
        </p:nvSpPr>
        <p:spPr>
          <a:xfrm>
            <a:off x="609600" y="731117"/>
            <a:ext cx="8285001" cy="6247864"/>
          </a:xfrm>
          <a:prstGeom prst="rect">
            <a:avLst/>
          </a:prstGeom>
          <a:noFill/>
        </p:spPr>
        <p:txBody>
          <a:bodyPr wrap="square">
            <a:spAutoFit/>
          </a:bodyPr>
          <a:lstStyle/>
          <a:p>
            <a:pPr marL="257175" indent="-257175">
              <a:spcBef>
                <a:spcPts val="750"/>
              </a:spcBef>
              <a:buClr>
                <a:schemeClr val="accent1"/>
              </a:buClr>
              <a:buSzPct val="80000"/>
              <a:buFont typeface="Wingdings 3" panose="05040102010807070707" charset="2"/>
              <a:buChar char=""/>
            </a:pPr>
            <a:r>
              <a:rPr lang="en-US" altLang="zh-TW" sz="2000" b="1" dirty="0">
                <a:latin typeface="標楷體" panose="03000509000000000000" pitchFamily="65" charset="-120"/>
                <a:ea typeface="標楷體" panose="03000509000000000000" pitchFamily="65" charset="-120"/>
              </a:rPr>
              <a:t>2025</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2</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6</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四</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新竹工研院拜訪所長</a:t>
            </a:r>
          </a:p>
          <a:p>
            <a:pPr marL="257175" indent="-257175">
              <a:spcBef>
                <a:spcPts val="750"/>
              </a:spcBef>
              <a:buClr>
                <a:schemeClr val="accent1"/>
              </a:buClr>
              <a:buSzPct val="80000"/>
              <a:buFont typeface="Wingdings 3" panose="05040102010807070707" charset="2"/>
              <a:buChar char=""/>
            </a:pPr>
            <a:r>
              <a:rPr lang="en-US" altLang="zh-TW" sz="2000" b="1" dirty="0">
                <a:latin typeface="標楷體" panose="03000509000000000000" pitchFamily="65" charset="-120"/>
                <a:ea typeface="標楷體" panose="03000509000000000000" pitchFamily="65" charset="-120"/>
              </a:rPr>
              <a:t>2025</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2</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19</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三</a:t>
            </a:r>
            <a:r>
              <a:rPr lang="en-US" altLang="zh-TW" sz="2000" b="1" dirty="0">
                <a:latin typeface="標楷體" panose="03000509000000000000" pitchFamily="65" charset="-120"/>
                <a:ea typeface="標楷體" panose="03000509000000000000" pitchFamily="65" charset="-120"/>
              </a:rPr>
              <a:t>)~21</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五</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日本東京二次電池展</a:t>
            </a:r>
          </a:p>
          <a:p>
            <a:pPr marL="257175" indent="-257175">
              <a:spcBef>
                <a:spcPts val="750"/>
              </a:spcBef>
              <a:buClr>
                <a:schemeClr val="accent1"/>
              </a:buClr>
              <a:buSzPct val="80000"/>
              <a:buFont typeface="Wingdings 3" panose="05040102010807070707" charset="2"/>
              <a:buChar char=""/>
            </a:pPr>
            <a:r>
              <a:rPr lang="en-US" altLang="zh-TW" sz="2000" b="1" dirty="0">
                <a:latin typeface="標楷體" panose="03000509000000000000" pitchFamily="65" charset="-120"/>
                <a:ea typeface="標楷體" panose="03000509000000000000" pitchFamily="65" charset="-120"/>
              </a:rPr>
              <a:t>2025</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2</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25</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二</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瑞典的電池儲能廠商舉辦一場台灣專場的線上會議</a:t>
            </a:r>
          </a:p>
          <a:p>
            <a:pPr marL="257175" indent="-257175">
              <a:spcBef>
                <a:spcPts val="750"/>
              </a:spcBef>
              <a:buClr>
                <a:schemeClr val="accent1"/>
              </a:buClr>
              <a:buSzPct val="80000"/>
              <a:buFont typeface="Wingdings 3" panose="05040102010807070707" charset="2"/>
              <a:buChar char=""/>
            </a:pPr>
            <a:r>
              <a:rPr lang="en-US" altLang="zh-TW" sz="2000" b="1" dirty="0">
                <a:latin typeface="標楷體" panose="03000509000000000000" pitchFamily="65" charset="-120"/>
                <a:ea typeface="標楷體" panose="03000509000000000000" pitchFamily="65" charset="-120"/>
              </a:rPr>
              <a:t>2025</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3</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18</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二</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臺北市淨零排放管理協會成立大會</a:t>
            </a:r>
          </a:p>
          <a:p>
            <a:pPr marL="257175" indent="-257175">
              <a:spcBef>
                <a:spcPts val="750"/>
              </a:spcBef>
              <a:buClr>
                <a:schemeClr val="accent1"/>
              </a:buClr>
              <a:buSzPct val="80000"/>
              <a:buFont typeface="Wingdings 3" panose="05040102010807070707" charset="2"/>
              <a:buChar char=""/>
            </a:pPr>
            <a:r>
              <a:rPr lang="en-US" altLang="zh-TW" sz="2000" b="1" dirty="0">
                <a:latin typeface="標楷體" panose="03000509000000000000" pitchFamily="65" charset="-120"/>
                <a:ea typeface="標楷體" panose="03000509000000000000" pitchFamily="65" charset="-120"/>
              </a:rPr>
              <a:t>2025</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3</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27</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四</a:t>
            </a:r>
            <a:r>
              <a:rPr lang="en-US" altLang="zh-TW" sz="2000" b="1" dirty="0">
                <a:latin typeface="標楷體" panose="03000509000000000000" pitchFamily="65" charset="-120"/>
                <a:ea typeface="標楷體" panose="03000509000000000000" pitchFamily="65" charset="-120"/>
              </a:rPr>
              <a:t>) </a:t>
            </a:r>
            <a:r>
              <a:rPr lang="zh-TW" altLang="en-US" sz="2000" b="1" dirty="0">
                <a:latin typeface="標楷體" panose="03000509000000000000" pitchFamily="65" charset="-120"/>
                <a:ea typeface="標楷體" panose="03000509000000000000" pitchFamily="65" charset="-120"/>
              </a:rPr>
              <a:t>創新電池檢測技術與前瞻市場高階主管交流會</a:t>
            </a:r>
          </a:p>
          <a:p>
            <a:pPr marL="257175" indent="-257175">
              <a:spcBef>
                <a:spcPts val="750"/>
              </a:spcBef>
              <a:buClr>
                <a:schemeClr val="accent1"/>
              </a:buClr>
              <a:buSzPct val="80000"/>
              <a:buFont typeface="Wingdings 3" panose="05040102010807070707" charset="2"/>
              <a:buChar char=""/>
            </a:pPr>
            <a:r>
              <a:rPr lang="en-US" altLang="zh-TW" sz="2000" b="1" dirty="0">
                <a:latin typeface="標楷體" panose="03000509000000000000" pitchFamily="65" charset="-120"/>
                <a:ea typeface="標楷體" panose="03000509000000000000" pitchFamily="65" charset="-120"/>
              </a:rPr>
              <a:t>2025</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4</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2</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三</a:t>
            </a:r>
            <a:r>
              <a:rPr lang="en-US" altLang="zh-TW" sz="2000" b="1" dirty="0">
                <a:latin typeface="標楷體" panose="03000509000000000000" pitchFamily="65" charset="-120"/>
                <a:ea typeface="標楷體" panose="03000509000000000000" pitchFamily="65" charset="-120"/>
              </a:rPr>
              <a:t>) </a:t>
            </a:r>
            <a:r>
              <a:rPr lang="zh-TW" altLang="en-US" sz="2000" b="1" dirty="0">
                <a:latin typeface="標楷體" panose="03000509000000000000" pitchFamily="65" charset="-120"/>
                <a:ea typeface="標楷體" panose="03000509000000000000" pitchFamily="65" charset="-120"/>
              </a:rPr>
              <a:t>國貿署拜訪理事長</a:t>
            </a:r>
          </a:p>
          <a:p>
            <a:pPr marL="257175" indent="-257175">
              <a:spcBef>
                <a:spcPts val="750"/>
              </a:spcBef>
              <a:buClr>
                <a:schemeClr val="accent1"/>
              </a:buClr>
              <a:buSzPct val="80000"/>
              <a:buFont typeface="Wingdings 3" panose="05040102010807070707" charset="2"/>
              <a:buChar char=""/>
            </a:pPr>
            <a:r>
              <a:rPr lang="en-US" altLang="zh-TW" sz="2000" b="1" dirty="0">
                <a:latin typeface="標楷體" panose="03000509000000000000" pitchFamily="65" charset="-120"/>
                <a:ea typeface="標楷體" panose="03000509000000000000" pitchFamily="65" charset="-120"/>
              </a:rPr>
              <a:t>2025</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4</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9</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三</a:t>
            </a:r>
            <a:r>
              <a:rPr lang="en-US" altLang="zh-TW" sz="2000" b="1" dirty="0">
                <a:latin typeface="標楷體" panose="03000509000000000000" pitchFamily="65" charset="-120"/>
                <a:ea typeface="標楷體" panose="03000509000000000000" pitchFamily="65" charset="-120"/>
              </a:rPr>
              <a:t>) </a:t>
            </a:r>
            <a:r>
              <a:rPr lang="zh-TW" altLang="en-US" sz="2000" b="1" dirty="0">
                <a:latin typeface="標楷體" panose="03000509000000000000" pitchFamily="65" charset="-120"/>
                <a:ea typeface="標楷體" panose="03000509000000000000" pitchFamily="65" charset="-120"/>
              </a:rPr>
              <a:t>國際交流委員第十屆第一次會議</a:t>
            </a:r>
          </a:p>
          <a:p>
            <a:pPr marL="257175" indent="-257175">
              <a:spcBef>
                <a:spcPts val="750"/>
              </a:spcBef>
              <a:buClr>
                <a:schemeClr val="accent1"/>
              </a:buClr>
              <a:buSzPct val="80000"/>
              <a:buFont typeface="Wingdings 3" panose="05040102010807070707" charset="2"/>
              <a:buChar char=""/>
            </a:pPr>
            <a:r>
              <a:rPr lang="en-US" altLang="zh-TW" sz="2000" b="1" dirty="0">
                <a:latin typeface="標楷體" panose="03000509000000000000" pitchFamily="65" charset="-120"/>
                <a:ea typeface="標楷體" panose="03000509000000000000" pitchFamily="65" charset="-120"/>
              </a:rPr>
              <a:t>2025</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4</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16-17</a:t>
            </a:r>
            <a:r>
              <a:rPr lang="zh-TW" altLang="en-US" sz="2000" b="1" dirty="0">
                <a:latin typeface="標楷體" panose="03000509000000000000" pitchFamily="65" charset="-120"/>
                <a:ea typeface="標楷體" panose="03000509000000000000" pitchFamily="65" charset="-120"/>
              </a:rPr>
              <a:t>日 </a:t>
            </a:r>
            <a:r>
              <a:rPr lang="en-US" altLang="zh-TW" sz="2000" b="1" dirty="0">
                <a:latin typeface="標楷體" panose="03000509000000000000" pitchFamily="65" charset="-120"/>
                <a:ea typeface="標楷體" panose="03000509000000000000" pitchFamily="65" charset="-120"/>
              </a:rPr>
              <a:t>2025</a:t>
            </a:r>
            <a:r>
              <a:rPr lang="zh-TW" altLang="en-US" sz="2000" b="1" dirty="0">
                <a:latin typeface="標楷體" panose="03000509000000000000" pitchFamily="65" charset="-120"/>
                <a:ea typeface="標楷體" panose="03000509000000000000" pitchFamily="65" charset="-120"/>
              </a:rPr>
              <a:t>國際先進鋰離子電池與氫能燃料電池電化學儲能研討會</a:t>
            </a:r>
          </a:p>
          <a:p>
            <a:pPr marL="257175" indent="-257175">
              <a:spcBef>
                <a:spcPts val="750"/>
              </a:spcBef>
              <a:buClr>
                <a:schemeClr val="accent1"/>
              </a:buClr>
              <a:buSzPct val="80000"/>
              <a:buFont typeface="Wingdings 3" panose="05040102010807070707" charset="2"/>
              <a:buChar char=""/>
            </a:pPr>
            <a:r>
              <a:rPr lang="en-US" altLang="zh-TW" sz="2000" b="1" dirty="0">
                <a:latin typeface="標楷體" panose="03000509000000000000" pitchFamily="65" charset="-120"/>
                <a:ea typeface="標楷體" panose="03000509000000000000" pitchFamily="65" charset="-120"/>
              </a:rPr>
              <a:t>2025</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4</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23</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三</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 外貿協會全球採購大會</a:t>
            </a:r>
          </a:p>
          <a:p>
            <a:pPr marL="257175" indent="-257175">
              <a:spcBef>
                <a:spcPts val="750"/>
              </a:spcBef>
              <a:buClr>
                <a:schemeClr val="accent1"/>
              </a:buClr>
              <a:buSzPct val="80000"/>
              <a:buFont typeface="Wingdings 3" panose="05040102010807070707" charset="2"/>
              <a:buChar char=""/>
            </a:pPr>
            <a:r>
              <a:rPr lang="en-US" altLang="zh-TW" sz="2000" b="1" dirty="0">
                <a:latin typeface="標楷體" panose="03000509000000000000" pitchFamily="65" charset="-120"/>
                <a:ea typeface="標楷體" panose="03000509000000000000" pitchFamily="65" charset="-120"/>
              </a:rPr>
              <a:t>2025</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4</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24</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四</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第十屆第四次理監事會議</a:t>
            </a:r>
          </a:p>
          <a:p>
            <a:pPr marL="257175" indent="-257175">
              <a:spcBef>
                <a:spcPts val="750"/>
              </a:spcBef>
              <a:buClr>
                <a:schemeClr val="accent1"/>
              </a:buClr>
              <a:buSzPct val="80000"/>
              <a:buFont typeface="Wingdings 3" panose="05040102010807070707" charset="2"/>
              <a:buChar char=""/>
            </a:pPr>
            <a:r>
              <a:rPr lang="en-US" altLang="zh-TW" sz="2000" b="1" dirty="0">
                <a:latin typeface="標楷體" panose="03000509000000000000" pitchFamily="65" charset="-120"/>
                <a:ea typeface="標楷體" panose="03000509000000000000" pitchFamily="65" charset="-120"/>
              </a:rPr>
              <a:t>2025</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4</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30</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三</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明志科技大學「能源電池產業人才及技術培育基地」啟用典禮暨校園就業博覽會</a:t>
            </a:r>
            <a:endParaRPr lang="en-US" altLang="zh-TW" sz="2000" b="1" dirty="0">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2000" b="1" dirty="0">
                <a:latin typeface="標楷體" panose="03000509000000000000" pitchFamily="65" charset="-120"/>
                <a:ea typeface="標楷體" panose="03000509000000000000" pitchFamily="65" charset="-120"/>
              </a:rPr>
              <a:t>2025</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5</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6</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二</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智慧機械及民生科技與循環經濟重點領域工作圈第一次跨領域工作圈</a:t>
            </a:r>
            <a:endParaRPr lang="en-US" altLang="zh-TW" sz="2000" b="1" dirty="0">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endParaRPr lang="en-US" altLang="zh-TW"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endParaRPr>
          </a:p>
        </p:txBody>
      </p:sp>
      <p:sp>
        <p:nvSpPr>
          <p:cNvPr id="2"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12</a:t>
            </a:fld>
            <a:endParaRPr lang="en-US" sz="2000" dirty="0">
              <a:solidFill>
                <a:schemeClr val="tx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7FE95-88E9-8C3C-C968-C7F279A0574F}"/>
            </a:ext>
          </a:extLst>
        </p:cNvPr>
        <p:cNvGrpSpPr/>
        <p:nvPr/>
      </p:nvGrpSpPr>
      <p:grpSpPr>
        <a:xfrm>
          <a:off x="0" y="0"/>
          <a:ext cx="0" cy="0"/>
          <a:chOff x="0" y="0"/>
          <a:chExt cx="0" cy="0"/>
        </a:xfrm>
      </p:grpSpPr>
      <p:sp>
        <p:nvSpPr>
          <p:cNvPr id="6" name="標題 1">
            <a:extLst>
              <a:ext uri="{FF2B5EF4-FFF2-40B4-BE49-F238E27FC236}">
                <a16:creationId xmlns:a16="http://schemas.microsoft.com/office/drawing/2014/main" id="{5D205CC6-17F7-202B-FE62-7C854ABD5B41}"/>
              </a:ext>
            </a:extLst>
          </p:cNvPr>
          <p:cNvSpPr txBox="1"/>
          <p:nvPr/>
        </p:nvSpPr>
        <p:spPr>
          <a:xfrm>
            <a:off x="1850259" y="0"/>
            <a:ext cx="5443482" cy="59909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altLang="zh-TW"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114</a:t>
            </a:r>
            <a:r>
              <a:rPr lang="zh-TW" altLang="en-US"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年活動項目</a:t>
            </a:r>
            <a:endParaRPr lang="zh-TW" altLang="en-US" sz="2700" dirty="0">
              <a:solidFill>
                <a:schemeClr val="tx1"/>
              </a:solidFill>
              <a:latin typeface="標楷體" panose="03000509000000000000" pitchFamily="65" charset="-120"/>
              <a:ea typeface="標楷體" panose="03000509000000000000" pitchFamily="65" charset="-120"/>
            </a:endParaRPr>
          </a:p>
        </p:txBody>
      </p:sp>
      <p:sp>
        <p:nvSpPr>
          <p:cNvPr id="8" name="文字方塊 7">
            <a:extLst>
              <a:ext uri="{FF2B5EF4-FFF2-40B4-BE49-F238E27FC236}">
                <a16:creationId xmlns:a16="http://schemas.microsoft.com/office/drawing/2014/main" id="{9A945A41-27A9-4AE8-A4F6-040F0EF0CB35}"/>
              </a:ext>
            </a:extLst>
          </p:cNvPr>
          <p:cNvSpPr txBox="1"/>
          <p:nvPr/>
        </p:nvSpPr>
        <p:spPr>
          <a:xfrm>
            <a:off x="121227" y="622532"/>
            <a:ext cx="8285001" cy="5837495"/>
          </a:xfrm>
          <a:prstGeom prst="rect">
            <a:avLst/>
          </a:prstGeom>
          <a:noFill/>
        </p:spPr>
        <p:txBody>
          <a:bodyPr wrap="square">
            <a:spAutoFit/>
          </a:bodyPr>
          <a:lstStyle/>
          <a:p>
            <a:pPr marL="257175" indent="-257175">
              <a:spcBef>
                <a:spcPts val="750"/>
              </a:spcBef>
              <a:buClr>
                <a:schemeClr val="accent1"/>
              </a:buClr>
              <a:buSzPct val="80000"/>
              <a:buFont typeface="Wingdings 3" panose="05040102010807070707" charset="2"/>
              <a:buChar char=""/>
            </a:pPr>
            <a:r>
              <a:rPr lang="en-US" altLang="zh-TW" sz="2000" b="1" dirty="0">
                <a:solidFill>
                  <a:schemeClr val="tx2"/>
                </a:solidFill>
                <a:latin typeface="標楷體" panose="03000509000000000000" pitchFamily="65" charset="-120"/>
                <a:ea typeface="標楷體" panose="03000509000000000000" pitchFamily="65" charset="-120"/>
              </a:rPr>
              <a:t>2025</a:t>
            </a:r>
            <a:r>
              <a:rPr lang="zh-TW" altLang="en-US" sz="2000" b="1" dirty="0">
                <a:solidFill>
                  <a:schemeClr val="tx2"/>
                </a:solidFill>
                <a:latin typeface="標楷體" panose="03000509000000000000" pitchFamily="65" charset="-120"/>
                <a:ea typeface="標楷體" panose="03000509000000000000" pitchFamily="65" charset="-120"/>
              </a:rPr>
              <a:t>年</a:t>
            </a:r>
            <a:r>
              <a:rPr lang="en-US" altLang="zh-TW" sz="2000" b="1" dirty="0">
                <a:solidFill>
                  <a:schemeClr val="tx2"/>
                </a:solidFill>
                <a:latin typeface="標楷體" panose="03000509000000000000" pitchFamily="65" charset="-120"/>
                <a:ea typeface="標楷體" panose="03000509000000000000" pitchFamily="65" charset="-120"/>
              </a:rPr>
              <a:t>5</a:t>
            </a:r>
            <a:r>
              <a:rPr lang="zh-TW" altLang="en-US" sz="2000" b="1" dirty="0">
                <a:solidFill>
                  <a:schemeClr val="tx2"/>
                </a:solidFill>
                <a:latin typeface="標楷體" panose="03000509000000000000" pitchFamily="65" charset="-120"/>
                <a:ea typeface="標楷體" panose="03000509000000000000" pitchFamily="65" charset="-120"/>
              </a:rPr>
              <a:t>月</a:t>
            </a:r>
            <a:r>
              <a:rPr lang="en-US" altLang="zh-TW" sz="2000" b="1" dirty="0">
                <a:solidFill>
                  <a:schemeClr val="tx2"/>
                </a:solidFill>
                <a:latin typeface="標楷體" panose="03000509000000000000" pitchFamily="65" charset="-120"/>
                <a:ea typeface="標楷體" panose="03000509000000000000" pitchFamily="65" charset="-120"/>
              </a:rPr>
              <a:t>9</a:t>
            </a:r>
            <a:r>
              <a:rPr lang="zh-TW" altLang="en-US" sz="2000" b="1" dirty="0">
                <a:solidFill>
                  <a:schemeClr val="tx2"/>
                </a:solidFill>
                <a:latin typeface="標楷體" panose="03000509000000000000" pitchFamily="65" charset="-120"/>
                <a:ea typeface="標楷體" panose="03000509000000000000" pitchFamily="65" charset="-120"/>
              </a:rPr>
              <a:t>日數位時代能源汽車路線的記者採訪</a:t>
            </a:r>
            <a:endParaRPr lang="en-US" altLang="zh-TW" sz="20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2000" b="1" dirty="0">
                <a:solidFill>
                  <a:schemeClr val="tx2"/>
                </a:solidFill>
                <a:latin typeface="標楷體" panose="03000509000000000000" pitchFamily="65" charset="-120"/>
                <a:ea typeface="標楷體" panose="03000509000000000000" pitchFamily="65" charset="-120"/>
              </a:rPr>
              <a:t>2025</a:t>
            </a:r>
            <a:r>
              <a:rPr lang="zh-TW" altLang="en-US" sz="2000" b="1" dirty="0">
                <a:solidFill>
                  <a:schemeClr val="tx2"/>
                </a:solidFill>
                <a:latin typeface="標楷體" panose="03000509000000000000" pitchFamily="65" charset="-120"/>
                <a:ea typeface="標楷體" panose="03000509000000000000" pitchFamily="65" charset="-120"/>
              </a:rPr>
              <a:t>年</a:t>
            </a:r>
            <a:r>
              <a:rPr lang="en-US" altLang="zh-TW" sz="2000" b="1" dirty="0">
                <a:solidFill>
                  <a:schemeClr val="tx2"/>
                </a:solidFill>
                <a:latin typeface="標楷體" panose="03000509000000000000" pitchFamily="65" charset="-120"/>
                <a:ea typeface="標楷體" panose="03000509000000000000" pitchFamily="65" charset="-120"/>
              </a:rPr>
              <a:t>5</a:t>
            </a:r>
            <a:r>
              <a:rPr lang="zh-TW" altLang="en-US" sz="2000" b="1" dirty="0">
                <a:solidFill>
                  <a:schemeClr val="tx2"/>
                </a:solidFill>
                <a:latin typeface="標楷體" panose="03000509000000000000" pitchFamily="65" charset="-120"/>
                <a:ea typeface="標楷體" panose="03000509000000000000" pitchFamily="65" charset="-120"/>
              </a:rPr>
              <a:t>月</a:t>
            </a:r>
            <a:r>
              <a:rPr lang="en-US" altLang="zh-TW" sz="2000" b="1" dirty="0">
                <a:solidFill>
                  <a:schemeClr val="tx2"/>
                </a:solidFill>
                <a:latin typeface="標楷體" panose="03000509000000000000" pitchFamily="65" charset="-120"/>
                <a:ea typeface="標楷體" panose="03000509000000000000" pitchFamily="65" charset="-120"/>
              </a:rPr>
              <a:t>20</a:t>
            </a:r>
            <a:r>
              <a:rPr lang="zh-TW" altLang="en-US" sz="2000" b="1" dirty="0">
                <a:solidFill>
                  <a:schemeClr val="tx2"/>
                </a:solidFill>
                <a:latin typeface="標楷體" panose="03000509000000000000" pitchFamily="65" charset="-120"/>
                <a:ea typeface="標楷體" panose="03000509000000000000" pitchFamily="65" charset="-120"/>
              </a:rPr>
              <a:t>日慧左德科技股份有限公司拜訪理事長</a:t>
            </a:r>
            <a:endParaRPr lang="en-US" altLang="zh-TW" sz="20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2000" b="1" dirty="0">
                <a:solidFill>
                  <a:schemeClr val="tx2"/>
                </a:solidFill>
                <a:latin typeface="標楷體" panose="03000509000000000000" pitchFamily="65" charset="-120"/>
                <a:ea typeface="標楷體" panose="03000509000000000000" pitchFamily="65" charset="-120"/>
              </a:rPr>
              <a:t>2025</a:t>
            </a:r>
            <a:r>
              <a:rPr lang="zh-TW" altLang="en-US" sz="2000" b="1" dirty="0">
                <a:solidFill>
                  <a:schemeClr val="tx2"/>
                </a:solidFill>
                <a:latin typeface="標楷體" panose="03000509000000000000" pitchFamily="65" charset="-120"/>
                <a:ea typeface="標楷體" panose="03000509000000000000" pitchFamily="65" charset="-120"/>
              </a:rPr>
              <a:t>年</a:t>
            </a:r>
            <a:r>
              <a:rPr lang="en-US" altLang="zh-TW" sz="2000" b="1" dirty="0">
                <a:solidFill>
                  <a:schemeClr val="tx2"/>
                </a:solidFill>
                <a:latin typeface="標楷體" panose="03000509000000000000" pitchFamily="65" charset="-120"/>
                <a:ea typeface="標楷體" panose="03000509000000000000" pitchFamily="65" charset="-120"/>
              </a:rPr>
              <a:t>5</a:t>
            </a:r>
            <a:r>
              <a:rPr lang="zh-TW" altLang="en-US" sz="2000" b="1" dirty="0">
                <a:solidFill>
                  <a:schemeClr val="tx2"/>
                </a:solidFill>
                <a:latin typeface="標楷體" panose="03000509000000000000" pitchFamily="65" charset="-120"/>
                <a:ea typeface="標楷體" panose="03000509000000000000" pitchFamily="65" charset="-120"/>
              </a:rPr>
              <a:t>月</a:t>
            </a:r>
            <a:r>
              <a:rPr lang="en-US" altLang="zh-TW" sz="2000" b="1" dirty="0">
                <a:solidFill>
                  <a:schemeClr val="tx2"/>
                </a:solidFill>
                <a:latin typeface="標楷體" panose="03000509000000000000" pitchFamily="65" charset="-120"/>
                <a:ea typeface="標楷體" panose="03000509000000000000" pitchFamily="65" charset="-120"/>
              </a:rPr>
              <a:t>21</a:t>
            </a:r>
            <a:r>
              <a:rPr lang="zh-TW" altLang="en-US" sz="2000" b="1" dirty="0">
                <a:solidFill>
                  <a:schemeClr val="tx2"/>
                </a:solidFill>
                <a:latin typeface="標楷體" panose="03000509000000000000" pitchFamily="65" charset="-120"/>
                <a:ea typeface="標楷體" panose="03000509000000000000" pitchFamily="65" charset="-120"/>
              </a:rPr>
              <a:t>日</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三</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西門子研討會</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電池業界發展與經濟發展期許</a:t>
            </a:r>
            <a:endParaRPr lang="en-US" altLang="zh-TW" sz="20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2000" b="1" dirty="0">
                <a:solidFill>
                  <a:schemeClr val="tx2"/>
                </a:solidFill>
                <a:latin typeface="標楷體" panose="03000509000000000000" pitchFamily="65" charset="-120"/>
                <a:ea typeface="標楷體" panose="03000509000000000000" pitchFamily="65" charset="-120"/>
              </a:rPr>
              <a:t>2025</a:t>
            </a:r>
            <a:r>
              <a:rPr lang="zh-TW" altLang="en-US" sz="2000" b="1" dirty="0">
                <a:solidFill>
                  <a:schemeClr val="tx2"/>
                </a:solidFill>
                <a:latin typeface="標楷體" panose="03000509000000000000" pitchFamily="65" charset="-120"/>
                <a:ea typeface="標楷體" panose="03000509000000000000" pitchFamily="65" charset="-120"/>
              </a:rPr>
              <a:t>年</a:t>
            </a:r>
            <a:r>
              <a:rPr lang="en-US" altLang="zh-TW" sz="2000" b="1" dirty="0">
                <a:solidFill>
                  <a:schemeClr val="tx2"/>
                </a:solidFill>
                <a:latin typeface="標楷體" panose="03000509000000000000" pitchFamily="65" charset="-120"/>
                <a:ea typeface="標楷體" panose="03000509000000000000" pitchFamily="65" charset="-120"/>
              </a:rPr>
              <a:t>5</a:t>
            </a:r>
            <a:r>
              <a:rPr lang="zh-TW" altLang="en-US" sz="2000" b="1" dirty="0">
                <a:solidFill>
                  <a:schemeClr val="tx2"/>
                </a:solidFill>
                <a:latin typeface="標楷體" panose="03000509000000000000" pitchFamily="65" charset="-120"/>
                <a:ea typeface="標楷體" panose="03000509000000000000" pitchFamily="65" charset="-120"/>
              </a:rPr>
              <a:t>月</a:t>
            </a:r>
            <a:r>
              <a:rPr lang="en-US" altLang="zh-TW" sz="2000" b="1" dirty="0">
                <a:solidFill>
                  <a:schemeClr val="tx2"/>
                </a:solidFill>
                <a:latin typeface="標楷體" panose="03000509000000000000" pitchFamily="65" charset="-120"/>
                <a:ea typeface="標楷體" panose="03000509000000000000" pitchFamily="65" charset="-120"/>
              </a:rPr>
              <a:t>22</a:t>
            </a:r>
            <a:r>
              <a:rPr lang="zh-TW" altLang="en-US" sz="2000" b="1" dirty="0">
                <a:solidFill>
                  <a:schemeClr val="tx2"/>
                </a:solidFill>
                <a:latin typeface="標楷體" panose="03000509000000000000" pitchFamily="65" charset="-120"/>
                <a:ea typeface="標楷體" panose="03000509000000000000" pitchFamily="65" charset="-120"/>
              </a:rPr>
              <a:t>日</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四</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新歐盟電池法規</a:t>
            </a:r>
            <a:r>
              <a:rPr lang="en-US" altLang="zh-TW" sz="2000" b="1" dirty="0">
                <a:solidFill>
                  <a:schemeClr val="tx2"/>
                </a:solidFill>
                <a:latin typeface="標楷體" panose="03000509000000000000" pitchFamily="65" charset="-120"/>
                <a:ea typeface="標楷體" panose="03000509000000000000" pitchFamily="65" charset="-120"/>
              </a:rPr>
              <a:t>REGULATION (EU) 2023/1542</a:t>
            </a:r>
            <a:r>
              <a:rPr lang="zh-TW" altLang="en-US" sz="2000" b="1" dirty="0">
                <a:solidFill>
                  <a:schemeClr val="tx2"/>
                </a:solidFill>
                <a:latin typeface="標楷體" panose="03000509000000000000" pitchFamily="65" charset="-120"/>
                <a:ea typeface="標楷體" panose="03000509000000000000" pitchFamily="65" charset="-120"/>
              </a:rPr>
              <a:t>完整攻略研討會</a:t>
            </a:r>
            <a:endParaRPr lang="en-US" altLang="zh-TW" sz="20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2000" b="1" dirty="0">
                <a:solidFill>
                  <a:schemeClr val="tx2"/>
                </a:solidFill>
                <a:latin typeface="標楷體" panose="03000509000000000000" pitchFamily="65" charset="-120"/>
                <a:ea typeface="標楷體" panose="03000509000000000000" pitchFamily="65" charset="-120"/>
              </a:rPr>
              <a:t>2025</a:t>
            </a:r>
            <a:r>
              <a:rPr lang="zh-TW" altLang="en-US" sz="2000" b="1" dirty="0">
                <a:solidFill>
                  <a:schemeClr val="tx2"/>
                </a:solidFill>
                <a:latin typeface="標楷體" panose="03000509000000000000" pitchFamily="65" charset="-120"/>
                <a:ea typeface="標楷體" panose="03000509000000000000" pitchFamily="65" charset="-120"/>
              </a:rPr>
              <a:t>年</a:t>
            </a:r>
            <a:r>
              <a:rPr lang="en-US" altLang="zh-TW" sz="2000" b="1" dirty="0">
                <a:solidFill>
                  <a:schemeClr val="tx2"/>
                </a:solidFill>
                <a:latin typeface="標楷體" panose="03000509000000000000" pitchFamily="65" charset="-120"/>
                <a:ea typeface="標楷體" panose="03000509000000000000" pitchFamily="65" charset="-120"/>
              </a:rPr>
              <a:t>5</a:t>
            </a:r>
            <a:r>
              <a:rPr lang="zh-TW" altLang="en-US" sz="2000" b="1" dirty="0">
                <a:solidFill>
                  <a:schemeClr val="tx2"/>
                </a:solidFill>
                <a:latin typeface="標楷體" panose="03000509000000000000" pitchFamily="65" charset="-120"/>
                <a:ea typeface="標楷體" panose="03000509000000000000" pitchFamily="65" charset="-120"/>
              </a:rPr>
              <a:t>月</a:t>
            </a:r>
            <a:r>
              <a:rPr lang="en-US" altLang="zh-TW" sz="2000" b="1" dirty="0">
                <a:solidFill>
                  <a:schemeClr val="tx2"/>
                </a:solidFill>
                <a:latin typeface="標楷體" panose="03000509000000000000" pitchFamily="65" charset="-120"/>
                <a:ea typeface="標楷體" panose="03000509000000000000" pitchFamily="65" charset="-120"/>
              </a:rPr>
              <a:t>26</a:t>
            </a:r>
            <a:r>
              <a:rPr lang="zh-TW" altLang="en-US" sz="2000" b="1" dirty="0">
                <a:solidFill>
                  <a:schemeClr val="tx2"/>
                </a:solidFill>
                <a:latin typeface="標楷體" panose="03000509000000000000" pitchFamily="65" charset="-120"/>
                <a:ea typeface="標楷體" panose="03000509000000000000" pitchFamily="65" charset="-120"/>
              </a:rPr>
              <a:t>日</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一</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經濟部產業儲能設備設置補助要點業者溝通會議</a:t>
            </a:r>
            <a:endParaRPr lang="en-US" altLang="zh-TW" sz="20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2000" b="1" dirty="0">
                <a:solidFill>
                  <a:schemeClr val="tx2"/>
                </a:solidFill>
                <a:latin typeface="標楷體" panose="03000509000000000000" pitchFamily="65" charset="-120"/>
                <a:ea typeface="標楷體" panose="03000509000000000000" pitchFamily="65" charset="-120"/>
              </a:rPr>
              <a:t>2025</a:t>
            </a:r>
            <a:r>
              <a:rPr lang="zh-TW" altLang="en-US" sz="2000" b="1" dirty="0">
                <a:solidFill>
                  <a:schemeClr val="tx2"/>
                </a:solidFill>
                <a:latin typeface="標楷體" panose="03000509000000000000" pitchFamily="65" charset="-120"/>
                <a:ea typeface="標楷體" panose="03000509000000000000" pitchFamily="65" charset="-120"/>
              </a:rPr>
              <a:t>年</a:t>
            </a:r>
            <a:r>
              <a:rPr lang="en-US" altLang="zh-TW" sz="2000" b="1" dirty="0">
                <a:solidFill>
                  <a:schemeClr val="tx2"/>
                </a:solidFill>
                <a:latin typeface="標楷體" panose="03000509000000000000" pitchFamily="65" charset="-120"/>
                <a:ea typeface="標楷體" panose="03000509000000000000" pitchFamily="65" charset="-120"/>
              </a:rPr>
              <a:t>5</a:t>
            </a:r>
            <a:r>
              <a:rPr lang="zh-TW" altLang="en-US" sz="2000" b="1" dirty="0">
                <a:solidFill>
                  <a:schemeClr val="tx2"/>
                </a:solidFill>
                <a:latin typeface="標楷體" panose="03000509000000000000" pitchFamily="65" charset="-120"/>
                <a:ea typeface="標楷體" panose="03000509000000000000" pitchFamily="65" charset="-120"/>
              </a:rPr>
              <a:t>月</a:t>
            </a:r>
            <a:r>
              <a:rPr lang="en-US" altLang="zh-TW" sz="2000" b="1" dirty="0">
                <a:solidFill>
                  <a:schemeClr val="tx2"/>
                </a:solidFill>
                <a:latin typeface="標楷體" panose="03000509000000000000" pitchFamily="65" charset="-120"/>
                <a:ea typeface="標楷體" panose="03000509000000000000" pitchFamily="65" charset="-120"/>
              </a:rPr>
              <a:t>28</a:t>
            </a:r>
            <a:r>
              <a:rPr lang="zh-TW" altLang="en-US" sz="2000" b="1" dirty="0">
                <a:solidFill>
                  <a:schemeClr val="tx2"/>
                </a:solidFill>
                <a:latin typeface="標楷體" panose="03000509000000000000" pitchFamily="65" charset="-120"/>
                <a:ea typeface="標楷體" panose="03000509000000000000" pitchFamily="65" charset="-120"/>
              </a:rPr>
              <a:t>日</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三</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拜訪前瞻</a:t>
            </a:r>
            <a:endParaRPr lang="en-US" altLang="zh-TW" sz="20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2000" b="1" dirty="0">
                <a:solidFill>
                  <a:schemeClr val="tx2"/>
                </a:solidFill>
                <a:latin typeface="標楷體" panose="03000509000000000000" pitchFamily="65" charset="-120"/>
                <a:ea typeface="標楷體" panose="03000509000000000000" pitchFamily="65" charset="-120"/>
              </a:rPr>
              <a:t>2025</a:t>
            </a:r>
            <a:r>
              <a:rPr lang="zh-TW" altLang="en-US" sz="2000" b="1" dirty="0">
                <a:solidFill>
                  <a:schemeClr val="tx2"/>
                </a:solidFill>
                <a:latin typeface="標楷體" panose="03000509000000000000" pitchFamily="65" charset="-120"/>
                <a:ea typeface="標楷體" panose="03000509000000000000" pitchFamily="65" charset="-120"/>
              </a:rPr>
              <a:t>年</a:t>
            </a:r>
            <a:r>
              <a:rPr lang="en-US" altLang="zh-TW" sz="2000" b="1" dirty="0">
                <a:solidFill>
                  <a:schemeClr val="tx2"/>
                </a:solidFill>
                <a:latin typeface="標楷體" panose="03000509000000000000" pitchFamily="65" charset="-120"/>
                <a:ea typeface="標楷體" panose="03000509000000000000" pitchFamily="65" charset="-120"/>
              </a:rPr>
              <a:t>5</a:t>
            </a:r>
            <a:r>
              <a:rPr lang="zh-TW" altLang="en-US" sz="2000" b="1" dirty="0">
                <a:solidFill>
                  <a:schemeClr val="tx2"/>
                </a:solidFill>
                <a:latin typeface="標楷體" panose="03000509000000000000" pitchFamily="65" charset="-120"/>
                <a:ea typeface="標楷體" panose="03000509000000000000" pitchFamily="65" charset="-120"/>
              </a:rPr>
              <a:t>月</a:t>
            </a:r>
            <a:r>
              <a:rPr lang="en-US" altLang="zh-TW" sz="2000" b="1" dirty="0">
                <a:solidFill>
                  <a:schemeClr val="tx2"/>
                </a:solidFill>
                <a:latin typeface="標楷體" panose="03000509000000000000" pitchFamily="65" charset="-120"/>
                <a:ea typeface="標楷體" panose="03000509000000000000" pitchFamily="65" charset="-120"/>
              </a:rPr>
              <a:t>29</a:t>
            </a:r>
            <a:r>
              <a:rPr lang="zh-TW" altLang="en-US" sz="2000" b="1" dirty="0">
                <a:solidFill>
                  <a:schemeClr val="tx2"/>
                </a:solidFill>
                <a:latin typeface="標楷體" panose="03000509000000000000" pitchFamily="65" charset="-120"/>
                <a:ea typeface="標楷體" panose="03000509000000000000" pitchFamily="65" charset="-120"/>
              </a:rPr>
              <a:t>日</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四</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鋰電池資源產業意見交流會</a:t>
            </a:r>
            <a:endParaRPr lang="en-US" altLang="zh-TW" sz="20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2000" b="1" dirty="0">
                <a:solidFill>
                  <a:schemeClr val="tx2"/>
                </a:solidFill>
                <a:latin typeface="標楷體" panose="03000509000000000000" pitchFamily="65" charset="-120"/>
                <a:ea typeface="標楷體" panose="03000509000000000000" pitchFamily="65" charset="-120"/>
              </a:rPr>
              <a:t>2025</a:t>
            </a:r>
            <a:r>
              <a:rPr lang="zh-TW" altLang="en-US" sz="2000" b="1" dirty="0">
                <a:solidFill>
                  <a:schemeClr val="tx2"/>
                </a:solidFill>
                <a:latin typeface="標楷體" panose="03000509000000000000" pitchFamily="65" charset="-120"/>
                <a:ea typeface="標楷體" panose="03000509000000000000" pitchFamily="65" charset="-120"/>
              </a:rPr>
              <a:t>年</a:t>
            </a:r>
            <a:r>
              <a:rPr lang="en-US" altLang="zh-TW" sz="2000" b="1" dirty="0">
                <a:solidFill>
                  <a:schemeClr val="tx2"/>
                </a:solidFill>
                <a:latin typeface="標楷體" panose="03000509000000000000" pitchFamily="65" charset="-120"/>
                <a:ea typeface="標楷體" panose="03000509000000000000" pitchFamily="65" charset="-120"/>
              </a:rPr>
              <a:t>6</a:t>
            </a:r>
            <a:r>
              <a:rPr lang="zh-TW" altLang="en-US" sz="2000" b="1" dirty="0">
                <a:solidFill>
                  <a:schemeClr val="tx2"/>
                </a:solidFill>
                <a:latin typeface="標楷體" panose="03000509000000000000" pitchFamily="65" charset="-120"/>
                <a:ea typeface="標楷體" panose="03000509000000000000" pitchFamily="65" charset="-120"/>
              </a:rPr>
              <a:t>月</a:t>
            </a:r>
            <a:r>
              <a:rPr lang="en-US" altLang="zh-TW" sz="2000" b="1" dirty="0">
                <a:solidFill>
                  <a:schemeClr val="tx2"/>
                </a:solidFill>
                <a:latin typeface="標楷體" panose="03000509000000000000" pitchFamily="65" charset="-120"/>
                <a:ea typeface="標楷體" panose="03000509000000000000" pitchFamily="65" charset="-120"/>
              </a:rPr>
              <a:t>9</a:t>
            </a:r>
            <a:r>
              <a:rPr lang="zh-TW" altLang="en-US" sz="2000" b="1" dirty="0">
                <a:solidFill>
                  <a:schemeClr val="tx2"/>
                </a:solidFill>
                <a:latin typeface="標楷體" panose="03000509000000000000" pitchFamily="65" charset="-120"/>
                <a:ea typeface="標楷體" panose="03000509000000000000" pitchFamily="65" charset="-120"/>
              </a:rPr>
              <a:t>日</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一</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 能源部門「去碳燃氫」、「氫能</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含氨</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供應鏈」、 「科技儲能」減碳旗艦行動計畫社會溝通會議</a:t>
            </a:r>
            <a:endParaRPr lang="en-US" altLang="zh-TW" sz="20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2000" b="1" dirty="0">
                <a:solidFill>
                  <a:schemeClr val="tx2"/>
                </a:solidFill>
                <a:latin typeface="標楷體" panose="03000509000000000000" pitchFamily="65" charset="-120"/>
                <a:ea typeface="標楷體" panose="03000509000000000000" pitchFamily="65" charset="-120"/>
              </a:rPr>
              <a:t>2025</a:t>
            </a:r>
            <a:r>
              <a:rPr lang="zh-TW" altLang="en-US" sz="2000" b="1" dirty="0">
                <a:solidFill>
                  <a:schemeClr val="tx2"/>
                </a:solidFill>
                <a:latin typeface="標楷體" panose="03000509000000000000" pitchFamily="65" charset="-120"/>
                <a:ea typeface="標楷體" panose="03000509000000000000" pitchFamily="65" charset="-120"/>
              </a:rPr>
              <a:t>年</a:t>
            </a:r>
            <a:r>
              <a:rPr lang="en-US" altLang="zh-TW" sz="2000" b="1" dirty="0">
                <a:solidFill>
                  <a:schemeClr val="tx2"/>
                </a:solidFill>
                <a:latin typeface="標楷體" panose="03000509000000000000" pitchFamily="65" charset="-120"/>
                <a:ea typeface="標楷體" panose="03000509000000000000" pitchFamily="65" charset="-120"/>
              </a:rPr>
              <a:t>6</a:t>
            </a:r>
            <a:r>
              <a:rPr lang="zh-TW" altLang="en-US" sz="2000" b="1" dirty="0">
                <a:solidFill>
                  <a:schemeClr val="tx2"/>
                </a:solidFill>
                <a:latin typeface="標楷體" panose="03000509000000000000" pitchFamily="65" charset="-120"/>
                <a:ea typeface="標楷體" panose="03000509000000000000" pitchFamily="65" charset="-120"/>
              </a:rPr>
              <a:t>月</a:t>
            </a:r>
            <a:r>
              <a:rPr lang="en-US" altLang="zh-TW" sz="2000" b="1" dirty="0">
                <a:solidFill>
                  <a:schemeClr val="tx2"/>
                </a:solidFill>
                <a:latin typeface="標楷體" panose="03000509000000000000" pitchFamily="65" charset="-120"/>
                <a:ea typeface="標楷體" panose="03000509000000000000" pitchFamily="65" charset="-120"/>
              </a:rPr>
              <a:t>9</a:t>
            </a:r>
            <a:r>
              <a:rPr lang="zh-TW" altLang="en-US" sz="2000" b="1" dirty="0">
                <a:solidFill>
                  <a:schemeClr val="tx2"/>
                </a:solidFill>
                <a:latin typeface="標楷體" panose="03000509000000000000" pitchFamily="65" charset="-120"/>
                <a:ea typeface="標楷體" panose="03000509000000000000" pitchFamily="65" charset="-120"/>
              </a:rPr>
              <a:t>日</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一</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速睦喜拜訪理事長</a:t>
            </a:r>
            <a:endParaRPr lang="en-US" altLang="zh-TW" sz="20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2000" b="1" dirty="0">
                <a:solidFill>
                  <a:schemeClr val="tx2"/>
                </a:solidFill>
                <a:latin typeface="標楷體" panose="03000509000000000000" pitchFamily="65" charset="-120"/>
                <a:ea typeface="標楷體" panose="03000509000000000000" pitchFamily="65" charset="-120"/>
              </a:rPr>
              <a:t>2025</a:t>
            </a:r>
            <a:r>
              <a:rPr lang="zh-TW" altLang="en-US" sz="2000" b="1" dirty="0">
                <a:solidFill>
                  <a:schemeClr val="tx2"/>
                </a:solidFill>
                <a:latin typeface="標楷體" panose="03000509000000000000" pitchFamily="65" charset="-120"/>
                <a:ea typeface="標楷體" panose="03000509000000000000" pitchFamily="65" charset="-120"/>
              </a:rPr>
              <a:t>年</a:t>
            </a:r>
            <a:r>
              <a:rPr lang="en-US" altLang="zh-TW" sz="2000" b="1" dirty="0">
                <a:solidFill>
                  <a:schemeClr val="tx2"/>
                </a:solidFill>
                <a:latin typeface="標楷體" panose="03000509000000000000" pitchFamily="65" charset="-120"/>
                <a:ea typeface="標楷體" panose="03000509000000000000" pitchFamily="65" charset="-120"/>
              </a:rPr>
              <a:t>6</a:t>
            </a:r>
            <a:r>
              <a:rPr lang="zh-TW" altLang="en-US" sz="2000" b="1" dirty="0">
                <a:solidFill>
                  <a:schemeClr val="tx2"/>
                </a:solidFill>
                <a:latin typeface="標楷體" panose="03000509000000000000" pitchFamily="65" charset="-120"/>
                <a:ea typeface="標楷體" panose="03000509000000000000" pitchFamily="65" charset="-120"/>
              </a:rPr>
              <a:t>月</a:t>
            </a:r>
            <a:r>
              <a:rPr lang="en-US" altLang="zh-TW" sz="2000" b="1" dirty="0">
                <a:solidFill>
                  <a:schemeClr val="tx2"/>
                </a:solidFill>
                <a:latin typeface="標楷體" panose="03000509000000000000" pitchFamily="65" charset="-120"/>
                <a:ea typeface="標楷體" panose="03000509000000000000" pitchFamily="65" charset="-120"/>
              </a:rPr>
              <a:t>10</a:t>
            </a:r>
            <a:r>
              <a:rPr lang="zh-TW" altLang="en-US" sz="2000" b="1" dirty="0">
                <a:solidFill>
                  <a:schemeClr val="tx2"/>
                </a:solidFill>
                <a:latin typeface="標楷體" panose="03000509000000000000" pitchFamily="65" charset="-120"/>
                <a:ea typeface="標楷體" panose="03000509000000000000" pitchFamily="65" charset="-120"/>
              </a:rPr>
              <a:t>日</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二</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 本年度</a:t>
            </a:r>
            <a:r>
              <a:rPr lang="en-US" altLang="zh-TW" sz="2000" b="1" dirty="0">
                <a:solidFill>
                  <a:schemeClr val="tx2"/>
                </a:solidFill>
                <a:latin typeface="標楷體" panose="03000509000000000000" pitchFamily="65" charset="-120"/>
                <a:ea typeface="標楷體" panose="03000509000000000000" pitchFamily="65" charset="-120"/>
              </a:rPr>
              <a:t>ICT</a:t>
            </a:r>
            <a:r>
              <a:rPr lang="zh-TW" altLang="en-US" sz="2000" b="1" dirty="0">
                <a:solidFill>
                  <a:schemeClr val="tx2"/>
                </a:solidFill>
                <a:latin typeface="標楷體" panose="03000509000000000000" pitchFamily="65" charset="-120"/>
                <a:ea typeface="標楷體" panose="03000509000000000000" pitchFamily="65" charset="-120"/>
              </a:rPr>
              <a:t>產品與電池類別之產品數位護照試行計畫內容及配合事項說明會</a:t>
            </a:r>
            <a:endParaRPr lang="en-US" altLang="zh-TW" sz="20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2000" b="1" dirty="0">
                <a:solidFill>
                  <a:schemeClr val="tx2"/>
                </a:solidFill>
                <a:latin typeface="標楷體" panose="03000509000000000000" pitchFamily="65" charset="-120"/>
                <a:ea typeface="標楷體" panose="03000509000000000000" pitchFamily="65" charset="-120"/>
              </a:rPr>
              <a:t>2025</a:t>
            </a:r>
            <a:r>
              <a:rPr lang="zh-TW" altLang="en-US" sz="2000" b="1" dirty="0">
                <a:solidFill>
                  <a:schemeClr val="tx2"/>
                </a:solidFill>
                <a:latin typeface="標楷體" panose="03000509000000000000" pitchFamily="65" charset="-120"/>
                <a:ea typeface="標楷體" panose="03000509000000000000" pitchFamily="65" charset="-120"/>
              </a:rPr>
              <a:t>年</a:t>
            </a:r>
            <a:r>
              <a:rPr lang="en-US" altLang="zh-TW" sz="2000" b="1" dirty="0">
                <a:solidFill>
                  <a:schemeClr val="tx2"/>
                </a:solidFill>
                <a:latin typeface="標楷體" panose="03000509000000000000" pitchFamily="65" charset="-120"/>
                <a:ea typeface="標楷體" panose="03000509000000000000" pitchFamily="65" charset="-120"/>
              </a:rPr>
              <a:t>6</a:t>
            </a:r>
            <a:r>
              <a:rPr lang="zh-TW" altLang="en-US" sz="2000" b="1" dirty="0">
                <a:solidFill>
                  <a:schemeClr val="tx2"/>
                </a:solidFill>
                <a:latin typeface="標楷體" panose="03000509000000000000" pitchFamily="65" charset="-120"/>
                <a:ea typeface="標楷體" panose="03000509000000000000" pitchFamily="65" charset="-120"/>
              </a:rPr>
              <a:t>月</a:t>
            </a:r>
            <a:r>
              <a:rPr lang="en-US" altLang="zh-TW" sz="2000" b="1" dirty="0">
                <a:solidFill>
                  <a:schemeClr val="tx2"/>
                </a:solidFill>
                <a:latin typeface="標楷體" panose="03000509000000000000" pitchFamily="65" charset="-120"/>
                <a:ea typeface="標楷體" panose="03000509000000000000" pitchFamily="65" charset="-120"/>
              </a:rPr>
              <a:t>11</a:t>
            </a:r>
            <a:r>
              <a:rPr lang="zh-TW" altLang="en-US" sz="2000" b="1" dirty="0">
                <a:solidFill>
                  <a:schemeClr val="tx2"/>
                </a:solidFill>
                <a:latin typeface="標楷體" panose="03000509000000000000" pitchFamily="65" charset="-120"/>
                <a:ea typeface="標楷體" panose="03000509000000000000" pitchFamily="65" charset="-120"/>
              </a:rPr>
              <a:t>日</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三</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第十屆第二次常務理事會議</a:t>
            </a:r>
            <a:endParaRPr lang="en-US" altLang="zh-TW" sz="20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2000" b="1" dirty="0">
                <a:solidFill>
                  <a:schemeClr val="tx2"/>
                </a:solidFill>
                <a:latin typeface="標楷體" panose="03000509000000000000" pitchFamily="65" charset="-120"/>
                <a:ea typeface="標楷體" panose="03000509000000000000" pitchFamily="65" charset="-120"/>
              </a:rPr>
              <a:t>2025</a:t>
            </a:r>
            <a:r>
              <a:rPr lang="zh-TW" altLang="en-US" sz="2000" b="1" dirty="0">
                <a:solidFill>
                  <a:schemeClr val="tx2"/>
                </a:solidFill>
                <a:latin typeface="標楷體" panose="03000509000000000000" pitchFamily="65" charset="-120"/>
                <a:ea typeface="標楷體" panose="03000509000000000000" pitchFamily="65" charset="-120"/>
              </a:rPr>
              <a:t>年</a:t>
            </a:r>
            <a:r>
              <a:rPr lang="en-US" altLang="zh-TW" sz="2000" b="1" dirty="0">
                <a:solidFill>
                  <a:schemeClr val="tx2"/>
                </a:solidFill>
                <a:latin typeface="標楷體" panose="03000509000000000000" pitchFamily="65" charset="-120"/>
                <a:ea typeface="標楷體" panose="03000509000000000000" pitchFamily="65" charset="-120"/>
              </a:rPr>
              <a:t>6</a:t>
            </a:r>
            <a:r>
              <a:rPr lang="zh-TW" altLang="en-US" sz="2000" b="1" dirty="0">
                <a:solidFill>
                  <a:schemeClr val="tx2"/>
                </a:solidFill>
                <a:latin typeface="標楷體" panose="03000509000000000000" pitchFamily="65" charset="-120"/>
                <a:ea typeface="標楷體" panose="03000509000000000000" pitchFamily="65" charset="-120"/>
              </a:rPr>
              <a:t>月</a:t>
            </a:r>
            <a:r>
              <a:rPr lang="en-US" altLang="zh-TW" sz="2000" b="1" dirty="0">
                <a:solidFill>
                  <a:schemeClr val="tx2"/>
                </a:solidFill>
                <a:latin typeface="標楷體" panose="03000509000000000000" pitchFamily="65" charset="-120"/>
                <a:ea typeface="標楷體" panose="03000509000000000000" pitchFamily="65" charset="-120"/>
              </a:rPr>
              <a:t>13</a:t>
            </a:r>
            <a:r>
              <a:rPr lang="zh-TW" altLang="en-US" sz="2000" b="1" dirty="0">
                <a:solidFill>
                  <a:schemeClr val="tx2"/>
                </a:solidFill>
                <a:latin typeface="標楷體" panose="03000509000000000000" pitchFamily="65" charset="-120"/>
                <a:ea typeface="標楷體" panose="03000509000000000000" pitchFamily="65" charset="-120"/>
              </a:rPr>
              <a:t>日</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五</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澳洲與台灣在關鍵礦產上的現況與合作機會討論會</a:t>
            </a:r>
            <a:endParaRPr lang="en-US" altLang="zh-TW" sz="2000" b="1" dirty="0">
              <a:solidFill>
                <a:schemeClr val="tx2"/>
              </a:solidFill>
              <a:latin typeface="標楷體" panose="03000509000000000000" pitchFamily="65" charset="-120"/>
              <a:ea typeface="標楷體" panose="03000509000000000000" pitchFamily="65" charset="-120"/>
            </a:endParaRPr>
          </a:p>
        </p:txBody>
      </p:sp>
      <p:sp>
        <p:nvSpPr>
          <p:cNvPr id="2" name="投影片編號版面配置區 4">
            <a:extLst>
              <a:ext uri="{FF2B5EF4-FFF2-40B4-BE49-F238E27FC236}">
                <a16:creationId xmlns:a16="http://schemas.microsoft.com/office/drawing/2014/main" id="{8D8F56D3-5F55-E3F3-929A-8A016C17370A}"/>
              </a:ext>
            </a:extLst>
          </p:cNvPr>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13</a:t>
            </a:fld>
            <a:endParaRPr lang="en-US" sz="2000" dirty="0">
              <a:solidFill>
                <a:schemeClr val="tx1"/>
              </a:solidFill>
            </a:endParaRPr>
          </a:p>
        </p:txBody>
      </p:sp>
    </p:spTree>
    <p:extLst>
      <p:ext uri="{BB962C8B-B14F-4D97-AF65-F5344CB8AC3E}">
        <p14:creationId xmlns:p14="http://schemas.microsoft.com/office/powerpoint/2010/main" val="2902058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6B49C-9418-1FDB-5E01-EA54DE6F9A6C}"/>
            </a:ext>
          </a:extLst>
        </p:cNvPr>
        <p:cNvGrpSpPr/>
        <p:nvPr/>
      </p:nvGrpSpPr>
      <p:grpSpPr>
        <a:xfrm>
          <a:off x="0" y="0"/>
          <a:ext cx="0" cy="0"/>
          <a:chOff x="0" y="0"/>
          <a:chExt cx="0" cy="0"/>
        </a:xfrm>
      </p:grpSpPr>
      <p:sp>
        <p:nvSpPr>
          <p:cNvPr id="6" name="標題 1">
            <a:extLst>
              <a:ext uri="{FF2B5EF4-FFF2-40B4-BE49-F238E27FC236}">
                <a16:creationId xmlns:a16="http://schemas.microsoft.com/office/drawing/2014/main" id="{25F4EF4B-8AAD-DD1B-2863-3706A7D0163F}"/>
              </a:ext>
            </a:extLst>
          </p:cNvPr>
          <p:cNvSpPr txBox="1"/>
          <p:nvPr/>
        </p:nvSpPr>
        <p:spPr>
          <a:xfrm>
            <a:off x="1850259" y="0"/>
            <a:ext cx="5443482" cy="59909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altLang="zh-TW"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114</a:t>
            </a:r>
            <a:r>
              <a:rPr lang="zh-TW" altLang="en-US"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年活動項目</a:t>
            </a:r>
            <a:endParaRPr lang="zh-TW" altLang="en-US" sz="2700" dirty="0">
              <a:solidFill>
                <a:schemeClr val="tx1"/>
              </a:solidFill>
              <a:latin typeface="標楷體" panose="03000509000000000000" pitchFamily="65" charset="-120"/>
              <a:ea typeface="標楷體" panose="03000509000000000000" pitchFamily="65" charset="-120"/>
            </a:endParaRPr>
          </a:p>
        </p:txBody>
      </p:sp>
      <p:sp>
        <p:nvSpPr>
          <p:cNvPr id="8" name="文字方塊 7">
            <a:extLst>
              <a:ext uri="{FF2B5EF4-FFF2-40B4-BE49-F238E27FC236}">
                <a16:creationId xmlns:a16="http://schemas.microsoft.com/office/drawing/2014/main" id="{E29B5F79-DE20-0835-ACCF-D9D319CA68BC}"/>
              </a:ext>
            </a:extLst>
          </p:cNvPr>
          <p:cNvSpPr txBox="1"/>
          <p:nvPr/>
        </p:nvSpPr>
        <p:spPr>
          <a:xfrm>
            <a:off x="609601" y="731117"/>
            <a:ext cx="8285001" cy="2451953"/>
          </a:xfrm>
          <a:prstGeom prst="rect">
            <a:avLst/>
          </a:prstGeom>
          <a:noFill/>
        </p:spPr>
        <p:txBody>
          <a:bodyPr wrap="square">
            <a:spAutoFit/>
          </a:bodyPr>
          <a:lstStyle/>
          <a:p>
            <a:pPr marL="257175" indent="-257175">
              <a:spcBef>
                <a:spcPts val="750"/>
              </a:spcBef>
              <a:buClr>
                <a:schemeClr val="accent1"/>
              </a:buClr>
              <a:buSzPct val="80000"/>
              <a:buFont typeface="Wingdings 3" panose="05040102010807070707" charset="2"/>
              <a:buChar char=""/>
            </a:pPr>
            <a:r>
              <a:rPr lang="en-US" altLang="zh-TW" sz="2000" b="1" dirty="0">
                <a:solidFill>
                  <a:schemeClr val="tx2"/>
                </a:solidFill>
                <a:latin typeface="標楷體" panose="03000509000000000000" pitchFamily="65" charset="-120"/>
                <a:ea typeface="標楷體" panose="03000509000000000000" pitchFamily="65" charset="-120"/>
              </a:rPr>
              <a:t>2025</a:t>
            </a:r>
            <a:r>
              <a:rPr lang="zh-TW" altLang="en-US" sz="2000" b="1" dirty="0">
                <a:solidFill>
                  <a:schemeClr val="tx2"/>
                </a:solidFill>
                <a:latin typeface="標楷體" panose="03000509000000000000" pitchFamily="65" charset="-120"/>
                <a:ea typeface="標楷體" panose="03000509000000000000" pitchFamily="65" charset="-120"/>
              </a:rPr>
              <a:t>年</a:t>
            </a:r>
            <a:r>
              <a:rPr lang="en-US" altLang="zh-TW" sz="2000" b="1" dirty="0">
                <a:solidFill>
                  <a:schemeClr val="tx2"/>
                </a:solidFill>
                <a:latin typeface="標楷體" panose="03000509000000000000" pitchFamily="65" charset="-120"/>
                <a:ea typeface="標楷體" panose="03000509000000000000" pitchFamily="65" charset="-120"/>
              </a:rPr>
              <a:t>6</a:t>
            </a:r>
            <a:r>
              <a:rPr lang="zh-TW" altLang="en-US" sz="2000" b="1" dirty="0">
                <a:solidFill>
                  <a:schemeClr val="tx2"/>
                </a:solidFill>
                <a:latin typeface="標楷體" panose="03000509000000000000" pitchFamily="65" charset="-120"/>
                <a:ea typeface="標楷體" panose="03000509000000000000" pitchFamily="65" charset="-120"/>
              </a:rPr>
              <a:t>月</a:t>
            </a:r>
            <a:r>
              <a:rPr lang="en-US" altLang="zh-TW" sz="2000" b="1" dirty="0">
                <a:solidFill>
                  <a:schemeClr val="tx2"/>
                </a:solidFill>
                <a:latin typeface="標楷體" panose="03000509000000000000" pitchFamily="65" charset="-120"/>
                <a:ea typeface="標楷體" panose="03000509000000000000" pitchFamily="65" charset="-120"/>
              </a:rPr>
              <a:t>17</a:t>
            </a:r>
            <a:r>
              <a:rPr lang="zh-TW" altLang="en-US" sz="2000" b="1" dirty="0">
                <a:solidFill>
                  <a:schemeClr val="tx2"/>
                </a:solidFill>
                <a:latin typeface="標楷體" panose="03000509000000000000" pitchFamily="65" charset="-120"/>
                <a:ea typeface="標楷體" panose="03000509000000000000" pitchFamily="65" charset="-120"/>
              </a:rPr>
              <a:t>日</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二</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儲能系統併聯技術要點部分規定修正草案</a:t>
            </a:r>
            <a:endParaRPr lang="en-US" altLang="zh-TW" sz="20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2000" b="1" dirty="0">
                <a:solidFill>
                  <a:schemeClr val="tx2"/>
                </a:solidFill>
                <a:latin typeface="標楷體" panose="03000509000000000000" pitchFamily="65" charset="-120"/>
                <a:ea typeface="標楷體" panose="03000509000000000000" pitchFamily="65" charset="-120"/>
              </a:rPr>
              <a:t>2025</a:t>
            </a:r>
            <a:r>
              <a:rPr lang="zh-TW" altLang="en-US" sz="2000" b="1" dirty="0">
                <a:solidFill>
                  <a:schemeClr val="tx2"/>
                </a:solidFill>
                <a:latin typeface="標楷體" panose="03000509000000000000" pitchFamily="65" charset="-120"/>
                <a:ea typeface="標楷體" panose="03000509000000000000" pitchFamily="65" charset="-120"/>
              </a:rPr>
              <a:t>年</a:t>
            </a:r>
            <a:r>
              <a:rPr lang="en-US" altLang="zh-TW" sz="2000" b="1" dirty="0">
                <a:solidFill>
                  <a:schemeClr val="tx2"/>
                </a:solidFill>
                <a:latin typeface="標楷體" panose="03000509000000000000" pitchFamily="65" charset="-120"/>
                <a:ea typeface="標楷體" panose="03000509000000000000" pitchFamily="65" charset="-120"/>
              </a:rPr>
              <a:t>6</a:t>
            </a:r>
            <a:r>
              <a:rPr lang="zh-TW" altLang="en-US" sz="2000" b="1" dirty="0">
                <a:solidFill>
                  <a:schemeClr val="tx2"/>
                </a:solidFill>
                <a:latin typeface="標楷體" panose="03000509000000000000" pitchFamily="65" charset="-120"/>
                <a:ea typeface="標楷體" panose="03000509000000000000" pitchFamily="65" charset="-120"/>
              </a:rPr>
              <a:t>月</a:t>
            </a:r>
            <a:r>
              <a:rPr lang="en-US" altLang="zh-TW" sz="2000" b="1" dirty="0">
                <a:solidFill>
                  <a:schemeClr val="tx2"/>
                </a:solidFill>
                <a:latin typeface="標楷體" panose="03000509000000000000" pitchFamily="65" charset="-120"/>
                <a:ea typeface="標楷體" panose="03000509000000000000" pitchFamily="65" charset="-120"/>
              </a:rPr>
              <a:t>30</a:t>
            </a:r>
            <a:r>
              <a:rPr lang="zh-TW" altLang="en-US" sz="2000" b="1" dirty="0">
                <a:solidFill>
                  <a:schemeClr val="tx2"/>
                </a:solidFill>
                <a:latin typeface="標楷體" panose="03000509000000000000" pitchFamily="65" charset="-120"/>
                <a:ea typeface="標楷體" panose="03000509000000000000" pitchFamily="65" charset="-120"/>
              </a:rPr>
              <a:t>日</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一</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dirty="0">
                <a:solidFill>
                  <a:schemeClr val="tx2"/>
                </a:solidFill>
              </a:rPr>
              <a:t> </a:t>
            </a:r>
            <a:r>
              <a:rPr lang="zh-TW" altLang="en-US" sz="2000" b="1" dirty="0">
                <a:solidFill>
                  <a:schemeClr val="tx2"/>
                </a:solidFill>
                <a:latin typeface="標楷體" panose="03000509000000000000" pitchFamily="65" charset="-120"/>
                <a:ea typeface="標楷體" panose="03000509000000000000" pitchFamily="65" charset="-120"/>
              </a:rPr>
              <a:t>資源循環雙法修正草案研商會</a:t>
            </a:r>
            <a:r>
              <a:rPr lang="en-US" altLang="zh-TW" sz="2000" b="1" dirty="0">
                <a:solidFill>
                  <a:schemeClr val="tx2"/>
                </a:solidFill>
                <a:latin typeface="標楷體" panose="03000509000000000000" pitchFamily="65" charset="-120"/>
                <a:ea typeface="標楷體" panose="03000509000000000000" pitchFamily="65" charset="-120"/>
              </a:rPr>
              <a:t>101</a:t>
            </a:r>
            <a:r>
              <a:rPr lang="zh-TW" altLang="en-US" sz="2000" b="1" dirty="0">
                <a:solidFill>
                  <a:schemeClr val="tx2"/>
                </a:solidFill>
                <a:latin typeface="標楷體" panose="03000509000000000000" pitchFamily="65" charset="-120"/>
                <a:ea typeface="標楷體" panose="03000509000000000000" pitchFamily="65" charset="-120"/>
              </a:rPr>
              <a:t>會議室</a:t>
            </a:r>
            <a:endParaRPr lang="en-US" altLang="zh-TW" sz="20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2000" b="1" dirty="0">
                <a:solidFill>
                  <a:schemeClr val="tx2"/>
                </a:solidFill>
                <a:latin typeface="標楷體" panose="03000509000000000000" pitchFamily="65" charset="-120"/>
                <a:ea typeface="標楷體" panose="03000509000000000000" pitchFamily="65" charset="-120"/>
              </a:rPr>
              <a:t>2025</a:t>
            </a:r>
            <a:r>
              <a:rPr lang="zh-TW" altLang="en-US" sz="2000" b="1" dirty="0">
                <a:solidFill>
                  <a:schemeClr val="tx2"/>
                </a:solidFill>
                <a:latin typeface="標楷體" panose="03000509000000000000" pitchFamily="65" charset="-120"/>
                <a:ea typeface="標楷體" panose="03000509000000000000" pitchFamily="65" charset="-120"/>
              </a:rPr>
              <a:t>年</a:t>
            </a:r>
            <a:r>
              <a:rPr lang="en-US" altLang="zh-TW" sz="2000" b="1" dirty="0">
                <a:solidFill>
                  <a:schemeClr val="tx2"/>
                </a:solidFill>
                <a:latin typeface="標楷體" panose="03000509000000000000" pitchFamily="65" charset="-120"/>
                <a:ea typeface="標楷體" panose="03000509000000000000" pitchFamily="65" charset="-120"/>
              </a:rPr>
              <a:t>7</a:t>
            </a:r>
            <a:r>
              <a:rPr lang="zh-TW" altLang="en-US" sz="2000" b="1" dirty="0">
                <a:solidFill>
                  <a:schemeClr val="tx2"/>
                </a:solidFill>
                <a:latin typeface="標楷體" panose="03000509000000000000" pitchFamily="65" charset="-120"/>
                <a:ea typeface="標楷體" panose="03000509000000000000" pitchFamily="65" charset="-120"/>
              </a:rPr>
              <a:t>月</a:t>
            </a:r>
            <a:r>
              <a:rPr lang="en-US" altLang="zh-TW" sz="2000" b="1" dirty="0">
                <a:solidFill>
                  <a:schemeClr val="tx2"/>
                </a:solidFill>
                <a:latin typeface="標楷體" panose="03000509000000000000" pitchFamily="65" charset="-120"/>
                <a:ea typeface="標楷體" panose="03000509000000000000" pitchFamily="65" charset="-120"/>
              </a:rPr>
              <a:t>1</a:t>
            </a:r>
            <a:r>
              <a:rPr lang="zh-TW" altLang="en-US" sz="2000" b="1" dirty="0">
                <a:solidFill>
                  <a:schemeClr val="tx2"/>
                </a:solidFill>
                <a:latin typeface="標楷體" panose="03000509000000000000" pitchFamily="65" charset="-120"/>
                <a:ea typeface="標楷體" panose="03000509000000000000" pitchFamily="65" charset="-120"/>
              </a:rPr>
              <a:t>日</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二</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西門子拜訪理事長</a:t>
            </a:r>
            <a:endParaRPr lang="en-US" altLang="zh-TW" sz="20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2000" b="1" dirty="0">
                <a:solidFill>
                  <a:schemeClr val="tx2"/>
                </a:solidFill>
                <a:latin typeface="標楷體" panose="03000509000000000000" pitchFamily="65" charset="-120"/>
                <a:ea typeface="標楷體" panose="03000509000000000000" pitchFamily="65" charset="-120"/>
              </a:rPr>
              <a:t>2025</a:t>
            </a:r>
            <a:r>
              <a:rPr lang="zh-TW" altLang="en-US" sz="2000" b="1" dirty="0">
                <a:solidFill>
                  <a:schemeClr val="tx2"/>
                </a:solidFill>
                <a:latin typeface="標楷體" panose="03000509000000000000" pitchFamily="65" charset="-120"/>
                <a:ea typeface="標楷體" panose="03000509000000000000" pitchFamily="65" charset="-120"/>
              </a:rPr>
              <a:t>年</a:t>
            </a:r>
            <a:r>
              <a:rPr lang="en-US" altLang="zh-TW" sz="2000" b="1" dirty="0">
                <a:solidFill>
                  <a:schemeClr val="tx2"/>
                </a:solidFill>
                <a:latin typeface="標楷體" panose="03000509000000000000" pitchFamily="65" charset="-120"/>
                <a:ea typeface="標楷體" panose="03000509000000000000" pitchFamily="65" charset="-120"/>
              </a:rPr>
              <a:t>7</a:t>
            </a:r>
            <a:r>
              <a:rPr lang="zh-TW" altLang="en-US" sz="2000" b="1" dirty="0">
                <a:solidFill>
                  <a:schemeClr val="tx2"/>
                </a:solidFill>
                <a:latin typeface="標楷體" panose="03000509000000000000" pitchFamily="65" charset="-120"/>
                <a:ea typeface="標楷體" panose="03000509000000000000" pitchFamily="65" charset="-120"/>
              </a:rPr>
              <a:t>月</a:t>
            </a:r>
            <a:r>
              <a:rPr lang="en-US" altLang="zh-TW" sz="2000" b="1" dirty="0">
                <a:solidFill>
                  <a:schemeClr val="tx2"/>
                </a:solidFill>
                <a:latin typeface="標楷體" panose="03000509000000000000" pitchFamily="65" charset="-120"/>
                <a:ea typeface="標楷體" panose="03000509000000000000" pitchFamily="65" charset="-120"/>
              </a:rPr>
              <a:t>8</a:t>
            </a:r>
            <a:r>
              <a:rPr lang="zh-TW" altLang="en-US" sz="2000" b="1" dirty="0">
                <a:solidFill>
                  <a:schemeClr val="tx2"/>
                </a:solidFill>
                <a:latin typeface="標楷體" panose="03000509000000000000" pitchFamily="65" charset="-120"/>
                <a:ea typeface="標楷體" panose="03000509000000000000" pitchFamily="65" charset="-120"/>
              </a:rPr>
              <a:t>日</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二</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能源週攤位會議事項</a:t>
            </a:r>
            <a:endParaRPr lang="en-US" altLang="zh-TW" sz="20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2000" b="1" dirty="0">
                <a:solidFill>
                  <a:schemeClr val="tx2"/>
                </a:solidFill>
                <a:latin typeface="標楷體" panose="03000509000000000000" pitchFamily="65" charset="-120"/>
                <a:ea typeface="標楷體" panose="03000509000000000000" pitchFamily="65" charset="-120"/>
              </a:rPr>
              <a:t>2025</a:t>
            </a:r>
            <a:r>
              <a:rPr lang="zh-TW" altLang="en-US" sz="2000" b="1" dirty="0">
                <a:solidFill>
                  <a:schemeClr val="tx2"/>
                </a:solidFill>
                <a:latin typeface="標楷體" panose="03000509000000000000" pitchFamily="65" charset="-120"/>
                <a:ea typeface="標楷體" panose="03000509000000000000" pitchFamily="65" charset="-120"/>
              </a:rPr>
              <a:t>年</a:t>
            </a:r>
            <a:r>
              <a:rPr lang="en-US" altLang="zh-TW" sz="2000" b="1" dirty="0">
                <a:solidFill>
                  <a:schemeClr val="tx2"/>
                </a:solidFill>
                <a:latin typeface="標楷體" panose="03000509000000000000" pitchFamily="65" charset="-120"/>
                <a:ea typeface="標楷體" panose="03000509000000000000" pitchFamily="65" charset="-120"/>
              </a:rPr>
              <a:t>7</a:t>
            </a:r>
            <a:r>
              <a:rPr lang="zh-TW" altLang="en-US" sz="2000" b="1" dirty="0">
                <a:solidFill>
                  <a:schemeClr val="tx2"/>
                </a:solidFill>
                <a:latin typeface="標楷體" panose="03000509000000000000" pitchFamily="65" charset="-120"/>
                <a:ea typeface="標楷體" panose="03000509000000000000" pitchFamily="65" charset="-120"/>
              </a:rPr>
              <a:t>月</a:t>
            </a:r>
            <a:r>
              <a:rPr lang="en-US" altLang="zh-TW" sz="2000" b="1" dirty="0">
                <a:solidFill>
                  <a:schemeClr val="tx2"/>
                </a:solidFill>
                <a:latin typeface="標楷體" panose="03000509000000000000" pitchFamily="65" charset="-120"/>
                <a:ea typeface="標楷體" panose="03000509000000000000" pitchFamily="65" charset="-120"/>
              </a:rPr>
              <a:t>15</a:t>
            </a:r>
            <a:r>
              <a:rPr lang="zh-TW" altLang="en-US" sz="2000" b="1" dirty="0">
                <a:solidFill>
                  <a:schemeClr val="tx2"/>
                </a:solidFill>
                <a:latin typeface="標楷體" panose="03000509000000000000" pitchFamily="65" charset="-120"/>
                <a:ea typeface="標楷體" panose="03000509000000000000" pitchFamily="65" charset="-120"/>
              </a:rPr>
              <a:t>日</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二</a:t>
            </a:r>
            <a:r>
              <a:rPr lang="en-US" altLang="zh-TW" sz="2000" b="1" dirty="0">
                <a:solidFill>
                  <a:schemeClr val="tx2"/>
                </a:solidFill>
                <a:latin typeface="標楷體" panose="03000509000000000000" pitchFamily="65" charset="-120"/>
                <a:ea typeface="標楷體" panose="03000509000000000000" pitchFamily="65" charset="-120"/>
              </a:rPr>
              <a:t>)</a:t>
            </a:r>
            <a:r>
              <a:rPr lang="zh-TW" altLang="en-US" sz="2000" b="1" dirty="0">
                <a:solidFill>
                  <a:schemeClr val="tx2"/>
                </a:solidFill>
                <a:latin typeface="標楷體" panose="03000509000000000000" pitchFamily="65" charset="-120"/>
                <a:ea typeface="標楷體" panose="03000509000000000000" pitchFamily="65" charset="-120"/>
              </a:rPr>
              <a:t>會員大會</a:t>
            </a:r>
            <a:endParaRPr lang="en-US" altLang="zh-TW" sz="20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2000" b="1" dirty="0">
                <a:solidFill>
                  <a:srgbClr val="0070C0"/>
                </a:solidFill>
                <a:highlight>
                  <a:srgbClr val="FFFF00"/>
                </a:highlight>
                <a:latin typeface="標楷體" panose="03000509000000000000" pitchFamily="65" charset="-120"/>
                <a:ea typeface="標楷體" panose="03000509000000000000" pitchFamily="65" charset="-120"/>
              </a:rPr>
              <a:t>2025</a:t>
            </a:r>
            <a:r>
              <a:rPr lang="zh-TW" altLang="en-US" sz="2000" b="1" dirty="0">
                <a:solidFill>
                  <a:srgbClr val="0070C0"/>
                </a:solidFill>
                <a:highlight>
                  <a:srgbClr val="FFFF00"/>
                </a:highlight>
                <a:latin typeface="標楷體" panose="03000509000000000000" pitchFamily="65" charset="-120"/>
                <a:ea typeface="標楷體" panose="03000509000000000000" pitchFamily="65" charset="-120"/>
              </a:rPr>
              <a:t>年</a:t>
            </a:r>
            <a:r>
              <a:rPr lang="en-US" altLang="zh-TW" sz="2000" b="1" dirty="0">
                <a:solidFill>
                  <a:srgbClr val="0070C0"/>
                </a:solidFill>
                <a:highlight>
                  <a:srgbClr val="FFFF00"/>
                </a:highlight>
                <a:latin typeface="標楷體" panose="03000509000000000000" pitchFamily="65" charset="-120"/>
                <a:ea typeface="標楷體" panose="03000509000000000000" pitchFamily="65" charset="-120"/>
              </a:rPr>
              <a:t>10</a:t>
            </a:r>
            <a:r>
              <a:rPr lang="zh-TW" altLang="en-US" sz="2000" b="1" dirty="0">
                <a:solidFill>
                  <a:srgbClr val="0070C0"/>
                </a:solidFill>
                <a:highlight>
                  <a:srgbClr val="FFFF00"/>
                </a:highlight>
                <a:latin typeface="標楷體" panose="03000509000000000000" pitchFamily="65" charset="-120"/>
                <a:ea typeface="標楷體" panose="03000509000000000000" pitchFamily="65" charset="-120"/>
              </a:rPr>
              <a:t>月</a:t>
            </a:r>
            <a:r>
              <a:rPr lang="en-US" altLang="zh-TW" sz="2000" b="1" dirty="0">
                <a:solidFill>
                  <a:srgbClr val="0070C0"/>
                </a:solidFill>
                <a:highlight>
                  <a:srgbClr val="FFFF00"/>
                </a:highlight>
                <a:latin typeface="標楷體" panose="03000509000000000000" pitchFamily="65" charset="-120"/>
                <a:ea typeface="標楷體" panose="03000509000000000000" pitchFamily="65" charset="-120"/>
              </a:rPr>
              <a:t>29</a:t>
            </a:r>
            <a:r>
              <a:rPr lang="zh-TW" altLang="en-US" sz="2000" b="1" dirty="0">
                <a:solidFill>
                  <a:srgbClr val="0070C0"/>
                </a:solidFill>
                <a:highlight>
                  <a:srgbClr val="FFFF00"/>
                </a:highlight>
                <a:latin typeface="標楷體" panose="03000509000000000000" pitchFamily="65" charset="-120"/>
                <a:ea typeface="標楷體" panose="03000509000000000000" pitchFamily="65" charset="-120"/>
              </a:rPr>
              <a:t>日</a:t>
            </a:r>
            <a:r>
              <a:rPr lang="en-US" altLang="zh-TW" sz="2000" b="1" dirty="0">
                <a:solidFill>
                  <a:srgbClr val="0070C0"/>
                </a:solidFill>
                <a:highlight>
                  <a:srgbClr val="FFFF00"/>
                </a:highlight>
                <a:latin typeface="標楷體" panose="03000509000000000000" pitchFamily="65" charset="-120"/>
                <a:ea typeface="標楷體" panose="03000509000000000000" pitchFamily="65" charset="-120"/>
              </a:rPr>
              <a:t>(</a:t>
            </a:r>
            <a:r>
              <a:rPr lang="zh-TW" altLang="en-US" sz="2000" b="1" dirty="0">
                <a:solidFill>
                  <a:srgbClr val="0070C0"/>
                </a:solidFill>
                <a:highlight>
                  <a:srgbClr val="FFFF00"/>
                </a:highlight>
                <a:latin typeface="標楷體" panose="03000509000000000000" pitchFamily="65" charset="-120"/>
                <a:ea typeface="標楷體" panose="03000509000000000000" pitchFamily="65" charset="-120"/>
              </a:rPr>
              <a:t>三</a:t>
            </a:r>
            <a:r>
              <a:rPr lang="en-US" altLang="zh-TW" sz="2000" b="1" dirty="0">
                <a:solidFill>
                  <a:srgbClr val="0070C0"/>
                </a:solidFill>
                <a:highlight>
                  <a:srgbClr val="FFFF00"/>
                </a:highlight>
                <a:latin typeface="標楷體" panose="03000509000000000000" pitchFamily="65" charset="-120"/>
                <a:ea typeface="標楷體" panose="03000509000000000000" pitchFamily="65" charset="-120"/>
              </a:rPr>
              <a:t>)~31</a:t>
            </a:r>
            <a:r>
              <a:rPr lang="zh-TW" altLang="en-US" sz="2000" b="1" dirty="0">
                <a:solidFill>
                  <a:srgbClr val="0070C0"/>
                </a:solidFill>
                <a:highlight>
                  <a:srgbClr val="FFFF00"/>
                </a:highlight>
                <a:latin typeface="標楷體" panose="03000509000000000000" pitchFamily="65" charset="-120"/>
                <a:ea typeface="標楷體" panose="03000509000000000000" pitchFamily="65" charset="-120"/>
              </a:rPr>
              <a:t>日</a:t>
            </a:r>
            <a:r>
              <a:rPr lang="en-US" altLang="zh-TW" sz="2000" b="1" dirty="0">
                <a:solidFill>
                  <a:srgbClr val="0070C0"/>
                </a:solidFill>
                <a:highlight>
                  <a:srgbClr val="FFFF00"/>
                </a:highlight>
                <a:latin typeface="標楷體" panose="03000509000000000000" pitchFamily="65" charset="-120"/>
                <a:ea typeface="標楷體" panose="03000509000000000000" pitchFamily="65" charset="-120"/>
              </a:rPr>
              <a:t>(</a:t>
            </a:r>
            <a:r>
              <a:rPr lang="zh-TW" altLang="en-US" sz="2000" b="1" dirty="0">
                <a:solidFill>
                  <a:srgbClr val="0070C0"/>
                </a:solidFill>
                <a:highlight>
                  <a:srgbClr val="FFFF00"/>
                </a:highlight>
                <a:latin typeface="標楷體" panose="03000509000000000000" pitchFamily="65" charset="-120"/>
                <a:ea typeface="標楷體" panose="03000509000000000000" pitchFamily="65" charset="-120"/>
              </a:rPr>
              <a:t>五</a:t>
            </a:r>
            <a:r>
              <a:rPr lang="en-US" altLang="zh-TW" sz="2000" b="1" dirty="0">
                <a:solidFill>
                  <a:srgbClr val="0070C0"/>
                </a:solidFill>
                <a:highlight>
                  <a:srgbClr val="FFFF00"/>
                </a:highlight>
                <a:latin typeface="標楷體" panose="03000509000000000000" pitchFamily="65" charset="-120"/>
                <a:ea typeface="標楷體" panose="03000509000000000000" pitchFamily="65" charset="-120"/>
              </a:rPr>
              <a:t>)</a:t>
            </a:r>
            <a:r>
              <a:rPr lang="zh-TW" altLang="en-US" sz="2000" b="1" dirty="0">
                <a:solidFill>
                  <a:srgbClr val="0070C0"/>
                </a:solidFill>
                <a:highlight>
                  <a:srgbClr val="FFFF00"/>
                </a:highlight>
                <a:latin typeface="標楷體" panose="03000509000000000000" pitchFamily="65" charset="-120"/>
                <a:ea typeface="標楷體" panose="03000509000000000000" pitchFamily="65" charset="-120"/>
              </a:rPr>
              <a:t>台灣國際智慧能源週</a:t>
            </a:r>
          </a:p>
        </p:txBody>
      </p:sp>
      <p:sp>
        <p:nvSpPr>
          <p:cNvPr id="2" name="投影片編號版面配置區 4">
            <a:extLst>
              <a:ext uri="{FF2B5EF4-FFF2-40B4-BE49-F238E27FC236}">
                <a16:creationId xmlns:a16="http://schemas.microsoft.com/office/drawing/2014/main" id="{08F587BC-BCA8-D811-135C-F42E44462B2E}"/>
              </a:ext>
            </a:extLst>
          </p:cNvPr>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14</a:t>
            </a:fld>
            <a:endParaRPr lang="en-US" sz="2000" dirty="0">
              <a:solidFill>
                <a:schemeClr val="tx1"/>
              </a:solidFill>
            </a:endParaRPr>
          </a:p>
        </p:txBody>
      </p:sp>
    </p:spTree>
    <p:extLst>
      <p:ext uri="{BB962C8B-B14F-4D97-AF65-F5344CB8AC3E}">
        <p14:creationId xmlns:p14="http://schemas.microsoft.com/office/powerpoint/2010/main" val="1796196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C7D5C72E-2091-263E-AD3B-9BC8C413E074}"/>
              </a:ext>
            </a:extLst>
          </p:cNvPr>
          <p:cNvSpPr txBox="1"/>
          <p:nvPr/>
        </p:nvSpPr>
        <p:spPr>
          <a:xfrm>
            <a:off x="772886" y="171065"/>
            <a:ext cx="8193101" cy="792525"/>
          </a:xfrm>
          <a:prstGeom prst="rect">
            <a:avLst/>
          </a:prstGeom>
          <a:noFill/>
        </p:spPr>
        <p:txBody>
          <a:bodyPr wrap="square" rtlCol="0">
            <a:spAutoFit/>
          </a:bodyPr>
          <a:lstStyle/>
          <a:p>
            <a:pPr>
              <a:spcBef>
                <a:spcPts val="1800"/>
              </a:spcBef>
            </a:pPr>
            <a:r>
              <a:rPr lang="en-US" altLang="zh-TW" sz="3200" b="1" dirty="0">
                <a:solidFill>
                  <a:schemeClr val="accent6">
                    <a:lumMod val="50000"/>
                  </a:schemeClr>
                </a:solidFill>
                <a:latin typeface="標楷體" panose="03000509000000000000" pitchFamily="65" charset="-120"/>
                <a:ea typeface="標楷體" panose="03000509000000000000" pitchFamily="65" charset="-120"/>
              </a:rPr>
              <a:t>2024</a:t>
            </a:r>
            <a:r>
              <a:rPr lang="zh-TW" altLang="en-US" sz="3200" b="1" dirty="0">
                <a:solidFill>
                  <a:schemeClr val="accent6">
                    <a:lumMod val="50000"/>
                  </a:schemeClr>
                </a:solidFill>
                <a:latin typeface="標楷體" panose="03000509000000000000" pitchFamily="65" charset="-120"/>
                <a:ea typeface="標楷體" panose="03000509000000000000" pitchFamily="65" charset="-120"/>
              </a:rPr>
              <a:t>年</a:t>
            </a:r>
            <a:r>
              <a:rPr lang="en-US" altLang="zh-TW" sz="3200" b="1" dirty="0">
                <a:solidFill>
                  <a:schemeClr val="accent6">
                    <a:lumMod val="50000"/>
                  </a:schemeClr>
                </a:solidFill>
                <a:latin typeface="標楷體" panose="03000509000000000000" pitchFamily="65" charset="-120"/>
                <a:ea typeface="標楷體" panose="03000509000000000000" pitchFamily="65" charset="-120"/>
              </a:rPr>
              <a:t>12</a:t>
            </a:r>
            <a:r>
              <a:rPr lang="zh-TW" altLang="en-US" sz="3200" b="1" dirty="0">
                <a:solidFill>
                  <a:schemeClr val="accent6">
                    <a:lumMod val="50000"/>
                  </a:schemeClr>
                </a:solidFill>
                <a:latin typeface="標楷體" panose="03000509000000000000" pitchFamily="65" charset="-120"/>
                <a:ea typeface="標楷體" panose="03000509000000000000" pitchFamily="65" charset="-120"/>
              </a:rPr>
              <a:t>月參加環境部資源循環署日本參訪</a:t>
            </a:r>
            <a:br>
              <a:rPr lang="en-US" altLang="zh-TW" sz="1350" b="1" dirty="0">
                <a:solidFill>
                  <a:schemeClr val="accent6">
                    <a:lumMod val="50000"/>
                  </a:schemeClr>
                </a:solidFill>
                <a:latin typeface="標楷體" panose="03000509000000000000" pitchFamily="65" charset="-120"/>
                <a:ea typeface="標楷體" panose="03000509000000000000" pitchFamily="65" charset="-120"/>
              </a:rPr>
            </a:br>
            <a:r>
              <a:rPr lang="en-US" altLang="zh-TW" sz="1350" b="1" dirty="0">
                <a:solidFill>
                  <a:schemeClr val="accent6">
                    <a:lumMod val="50000"/>
                  </a:schemeClr>
                </a:solidFill>
                <a:latin typeface="標楷體" panose="03000509000000000000" pitchFamily="65" charset="-120"/>
                <a:ea typeface="標楷體" panose="03000509000000000000" pitchFamily="65" charset="-120"/>
              </a:rPr>
              <a:t>      </a:t>
            </a:r>
            <a:endParaRPr lang="zh-TW" altLang="en-US" sz="1350" b="1" dirty="0">
              <a:solidFill>
                <a:schemeClr val="accent6">
                  <a:lumMod val="50000"/>
                </a:schemeClr>
              </a:solidFill>
              <a:latin typeface="標楷體" panose="03000509000000000000" pitchFamily="65" charset="-120"/>
              <a:ea typeface="標楷體" panose="03000509000000000000" pitchFamily="65" charset="-120"/>
            </a:endParaRPr>
          </a:p>
        </p:txBody>
      </p:sp>
      <p:sp>
        <p:nvSpPr>
          <p:cNvPr id="7" name="文字方塊 6">
            <a:extLst>
              <a:ext uri="{FF2B5EF4-FFF2-40B4-BE49-F238E27FC236}">
                <a16:creationId xmlns:a16="http://schemas.microsoft.com/office/drawing/2014/main" id="{16A4ED6D-9546-8636-1532-DF237F71BB27}"/>
              </a:ext>
            </a:extLst>
          </p:cNvPr>
          <p:cNvSpPr txBox="1"/>
          <p:nvPr/>
        </p:nvSpPr>
        <p:spPr>
          <a:xfrm>
            <a:off x="772886" y="917912"/>
            <a:ext cx="7895345" cy="5940088"/>
          </a:xfrm>
          <a:prstGeom prst="rect">
            <a:avLst/>
          </a:prstGeom>
          <a:noFill/>
        </p:spPr>
        <p:txBody>
          <a:bodyPr wrap="square" rtlCol="0">
            <a:spAutoFit/>
          </a:bodyPr>
          <a:lstStyle/>
          <a:p>
            <a:pPr algn="just"/>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為因應歐盟</a:t>
            </a:r>
            <a:r>
              <a:rPr lang="en-US" altLang="zh-TW" sz="2000" kern="100" dirty="0">
                <a:latin typeface="Aptos" panose="020B0004020202020204" pitchFamily="34" charset="0"/>
                <a:ea typeface="標楷體" panose="03000509000000000000" pitchFamily="65" charset="-120"/>
                <a:cs typeface="Times New Roman" panose="02020603050405020304" pitchFamily="18" charset="0"/>
              </a:rPr>
              <a:t>2023</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年歐盟電池及廢電池法規</a:t>
            </a:r>
            <a:r>
              <a:rPr lang="en-US" altLang="zh-TW" sz="2000" kern="100" dirty="0">
                <a:latin typeface="Aptos" panose="020B0004020202020204" pitchFamily="34" charset="0"/>
                <a:ea typeface="標楷體" panose="03000509000000000000" pitchFamily="65" charset="-120"/>
                <a:cs typeface="Times New Roman" panose="02020603050405020304" pitchFamily="18" charset="0"/>
              </a:rPr>
              <a:t>(REGULATION (EU)2023/1542</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修正，同時</a:t>
            </a:r>
            <a:r>
              <a:rPr lang="zh-TW" altLang="zh-TW" sz="2000" b="1" u="sng" kern="100" dirty="0">
                <a:solidFill>
                  <a:srgbClr val="FF0000"/>
                </a:solidFill>
                <a:latin typeface="Aptos" panose="020B0004020202020204" pitchFamily="34" charset="0"/>
                <a:ea typeface="標楷體" panose="03000509000000000000" pitchFamily="65" charset="-120"/>
                <a:cs typeface="Times New Roman" panose="02020603050405020304" pitchFamily="18" charset="0"/>
              </a:rPr>
              <a:t>依第十屆第一次理監事會議決議｢加強與政府連結，提升協會於公部門之影響力」</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，參加</a:t>
            </a:r>
            <a:r>
              <a:rPr lang="en-US" altLang="zh-TW" sz="2000" kern="100" dirty="0">
                <a:latin typeface="Aptos" panose="020B0004020202020204" pitchFamily="34" charset="0"/>
                <a:ea typeface="標楷體" panose="03000509000000000000" pitchFamily="65" charset="-120"/>
                <a:cs typeface="Times New Roman" panose="02020603050405020304" pitchFamily="18" charset="0"/>
              </a:rPr>
              <a:t>2024</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年環境部資源循環訪日團，參加本團主要目的分為三部分：</a:t>
            </a:r>
            <a:endParaRPr lang="zh-TW" altLang="zh-TW" sz="2000" kern="100" dirty="0">
              <a:latin typeface="Aptos" panose="020B0004020202020204" pitchFamily="34" charset="0"/>
              <a:ea typeface="新細明體" panose="02020500000000000000" pitchFamily="18" charset="-120"/>
              <a:cs typeface="Times New Roman" panose="02020603050405020304" pitchFamily="18" charset="0"/>
            </a:endParaRPr>
          </a:p>
          <a:p>
            <a:pPr marL="257175" indent="-257175">
              <a:buFont typeface="+mj-ea"/>
              <a:buAutoNum type="ea1ChtPlain"/>
            </a:pP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運用本次參加訪日團機會，</a:t>
            </a:r>
            <a:r>
              <a:rPr lang="zh-TW" altLang="zh-TW" sz="2000" b="1" u="sng" kern="100" dirty="0">
                <a:solidFill>
                  <a:srgbClr val="FF0000"/>
                </a:solidFill>
                <a:latin typeface="Aptos" panose="020B0004020202020204" pitchFamily="34" charset="0"/>
                <a:ea typeface="標楷體" panose="03000509000000000000" pitchFamily="65" charset="-120"/>
                <a:cs typeface="Times New Roman" panose="02020603050405020304" pitchFamily="18" charset="0"/>
              </a:rPr>
              <a:t>認識環境部部長、資源循環署署長、科長、技正等官員透過提升與政府部門之關係</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，進一步影響法規制定、增進協會會員權益，促進往後協調能力。</a:t>
            </a:r>
            <a:br>
              <a:rPr lang="en-US" altLang="zh-TW" sz="2000" kern="100" dirty="0">
                <a:latin typeface="Aptos" panose="020B0004020202020204" pitchFamily="34" charset="0"/>
                <a:ea typeface="標楷體" panose="03000509000000000000" pitchFamily="65" charset="-120"/>
                <a:cs typeface="Times New Roman" panose="02020603050405020304" pitchFamily="18" charset="0"/>
              </a:rPr>
            </a:br>
            <a:r>
              <a:rPr lang="zh-TW" altLang="en-US" sz="2000" kern="100" dirty="0">
                <a:latin typeface="Aptos" panose="020B0004020202020204" pitchFamily="34" charset="0"/>
                <a:ea typeface="標楷體" panose="03000509000000000000" pitchFamily="65" charset="-120"/>
                <a:cs typeface="Times New Roman" panose="02020603050405020304" pitchFamily="18" charset="0"/>
              </a:rPr>
              <a:t>                                          </a:t>
            </a:r>
            <a:r>
              <a:rPr lang="en-US" altLang="zh-TW" sz="2000" kern="100" dirty="0">
                <a:latin typeface="Aptos" panose="020B0004020202020204" pitchFamily="34" charset="0"/>
                <a:ea typeface="標楷體" panose="03000509000000000000" pitchFamily="65" charset="-120"/>
                <a:cs typeface="Times New Roman" panose="02020603050405020304" pitchFamily="18" charset="0"/>
              </a:rPr>
              <a:t>(</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理</a:t>
            </a:r>
            <a:r>
              <a:rPr lang="zh-TW" altLang="en-US" sz="2000" kern="100" dirty="0">
                <a:latin typeface="Aptos" panose="020B0004020202020204" pitchFamily="34" charset="0"/>
                <a:ea typeface="標楷體" panose="03000509000000000000" pitchFamily="65" charset="-120"/>
                <a:cs typeface="Times New Roman" panose="02020603050405020304" pitchFamily="18" charset="0"/>
              </a:rPr>
              <a:t>事</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長敬致環境部彭啟明部長信函，請參考</a:t>
            </a:r>
            <a:r>
              <a:rPr lang="zh-TW" altLang="en-US" sz="2000" kern="100" dirty="0">
                <a:latin typeface="Aptos" panose="020B0004020202020204" pitchFamily="34" charset="0"/>
                <a:ea typeface="標楷體" panose="03000509000000000000" pitchFamily="65" charset="-120"/>
                <a:cs typeface="Times New Roman" panose="02020603050405020304" pitchFamily="18" charset="0"/>
              </a:rPr>
              <a:t>後</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附件</a:t>
            </a:r>
            <a:r>
              <a:rPr lang="en-US" altLang="zh-TW" sz="2000" kern="100" dirty="0">
                <a:latin typeface="Aptos" panose="020B0004020202020204" pitchFamily="34" charset="0"/>
                <a:ea typeface="標楷體" panose="03000509000000000000" pitchFamily="65" charset="-120"/>
                <a:cs typeface="Times New Roman" panose="02020603050405020304" pitchFamily="18" charset="0"/>
              </a:rPr>
              <a:t>)</a:t>
            </a:r>
            <a:endParaRPr lang="zh-TW" altLang="zh-TW" sz="2000" kern="100" dirty="0">
              <a:latin typeface="Aptos" panose="020B0004020202020204" pitchFamily="34" charset="0"/>
              <a:ea typeface="新細明體" panose="02020500000000000000" pitchFamily="18" charset="-120"/>
              <a:cs typeface="Times New Roman" panose="02020603050405020304" pitchFamily="18" charset="0"/>
            </a:endParaRPr>
          </a:p>
          <a:p>
            <a:pPr marL="257175" indent="-257175">
              <a:buFont typeface="+mj-ea"/>
              <a:buAutoNum type="ea1ChtPlain"/>
            </a:pPr>
            <a:r>
              <a:rPr lang="zh-TW" altLang="zh-TW" sz="2000" b="1" u="sng" kern="100" dirty="0">
                <a:solidFill>
                  <a:srgbClr val="FF0000"/>
                </a:solidFill>
                <a:latin typeface="Aptos" panose="020B0004020202020204" pitchFamily="34" charset="0"/>
                <a:ea typeface="標楷體" panose="03000509000000000000" pitchFamily="65" charset="-120"/>
                <a:cs typeface="Times New Roman" panose="02020603050405020304" pitchFamily="18" charset="0"/>
              </a:rPr>
              <a:t>利用本次參訪行程瞭解日本對於鋰電池回收之具體做法</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；由於鋰電池回收於日本仍屬於新興產業，訪日團透過資策會協調無法訪視工廠。經再由</a:t>
            </a:r>
            <a:r>
              <a:rPr lang="en-US" altLang="zh-TW" sz="2000" kern="100" dirty="0">
                <a:latin typeface="Aptos" panose="020B0004020202020204" pitchFamily="34" charset="0"/>
                <a:ea typeface="標楷體" panose="03000509000000000000" pitchFamily="65" charset="-120"/>
                <a:cs typeface="Times New Roman" panose="02020603050405020304" pitchFamily="18" charset="0"/>
              </a:rPr>
              <a:t>IEK</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、日本</a:t>
            </a:r>
            <a:r>
              <a:rPr lang="en-US" altLang="zh-TW" sz="2000" kern="100" dirty="0">
                <a:latin typeface="Aptos" panose="020B0004020202020204" pitchFamily="34" charset="0"/>
                <a:ea typeface="標楷體" panose="03000509000000000000" pitchFamily="65" charset="-120"/>
                <a:cs typeface="Times New Roman" panose="02020603050405020304" pitchFamily="18" charset="0"/>
              </a:rPr>
              <a:t>BMSC</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協助，安排參訪</a:t>
            </a:r>
            <a:r>
              <a:rPr lang="en-US" altLang="zh-TW" sz="2000" kern="100" dirty="0">
                <a:latin typeface="Aptos" panose="020B0004020202020204" pitchFamily="34" charset="0"/>
                <a:ea typeface="標楷體" panose="03000509000000000000" pitchFamily="65" charset="-120"/>
                <a:cs typeface="Times New Roman" panose="02020603050405020304" pitchFamily="18" charset="0"/>
              </a:rPr>
              <a:t>NIPPON RECYCLE</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與松田株式會社之工廠運作。</a:t>
            </a:r>
            <a:br>
              <a:rPr lang="en-US" altLang="zh-TW" sz="2000" kern="100" dirty="0">
                <a:latin typeface="Aptos" panose="020B0004020202020204" pitchFamily="34" charset="0"/>
                <a:ea typeface="標楷體" panose="03000509000000000000" pitchFamily="65" charset="-120"/>
                <a:cs typeface="Times New Roman" panose="02020603050405020304" pitchFamily="18" charset="0"/>
              </a:rPr>
            </a:br>
            <a:endParaRPr lang="zh-TW" altLang="zh-TW" sz="2000" kern="100" dirty="0">
              <a:latin typeface="Aptos" panose="020B0004020202020204" pitchFamily="34" charset="0"/>
              <a:ea typeface="新細明體" panose="02020500000000000000" pitchFamily="18" charset="-120"/>
              <a:cs typeface="Times New Roman" panose="02020603050405020304" pitchFamily="18" charset="0"/>
            </a:endParaRPr>
          </a:p>
          <a:p>
            <a:pPr marL="257175" indent="-257175">
              <a:buFont typeface="+mj-ea"/>
              <a:buAutoNum type="ea1ChtPlain"/>
            </a:pP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本於協助本協會會員宗旨，</a:t>
            </a:r>
            <a:r>
              <a:rPr lang="zh-TW" altLang="zh-TW" sz="2000" b="1" u="sng" kern="100" dirty="0">
                <a:solidFill>
                  <a:srgbClr val="FF0000"/>
                </a:solidFill>
                <a:latin typeface="Aptos" panose="020B0004020202020204" pitchFamily="34" charset="0"/>
                <a:ea typeface="標楷體" panose="03000509000000000000" pitchFamily="65" charset="-120"/>
                <a:cs typeface="Times New Roman" panose="02020603050405020304" pitchFamily="18" charset="0"/>
              </a:rPr>
              <a:t>協調本會從事鋰電池回收會員，共同參訪本次行程</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，參加之會員包含：</a:t>
            </a:r>
            <a:br>
              <a:rPr lang="en-US" altLang="zh-TW" sz="2000" kern="100" dirty="0">
                <a:latin typeface="Aptos" panose="020B0004020202020204" pitchFamily="34" charset="0"/>
                <a:ea typeface="標楷體" panose="03000509000000000000" pitchFamily="65" charset="-120"/>
                <a:cs typeface="Times New Roman" panose="02020603050405020304" pitchFamily="18" charset="0"/>
              </a:rPr>
            </a:b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三大未來 林沛毅董事長、諾瓦楊聯智董事長、銘福</a:t>
            </a:r>
            <a:r>
              <a:rPr lang="en-US" altLang="zh-TW" sz="2000" kern="100" dirty="0">
                <a:latin typeface="Aptos" panose="020B0004020202020204" pitchFamily="34" charset="0"/>
                <a:ea typeface="標楷體" panose="03000509000000000000" pitchFamily="65" charset="-120"/>
                <a:cs typeface="Times New Roman" panose="02020603050405020304" pitchFamily="18" charset="0"/>
              </a:rPr>
              <a:t>(</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即福仁</a:t>
            </a:r>
            <a:r>
              <a:rPr lang="en-US" altLang="zh-TW" sz="2000" kern="100" dirty="0">
                <a:latin typeface="Aptos" panose="020B0004020202020204" pitchFamily="34" charset="0"/>
                <a:ea typeface="標楷體" panose="03000509000000000000" pitchFamily="65" charset="-120"/>
                <a:cs typeface="Times New Roman" panose="02020603050405020304" pitchFamily="18" charset="0"/>
              </a:rPr>
              <a:t>)</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陳俊銘總經理、康普徐偉峻高管師、多驛蔡秉育副總經理等公司一併參加。</a:t>
            </a:r>
            <a:br>
              <a:rPr lang="en-US" altLang="zh-TW" sz="2000" kern="100" dirty="0">
                <a:latin typeface="Aptos" panose="020B0004020202020204" pitchFamily="34" charset="0"/>
                <a:ea typeface="標楷體" panose="03000509000000000000" pitchFamily="65" charset="-120"/>
                <a:cs typeface="Times New Roman" panose="02020603050405020304" pitchFamily="18" charset="0"/>
              </a:rPr>
            </a:br>
            <a:endParaRPr lang="zh-TW" altLang="zh-TW" sz="2000" kern="100" dirty="0">
              <a:latin typeface="Aptos" panose="020B0004020202020204" pitchFamily="34"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798018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385A450A-CFAE-63C8-3C7A-E76799137B35}"/>
              </a:ext>
            </a:extLst>
          </p:cNvPr>
          <p:cNvGraphicFramePr>
            <a:graphicFrameLocks noGrp="1"/>
          </p:cNvGraphicFramePr>
          <p:nvPr/>
        </p:nvGraphicFramePr>
        <p:xfrm>
          <a:off x="1096804" y="1974950"/>
          <a:ext cx="6950394" cy="3867089"/>
        </p:xfrm>
        <a:graphic>
          <a:graphicData uri="http://schemas.openxmlformats.org/drawingml/2006/table">
            <a:tbl>
              <a:tblPr firstRow="1" firstCol="1" bandRow="1">
                <a:tableStyleId>{5C22544A-7EE6-4342-B048-85BDC9FD1C3A}</a:tableStyleId>
              </a:tblPr>
              <a:tblGrid>
                <a:gridCol w="1010603">
                  <a:extLst>
                    <a:ext uri="{9D8B030D-6E8A-4147-A177-3AD203B41FA5}">
                      <a16:colId xmlns:a16="http://schemas.microsoft.com/office/drawing/2014/main" val="1797087722"/>
                    </a:ext>
                  </a:extLst>
                </a:gridCol>
                <a:gridCol w="1079659">
                  <a:extLst>
                    <a:ext uri="{9D8B030D-6E8A-4147-A177-3AD203B41FA5}">
                      <a16:colId xmlns:a16="http://schemas.microsoft.com/office/drawing/2014/main" val="1115833486"/>
                    </a:ext>
                  </a:extLst>
                </a:gridCol>
                <a:gridCol w="1214914">
                  <a:extLst>
                    <a:ext uri="{9D8B030D-6E8A-4147-A177-3AD203B41FA5}">
                      <a16:colId xmlns:a16="http://schemas.microsoft.com/office/drawing/2014/main" val="595750591"/>
                    </a:ext>
                  </a:extLst>
                </a:gridCol>
                <a:gridCol w="1214914">
                  <a:extLst>
                    <a:ext uri="{9D8B030D-6E8A-4147-A177-3AD203B41FA5}">
                      <a16:colId xmlns:a16="http://schemas.microsoft.com/office/drawing/2014/main" val="3616429977"/>
                    </a:ext>
                  </a:extLst>
                </a:gridCol>
                <a:gridCol w="1214914">
                  <a:extLst>
                    <a:ext uri="{9D8B030D-6E8A-4147-A177-3AD203B41FA5}">
                      <a16:colId xmlns:a16="http://schemas.microsoft.com/office/drawing/2014/main" val="2562898155"/>
                    </a:ext>
                  </a:extLst>
                </a:gridCol>
                <a:gridCol w="1215390">
                  <a:extLst>
                    <a:ext uri="{9D8B030D-6E8A-4147-A177-3AD203B41FA5}">
                      <a16:colId xmlns:a16="http://schemas.microsoft.com/office/drawing/2014/main" val="3280734825"/>
                    </a:ext>
                  </a:extLst>
                </a:gridCol>
              </a:tblGrid>
              <a:tr h="259336">
                <a:tc>
                  <a:txBody>
                    <a:bodyPr/>
                    <a:lstStyle/>
                    <a:p>
                      <a:pPr algn="ctr">
                        <a:lnSpc>
                          <a:spcPts val="1600"/>
                        </a:lnSpc>
                        <a:buNone/>
                      </a:pPr>
                      <a:r>
                        <a:rPr lang="zh-TW" sz="1100" kern="100">
                          <a:effectLst/>
                        </a:rPr>
                        <a:t>時間</a:t>
                      </a:r>
                      <a:r>
                        <a:rPr lang="en-US" sz="1100" kern="100">
                          <a:effectLst/>
                        </a:rPr>
                        <a:t>\</a:t>
                      </a:r>
                      <a:r>
                        <a:rPr lang="zh-TW" sz="1100" kern="100">
                          <a:effectLst/>
                        </a:rPr>
                        <a:t>日期</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algn="ctr">
                        <a:lnSpc>
                          <a:spcPts val="1600"/>
                        </a:lnSpc>
                        <a:buNone/>
                      </a:pPr>
                      <a:r>
                        <a:rPr lang="en-US" sz="1100" kern="100">
                          <a:effectLst/>
                        </a:rPr>
                        <a:t>12/2(</a:t>
                      </a:r>
                      <a:r>
                        <a:rPr lang="zh-TW" sz="1100" kern="100">
                          <a:effectLst/>
                        </a:rPr>
                        <a:t>一</a:t>
                      </a:r>
                      <a:r>
                        <a:rPr lang="en-US" sz="1100" kern="100">
                          <a:effectLst/>
                        </a:rPr>
                        <a:t>)</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algn="ctr">
                        <a:lnSpc>
                          <a:spcPts val="1600"/>
                        </a:lnSpc>
                        <a:buNone/>
                      </a:pPr>
                      <a:r>
                        <a:rPr lang="en-US" sz="1100" kern="100" dirty="0">
                          <a:effectLst/>
                        </a:rPr>
                        <a:t>12/3(</a:t>
                      </a:r>
                      <a:r>
                        <a:rPr lang="zh-TW" sz="1100" kern="100" dirty="0">
                          <a:effectLst/>
                        </a:rPr>
                        <a:t>二</a:t>
                      </a:r>
                      <a:r>
                        <a:rPr lang="en-US" sz="1100" kern="100" dirty="0">
                          <a:effectLst/>
                        </a:rPr>
                        <a:t>)</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algn="ctr">
                        <a:lnSpc>
                          <a:spcPts val="1600"/>
                        </a:lnSpc>
                        <a:buNone/>
                      </a:pPr>
                      <a:r>
                        <a:rPr lang="en-US" sz="1100" kern="100">
                          <a:effectLst/>
                        </a:rPr>
                        <a:t>12/4(</a:t>
                      </a:r>
                      <a:r>
                        <a:rPr lang="zh-TW" sz="1100" kern="100">
                          <a:effectLst/>
                        </a:rPr>
                        <a:t>三</a:t>
                      </a:r>
                      <a:r>
                        <a:rPr lang="en-US" sz="1100" kern="100">
                          <a:effectLst/>
                        </a:rPr>
                        <a:t>)</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algn="ctr">
                        <a:lnSpc>
                          <a:spcPts val="1600"/>
                        </a:lnSpc>
                        <a:buNone/>
                      </a:pPr>
                      <a:r>
                        <a:rPr lang="en-US" sz="1100" kern="100">
                          <a:effectLst/>
                        </a:rPr>
                        <a:t>12/5(</a:t>
                      </a:r>
                      <a:r>
                        <a:rPr lang="zh-TW" sz="1100" kern="100">
                          <a:effectLst/>
                        </a:rPr>
                        <a:t>四</a:t>
                      </a:r>
                      <a:r>
                        <a:rPr lang="en-US" sz="1100" kern="100">
                          <a:effectLst/>
                        </a:rPr>
                        <a:t>)</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algn="ctr">
                        <a:lnSpc>
                          <a:spcPts val="1600"/>
                        </a:lnSpc>
                        <a:buNone/>
                      </a:pPr>
                      <a:r>
                        <a:rPr lang="en-US" sz="1100" kern="100">
                          <a:effectLst/>
                        </a:rPr>
                        <a:t>12/6(</a:t>
                      </a:r>
                      <a:r>
                        <a:rPr lang="zh-TW" sz="1100" kern="100">
                          <a:effectLst/>
                        </a:rPr>
                        <a:t>五</a:t>
                      </a:r>
                      <a:r>
                        <a:rPr lang="en-US" sz="1100" kern="100">
                          <a:effectLst/>
                        </a:rPr>
                        <a:t>)</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extLst>
                  <a:ext uri="{0D108BD9-81ED-4DB2-BD59-A6C34878D82A}">
                    <a16:rowId xmlns:a16="http://schemas.microsoft.com/office/drawing/2014/main" val="1390016787"/>
                  </a:ext>
                </a:extLst>
              </a:tr>
              <a:tr h="1585583">
                <a:tc>
                  <a:txBody>
                    <a:bodyPr/>
                    <a:lstStyle/>
                    <a:p>
                      <a:pPr>
                        <a:buNone/>
                      </a:pPr>
                      <a:r>
                        <a:rPr lang="en-US" sz="1100" kern="100">
                          <a:effectLst/>
                        </a:rPr>
                        <a:t>09:00~12</a:t>
                      </a:r>
                      <a:r>
                        <a:rPr lang="zh-TW" sz="1100" kern="100">
                          <a:effectLst/>
                        </a:rPr>
                        <a:t>：</a:t>
                      </a:r>
                      <a:r>
                        <a:rPr lang="en-US" sz="1100" kern="100">
                          <a:effectLst/>
                        </a:rPr>
                        <a:t>00</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pPr>
                        <a:buNone/>
                      </a:pPr>
                      <a:r>
                        <a:rPr lang="en-US" sz="1100" kern="100">
                          <a:effectLst/>
                        </a:rPr>
                        <a:t> </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rowSpan="2">
                  <a:txBody>
                    <a:bodyPr/>
                    <a:lstStyle/>
                    <a:p>
                      <a:pPr>
                        <a:lnSpc>
                          <a:spcPts val="1500"/>
                        </a:lnSpc>
                        <a:buNone/>
                      </a:pPr>
                      <a:r>
                        <a:rPr lang="en-US" sz="1100" kern="100" dirty="0">
                          <a:effectLst/>
                        </a:rPr>
                        <a:t>08:30</a:t>
                      </a:r>
                      <a:r>
                        <a:rPr lang="zh-TW" sz="1100" kern="100" dirty="0">
                          <a:effectLst/>
                        </a:rPr>
                        <a:t>搭乘高鐵</a:t>
                      </a:r>
                      <a:r>
                        <a:rPr lang="en-US" sz="1100" kern="100" dirty="0">
                          <a:effectLst/>
                        </a:rPr>
                        <a:t>JR/</a:t>
                      </a:r>
                      <a:r>
                        <a:rPr lang="zh-TW" sz="1100" kern="100" dirty="0">
                          <a:effectLst/>
                        </a:rPr>
                        <a:t>阪神尼崎駅</a:t>
                      </a:r>
                      <a:endParaRPr lang="zh-TW" sz="900" kern="100" dirty="0">
                        <a:effectLst/>
                      </a:endParaRPr>
                    </a:p>
                    <a:p>
                      <a:pPr>
                        <a:lnSpc>
                          <a:spcPts val="1500"/>
                        </a:lnSpc>
                        <a:buNone/>
                      </a:pPr>
                      <a:r>
                        <a:rPr lang="en-US" sz="1100" kern="100" dirty="0">
                          <a:effectLst/>
                        </a:rPr>
                        <a:t>09:30</a:t>
                      </a:r>
                      <a:r>
                        <a:rPr lang="zh-TW" sz="1100" kern="100" dirty="0">
                          <a:effectLst/>
                        </a:rPr>
                        <a:t>搭計程車</a:t>
                      </a:r>
                      <a:r>
                        <a:rPr lang="en-US" sz="1100" kern="100" dirty="0">
                          <a:effectLst/>
                        </a:rPr>
                        <a:t>)</a:t>
                      </a:r>
                      <a:r>
                        <a:rPr lang="zh-TW" sz="1100" kern="100" dirty="0">
                          <a:effectLst/>
                        </a:rPr>
                        <a:t>至西淀川区</a:t>
                      </a:r>
                      <a:br>
                        <a:rPr lang="en-US" sz="1100" kern="100" dirty="0">
                          <a:effectLst/>
                        </a:rPr>
                      </a:br>
                      <a:r>
                        <a:rPr lang="en-US" sz="1100" kern="100" dirty="0">
                          <a:effectLst/>
                        </a:rPr>
                        <a:t>10:00 </a:t>
                      </a:r>
                      <a:r>
                        <a:rPr lang="zh-TW" sz="1100" kern="100" dirty="0">
                          <a:effectLst/>
                        </a:rPr>
                        <a:t>抵工廠</a:t>
                      </a:r>
                      <a:br>
                        <a:rPr lang="en-US" sz="1100" kern="100" dirty="0">
                          <a:effectLst/>
                        </a:rPr>
                      </a:br>
                      <a:r>
                        <a:rPr lang="zh-TW" sz="1100" kern="100" dirty="0">
                          <a:effectLst/>
                        </a:rPr>
                        <a:t>拜會</a:t>
                      </a:r>
                      <a:endParaRPr lang="zh-TW" sz="900" kern="100" dirty="0">
                        <a:effectLst/>
                      </a:endParaRPr>
                    </a:p>
                    <a:p>
                      <a:pPr>
                        <a:lnSpc>
                          <a:spcPts val="1500"/>
                        </a:lnSpc>
                        <a:buNone/>
                      </a:pPr>
                      <a:r>
                        <a:rPr lang="zh-TW" sz="1100" u="sng" kern="100" dirty="0">
                          <a:effectLst/>
                        </a:rPr>
                        <a:t>日本</a:t>
                      </a:r>
                      <a:r>
                        <a:rPr lang="en-US" sz="1100" u="sng" kern="100" dirty="0">
                          <a:effectLst/>
                        </a:rPr>
                        <a:t>Recycle center </a:t>
                      </a:r>
                      <a:r>
                        <a:rPr lang="zh-TW" sz="1100" u="sng" kern="100" dirty="0">
                          <a:effectLst/>
                        </a:rPr>
                        <a:t>中島事業所</a:t>
                      </a:r>
                      <a:endParaRPr lang="zh-TW" sz="900" kern="100" dirty="0">
                        <a:effectLst/>
                      </a:endParaRPr>
                    </a:p>
                    <a:p>
                      <a:pPr>
                        <a:lnSpc>
                          <a:spcPts val="1500"/>
                        </a:lnSpc>
                        <a:buNone/>
                      </a:pPr>
                      <a:r>
                        <a:rPr lang="zh-TW" sz="1100" kern="100" dirty="0">
                          <a:effectLst/>
                        </a:rPr>
                        <a:t>住址：</a:t>
                      </a:r>
                      <a:endParaRPr lang="zh-TW" sz="900" kern="100" dirty="0">
                        <a:effectLst/>
                      </a:endParaRPr>
                    </a:p>
                    <a:p>
                      <a:pPr>
                        <a:lnSpc>
                          <a:spcPts val="1500"/>
                        </a:lnSpc>
                        <a:buNone/>
                      </a:pPr>
                      <a:r>
                        <a:rPr lang="zh-TW" sz="1100" kern="100" dirty="0">
                          <a:effectLst/>
                        </a:rPr>
                        <a:t>大阪市西淀川区中島</a:t>
                      </a:r>
                      <a:r>
                        <a:rPr lang="en-US" sz="1100" kern="100" dirty="0">
                          <a:effectLst/>
                        </a:rPr>
                        <a:t>2-9-141</a:t>
                      </a:r>
                      <a:endParaRPr lang="zh-TW" sz="900" kern="100" dirty="0">
                        <a:effectLst/>
                      </a:endParaRPr>
                    </a:p>
                    <a:p>
                      <a:pPr>
                        <a:lnSpc>
                          <a:spcPts val="1500"/>
                        </a:lnSpc>
                        <a:buNone/>
                      </a:pPr>
                      <a:r>
                        <a:rPr lang="zh-TW" sz="1100" kern="100" dirty="0">
                          <a:effectLst/>
                        </a:rPr>
                        <a:t>參觀内容</a:t>
                      </a:r>
                      <a:endParaRPr lang="zh-TW" sz="900" kern="100" dirty="0">
                        <a:effectLst/>
                      </a:endParaRPr>
                    </a:p>
                    <a:p>
                      <a:pPr>
                        <a:lnSpc>
                          <a:spcPts val="1500"/>
                        </a:lnSpc>
                        <a:buNone/>
                      </a:pPr>
                      <a:r>
                        <a:rPr lang="en-US" sz="1100" kern="100" dirty="0">
                          <a:effectLst/>
                        </a:rPr>
                        <a:t> </a:t>
                      </a:r>
                      <a:endParaRPr lang="zh-TW" sz="900" kern="100" dirty="0">
                        <a:effectLst/>
                      </a:endParaRPr>
                    </a:p>
                    <a:p>
                      <a:pPr>
                        <a:lnSpc>
                          <a:spcPts val="1500"/>
                        </a:lnSpc>
                        <a:buNone/>
                      </a:pPr>
                      <a:r>
                        <a:rPr lang="en-US" sz="1100" kern="100" dirty="0">
                          <a:effectLst/>
                        </a:rPr>
                        <a:t>Li-ion</a:t>
                      </a:r>
                      <a:r>
                        <a:rPr lang="zh-TW" sz="1100" kern="100" dirty="0">
                          <a:effectLst/>
                        </a:rPr>
                        <a:t>の処理</a:t>
                      </a:r>
                      <a:r>
                        <a:rPr lang="en-US" sz="1100" kern="100" dirty="0">
                          <a:effectLst/>
                        </a:rPr>
                        <a:t>/BM</a:t>
                      </a:r>
                      <a:r>
                        <a:rPr lang="zh-TW" sz="1100" kern="100" dirty="0">
                          <a:effectLst/>
                        </a:rPr>
                        <a:t>製造</a:t>
                      </a:r>
                      <a:endParaRPr lang="zh-TW" sz="900" kern="100" dirty="0">
                        <a:effectLst/>
                      </a:endParaRPr>
                    </a:p>
                    <a:p>
                      <a:pPr>
                        <a:lnSpc>
                          <a:spcPts val="1500"/>
                        </a:lnSpc>
                        <a:buNone/>
                      </a:pPr>
                      <a:r>
                        <a:rPr lang="en-US" sz="1100" kern="100" dirty="0">
                          <a:effectLst/>
                        </a:rPr>
                        <a:t>(</a:t>
                      </a:r>
                      <a:r>
                        <a:rPr lang="zh-TW" sz="1100" kern="100" dirty="0">
                          <a:effectLst/>
                        </a:rPr>
                        <a:t>使用英文簡報</a:t>
                      </a:r>
                      <a:r>
                        <a:rPr lang="en-US" sz="1100" kern="100" dirty="0">
                          <a:effectLst/>
                        </a:rPr>
                        <a:t>)</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pPr>
                        <a:buNone/>
                      </a:pPr>
                      <a:r>
                        <a:rPr lang="zh-TW" sz="1100" kern="100">
                          <a:effectLst/>
                        </a:rPr>
                        <a:t>待安排行程中</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rowSpan="2">
                  <a:txBody>
                    <a:bodyPr/>
                    <a:lstStyle/>
                    <a:p>
                      <a:pPr algn="just">
                        <a:lnSpc>
                          <a:spcPts val="1500"/>
                        </a:lnSpc>
                        <a:buNone/>
                      </a:pPr>
                      <a:r>
                        <a:rPr lang="en-US" sz="1100" kern="100">
                          <a:effectLst/>
                        </a:rPr>
                        <a:t>09:30</a:t>
                      </a:r>
                      <a:r>
                        <a:rPr lang="zh-TW" sz="1100" kern="100">
                          <a:effectLst/>
                        </a:rPr>
                        <a:t>搭乘地鐵</a:t>
                      </a:r>
                      <a:r>
                        <a:rPr lang="en-US" sz="1100" kern="100">
                          <a:effectLst/>
                        </a:rPr>
                        <a:t>-</a:t>
                      </a:r>
                      <a:r>
                        <a:rPr lang="zh-TW" sz="1100" kern="100">
                          <a:effectLst/>
                        </a:rPr>
                        <a:t>埼玉縣</a:t>
                      </a:r>
                      <a:br>
                        <a:rPr lang="en-US" sz="1100" kern="100">
                          <a:effectLst/>
                        </a:rPr>
                      </a:br>
                      <a:r>
                        <a:rPr lang="en-US" sz="1100" kern="100">
                          <a:effectLst/>
                        </a:rPr>
                        <a:t>09</a:t>
                      </a:r>
                      <a:r>
                        <a:rPr lang="zh-TW" sz="1100" kern="100">
                          <a:effectLst/>
                        </a:rPr>
                        <a:t>：</a:t>
                      </a:r>
                      <a:r>
                        <a:rPr lang="en-US" sz="1100" kern="100">
                          <a:effectLst/>
                        </a:rPr>
                        <a:t>50~10:45</a:t>
                      </a:r>
                      <a:br>
                        <a:rPr lang="en-US" sz="1100" kern="100">
                          <a:effectLst/>
                        </a:rPr>
                      </a:br>
                      <a:r>
                        <a:rPr lang="zh-TW" sz="1100" kern="100">
                          <a:effectLst/>
                        </a:rPr>
                        <a:t>搭計程車至工廠</a:t>
                      </a:r>
                      <a:br>
                        <a:rPr lang="en-US" sz="1100" kern="100">
                          <a:effectLst/>
                        </a:rPr>
                      </a:br>
                      <a:br>
                        <a:rPr lang="en-US" sz="1100" kern="100">
                          <a:effectLst/>
                        </a:rPr>
                      </a:br>
                      <a:r>
                        <a:rPr lang="en-US" sz="1100" kern="100">
                          <a:effectLst/>
                        </a:rPr>
                        <a:t>11</a:t>
                      </a:r>
                      <a:r>
                        <a:rPr lang="zh-TW" sz="1100" kern="100">
                          <a:effectLst/>
                        </a:rPr>
                        <a:t>：</a:t>
                      </a:r>
                      <a:r>
                        <a:rPr lang="en-US" sz="1100" kern="100">
                          <a:effectLst/>
                        </a:rPr>
                        <a:t>00</a:t>
                      </a:r>
                      <a:br>
                        <a:rPr lang="en-US" sz="1100" kern="100">
                          <a:effectLst/>
                        </a:rPr>
                      </a:br>
                      <a:r>
                        <a:rPr lang="zh-TW" sz="1100" kern="100">
                          <a:effectLst/>
                        </a:rPr>
                        <a:t>電池協會安排參訪</a:t>
                      </a:r>
                      <a:r>
                        <a:rPr lang="zh-TW" sz="1100" u="sng" kern="100">
                          <a:effectLst/>
                        </a:rPr>
                        <a:t>日本松田產業式會社開放武藏第</a:t>
                      </a:r>
                      <a:r>
                        <a:rPr lang="en-US" sz="1100" u="sng" kern="100">
                          <a:effectLst/>
                        </a:rPr>
                        <a:t>3</a:t>
                      </a:r>
                      <a:r>
                        <a:rPr lang="zh-TW" sz="1100" u="sng" kern="100">
                          <a:effectLst/>
                        </a:rPr>
                        <a:t>工廠</a:t>
                      </a:r>
                      <a:r>
                        <a:rPr lang="zh-TW" sz="1100" kern="100">
                          <a:effectLst/>
                        </a:rPr>
                        <a:t>（開放參訪熱處理後的</a:t>
                      </a:r>
                      <a:r>
                        <a:rPr lang="en-US" sz="1100" kern="100">
                          <a:effectLst/>
                        </a:rPr>
                        <a:t>LIB</a:t>
                      </a:r>
                      <a:r>
                        <a:rPr lang="zh-TW" sz="1100" kern="100">
                          <a:effectLst/>
                        </a:rPr>
                        <a:t>的粉碎、分選、</a:t>
                      </a:r>
                      <a:r>
                        <a:rPr lang="en-US" sz="1100" kern="100">
                          <a:effectLst/>
                        </a:rPr>
                        <a:t> BM</a:t>
                      </a:r>
                      <a:r>
                        <a:rPr lang="zh-TW" sz="1100" kern="100">
                          <a:effectLst/>
                        </a:rPr>
                        <a:t>的回收設施及將車載鋰電池組拆解為模組的設施），工廠地點：埼玉縣入間市狹山原</a:t>
                      </a:r>
                      <a:r>
                        <a:rPr lang="en-US" sz="1100" kern="100">
                          <a:effectLst/>
                        </a:rPr>
                        <a:t>108-9</a:t>
                      </a:r>
                      <a:r>
                        <a:rPr lang="zh-TW" sz="1100" kern="100">
                          <a:effectLst/>
                        </a:rPr>
                        <a:t>，預定參觀時間為一天。</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pPr algn="just">
                        <a:lnSpc>
                          <a:spcPts val="1500"/>
                        </a:lnSpc>
                        <a:buNone/>
                      </a:pPr>
                      <a:r>
                        <a:rPr lang="zh-TW" sz="1100" kern="100">
                          <a:effectLst/>
                        </a:rPr>
                        <a:t>資策會安排偕同環境部</a:t>
                      </a:r>
                      <a:r>
                        <a:rPr lang="zh-TW" sz="1100" u="sng" kern="100">
                          <a:effectLst/>
                        </a:rPr>
                        <a:t>拜訪太平洋水泥公司</a:t>
                      </a:r>
                      <a:br>
                        <a:rPr lang="en-US" sz="1100" kern="100">
                          <a:effectLst/>
                        </a:rPr>
                      </a:br>
                      <a:r>
                        <a:rPr lang="zh-TW" sz="1100" kern="100">
                          <a:effectLst/>
                        </a:rPr>
                        <a:t>主要目的為暸解非煉鋼體系之電池回收系統、日本產業於鋰電池回收線況、技術發展</a:t>
                      </a:r>
                      <a:endParaRPr lang="zh-TW" sz="900" kern="100">
                        <a:effectLst/>
                      </a:endParaRPr>
                    </a:p>
                    <a:p>
                      <a:pPr>
                        <a:lnSpc>
                          <a:spcPts val="1500"/>
                        </a:lnSpc>
                        <a:buNone/>
                      </a:pPr>
                      <a:r>
                        <a:rPr lang="en-US" sz="1100" kern="100">
                          <a:effectLst/>
                        </a:rPr>
                        <a:t> </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val="3959747594"/>
                  </a:ext>
                </a:extLst>
              </a:tr>
              <a:tr h="1585583">
                <a:tc>
                  <a:txBody>
                    <a:bodyPr/>
                    <a:lstStyle/>
                    <a:p>
                      <a:pPr>
                        <a:buNone/>
                      </a:pPr>
                      <a:r>
                        <a:rPr lang="en-US" sz="1100" kern="100">
                          <a:effectLst/>
                        </a:rPr>
                        <a:t>13:00~17:00</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a:txBody>
                    <a:bodyPr/>
                    <a:lstStyle/>
                    <a:p>
                      <a:pPr>
                        <a:buNone/>
                      </a:pPr>
                      <a:r>
                        <a:rPr lang="zh-TW" sz="1100" kern="100">
                          <a:effectLst/>
                        </a:rPr>
                        <a:t>抵達大阪</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vMerge="1">
                  <a:txBody>
                    <a:bodyPr/>
                    <a:lstStyle/>
                    <a:p>
                      <a:endParaRPr lang="zh-TW" altLang="en-US"/>
                    </a:p>
                  </a:txBody>
                  <a:tcPr/>
                </a:tc>
                <a:tc>
                  <a:txBody>
                    <a:bodyPr/>
                    <a:lstStyle/>
                    <a:p>
                      <a:pPr>
                        <a:lnSpc>
                          <a:spcPts val="1500"/>
                        </a:lnSpc>
                        <a:buNone/>
                      </a:pPr>
                      <a:r>
                        <a:rPr lang="zh-TW" sz="1100" kern="100">
                          <a:effectLst/>
                        </a:rPr>
                        <a:t>下午搭新幹線</a:t>
                      </a:r>
                      <a:br>
                        <a:rPr lang="en-US" sz="1100" kern="100">
                          <a:effectLst/>
                        </a:rPr>
                      </a:br>
                      <a:r>
                        <a:rPr lang="zh-TW" sz="1100" kern="100">
                          <a:effectLst/>
                        </a:rPr>
                        <a:t>大阪</a:t>
                      </a:r>
                      <a:r>
                        <a:rPr lang="en-US" sz="1100" kern="100">
                          <a:effectLst/>
                        </a:rPr>
                        <a:t>-</a:t>
                      </a:r>
                      <a:r>
                        <a:rPr lang="zh-TW" sz="1100" kern="100">
                          <a:effectLst/>
                        </a:rPr>
                        <a:t>東京</a:t>
                      </a:r>
                      <a:br>
                        <a:rPr lang="en-US" sz="1100" kern="100">
                          <a:effectLst/>
                        </a:rPr>
                      </a:br>
                      <a:r>
                        <a:rPr lang="zh-TW" sz="1100" kern="100">
                          <a:effectLst/>
                        </a:rPr>
                        <a:t>新幹線</a:t>
                      </a:r>
                      <a:r>
                        <a:rPr lang="en-US" sz="1100" kern="100">
                          <a:effectLst/>
                        </a:rPr>
                        <a:t>3HR</a:t>
                      </a:r>
                      <a:endParaRPr lang="zh-TW" sz="9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tc vMerge="1">
                  <a:txBody>
                    <a:bodyPr/>
                    <a:lstStyle/>
                    <a:p>
                      <a:endParaRPr lang="zh-TW" altLang="en-US"/>
                    </a:p>
                  </a:txBody>
                  <a:tcPr/>
                </a:tc>
                <a:tc>
                  <a:txBody>
                    <a:bodyPr/>
                    <a:lstStyle/>
                    <a:p>
                      <a:pPr>
                        <a:lnSpc>
                          <a:spcPts val="1500"/>
                        </a:lnSpc>
                        <a:buNone/>
                      </a:pPr>
                      <a:r>
                        <a:rPr lang="zh-TW" sz="1100" u="sng" kern="100" dirty="0">
                          <a:effectLst/>
                        </a:rPr>
                        <a:t>參訪有明展覽場</a:t>
                      </a:r>
                      <a:r>
                        <a:rPr lang="zh-TW" sz="1100" kern="100" dirty="0">
                          <a:effectLst/>
                        </a:rPr>
                        <a:t>，展出主題：</a:t>
                      </a:r>
                      <a:endParaRPr lang="zh-TW" sz="900" kern="100" dirty="0">
                        <a:effectLst/>
                      </a:endParaRPr>
                    </a:p>
                    <a:p>
                      <a:pPr>
                        <a:lnSpc>
                          <a:spcPts val="1500"/>
                        </a:lnSpc>
                        <a:buNone/>
                      </a:pPr>
                      <a:r>
                        <a:rPr lang="zh-TW" sz="1100" kern="100" dirty="0">
                          <a:effectLst/>
                        </a:rPr>
                        <a:t>循環經濟應用展</a:t>
                      </a:r>
                      <a:endParaRPr lang="zh-TW" sz="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tc>
                <a:extLst>
                  <a:ext uri="{0D108BD9-81ED-4DB2-BD59-A6C34878D82A}">
                    <a16:rowId xmlns:a16="http://schemas.microsoft.com/office/drawing/2014/main" val="368610916"/>
                  </a:ext>
                </a:extLst>
              </a:tr>
            </a:tbl>
          </a:graphicData>
        </a:graphic>
      </p:graphicFrame>
      <p:sp>
        <p:nvSpPr>
          <p:cNvPr id="3" name="Rectangle 2">
            <a:extLst>
              <a:ext uri="{FF2B5EF4-FFF2-40B4-BE49-F238E27FC236}">
                <a16:creationId xmlns:a16="http://schemas.microsoft.com/office/drawing/2014/main" id="{9C1FBBD4-4B2F-4F7C-D168-5139CB80D385}"/>
              </a:ext>
            </a:extLst>
          </p:cNvPr>
          <p:cNvSpPr>
            <a:spLocks noChangeArrowheads="1"/>
          </p:cNvSpPr>
          <p:nvPr/>
        </p:nvSpPr>
        <p:spPr bwMode="auto">
          <a:xfrm>
            <a:off x="2114070" y="1306652"/>
            <a:ext cx="491586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zh-TW" altLang="zh-TW" b="1" u="sng"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日本鋰電池回收業工廠暨資源循環展參訪行程</a:t>
            </a:r>
            <a:endParaRPr lang="zh-TW" altLang="zh-TW" b="1" u="sng" dirty="0">
              <a:solidFill>
                <a:srgbClr val="FF0000"/>
              </a:solidFill>
            </a:endParaRPr>
          </a:p>
          <a:p>
            <a:pPr defTabSz="685800" eaLnBrk="0" fontAlgn="base" hangingPunct="0">
              <a:spcBef>
                <a:spcPct val="0"/>
              </a:spcBef>
              <a:spcAft>
                <a:spcPct val="0"/>
              </a:spcAft>
            </a:pPr>
            <a:endParaRPr lang="zh-TW" altLang="zh-TW" sz="1350" dirty="0">
              <a:latin typeface="Arial" panose="020B0604020202020204" pitchFamily="34" charset="0"/>
            </a:endParaRPr>
          </a:p>
        </p:txBody>
      </p:sp>
      <p:cxnSp>
        <p:nvCxnSpPr>
          <p:cNvPr id="4" name="直線接點 3">
            <a:extLst>
              <a:ext uri="{FF2B5EF4-FFF2-40B4-BE49-F238E27FC236}">
                <a16:creationId xmlns:a16="http://schemas.microsoft.com/office/drawing/2014/main" id="{84FF5CCE-D89E-5A11-21D1-18969BDDE99C}"/>
              </a:ext>
            </a:extLst>
          </p:cNvPr>
          <p:cNvCxnSpPr/>
          <p:nvPr/>
        </p:nvCxnSpPr>
        <p:spPr>
          <a:xfrm>
            <a:off x="6165057" y="4225529"/>
            <a:ext cx="1221581"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372F42B6-0430-5598-2C9E-E3649AB67623}"/>
              </a:ext>
            </a:extLst>
          </p:cNvPr>
          <p:cNvSpPr/>
          <p:nvPr/>
        </p:nvSpPr>
        <p:spPr>
          <a:xfrm>
            <a:off x="3169664" y="2223095"/>
            <a:ext cx="1221581" cy="320423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 name="矩形 8">
            <a:extLst>
              <a:ext uri="{FF2B5EF4-FFF2-40B4-BE49-F238E27FC236}">
                <a16:creationId xmlns:a16="http://schemas.microsoft.com/office/drawing/2014/main" id="{460C1194-BFBF-0A1F-1439-36B8E507C43F}"/>
              </a:ext>
            </a:extLst>
          </p:cNvPr>
          <p:cNvSpPr/>
          <p:nvPr/>
        </p:nvSpPr>
        <p:spPr>
          <a:xfrm>
            <a:off x="5608430" y="2186925"/>
            <a:ext cx="1221581" cy="320423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Tree>
    <p:extLst>
      <p:ext uri="{BB962C8B-B14F-4D97-AF65-F5344CB8AC3E}">
        <p14:creationId xmlns:p14="http://schemas.microsoft.com/office/powerpoint/2010/main" val="4080997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BCD1F9D-6F76-BA6D-D573-1CC9FE494973}"/>
              </a:ext>
            </a:extLst>
          </p:cNvPr>
          <p:cNvPicPr>
            <a:picLocks noChangeAspect="1"/>
          </p:cNvPicPr>
          <p:nvPr/>
        </p:nvPicPr>
        <p:blipFill>
          <a:blip r:embed="rId2"/>
          <a:stretch>
            <a:fillRect/>
          </a:stretch>
        </p:blipFill>
        <p:spPr>
          <a:xfrm>
            <a:off x="345891" y="1150239"/>
            <a:ext cx="2824163" cy="1910715"/>
          </a:xfrm>
          <a:prstGeom prst="rect">
            <a:avLst/>
          </a:prstGeom>
        </p:spPr>
      </p:pic>
      <p:sp>
        <p:nvSpPr>
          <p:cNvPr id="3" name="文字方塊 2">
            <a:extLst>
              <a:ext uri="{FF2B5EF4-FFF2-40B4-BE49-F238E27FC236}">
                <a16:creationId xmlns:a16="http://schemas.microsoft.com/office/drawing/2014/main" id="{94C76919-9D12-8110-12D8-42817DB4FBEF}"/>
              </a:ext>
            </a:extLst>
          </p:cNvPr>
          <p:cNvSpPr txBox="1"/>
          <p:nvPr/>
        </p:nvSpPr>
        <p:spPr>
          <a:xfrm>
            <a:off x="282389" y="3099595"/>
            <a:ext cx="3143160" cy="338554"/>
          </a:xfrm>
          <a:prstGeom prst="rect">
            <a:avLst/>
          </a:prstGeom>
          <a:noFill/>
        </p:spPr>
        <p:txBody>
          <a:bodyPr wrap="square" rtlCol="0">
            <a:spAutoFit/>
          </a:bodyPr>
          <a:lstStyle/>
          <a:p>
            <a:r>
              <a:rPr lang="zh-TW" altLang="en-US" sz="1600" b="1" dirty="0">
                <a:latin typeface="標楷體" panose="03000509000000000000" pitchFamily="65" charset="-120"/>
                <a:ea typeface="標楷體" panose="03000509000000000000" pitchFamily="65" charset="-120"/>
              </a:rPr>
              <a:t>參訪</a:t>
            </a:r>
            <a:r>
              <a:rPr lang="en-US" altLang="zh-TW" sz="1600" b="1" dirty="0">
                <a:latin typeface="標楷體" panose="03000509000000000000" pitchFamily="65" charset="-120"/>
                <a:ea typeface="標楷體" panose="03000509000000000000" pitchFamily="65" charset="-120"/>
              </a:rPr>
              <a:t>NIPPION RECYLE</a:t>
            </a:r>
            <a:r>
              <a:rPr lang="zh-TW" altLang="en-US" sz="1600" b="1" dirty="0">
                <a:latin typeface="標楷體" panose="03000509000000000000" pitchFamily="65" charset="-120"/>
                <a:ea typeface="標楷體" panose="03000509000000000000" pitchFamily="65" charset="-120"/>
              </a:rPr>
              <a:t> 工廠簡報</a:t>
            </a:r>
          </a:p>
        </p:txBody>
      </p:sp>
      <p:pic>
        <p:nvPicPr>
          <p:cNvPr id="4" name="圖片 3">
            <a:extLst>
              <a:ext uri="{FF2B5EF4-FFF2-40B4-BE49-F238E27FC236}">
                <a16:creationId xmlns:a16="http://schemas.microsoft.com/office/drawing/2014/main" id="{3F82C2C8-65F6-5D63-9BA1-3085E03D1AFF}"/>
              </a:ext>
            </a:extLst>
          </p:cNvPr>
          <p:cNvPicPr>
            <a:picLocks noChangeAspect="1"/>
          </p:cNvPicPr>
          <p:nvPr/>
        </p:nvPicPr>
        <p:blipFill>
          <a:blip r:embed="rId3"/>
          <a:stretch>
            <a:fillRect/>
          </a:stretch>
        </p:blipFill>
        <p:spPr>
          <a:xfrm>
            <a:off x="343354" y="3415235"/>
            <a:ext cx="2826700" cy="1910715"/>
          </a:xfrm>
          <a:prstGeom prst="rect">
            <a:avLst/>
          </a:prstGeom>
        </p:spPr>
      </p:pic>
      <p:sp>
        <p:nvSpPr>
          <p:cNvPr id="5" name="文字方塊 4">
            <a:extLst>
              <a:ext uri="{FF2B5EF4-FFF2-40B4-BE49-F238E27FC236}">
                <a16:creationId xmlns:a16="http://schemas.microsoft.com/office/drawing/2014/main" id="{06037095-15BD-9224-DDF3-D089C7FB9F25}"/>
              </a:ext>
            </a:extLst>
          </p:cNvPr>
          <p:cNvSpPr txBox="1"/>
          <p:nvPr/>
        </p:nvSpPr>
        <p:spPr>
          <a:xfrm>
            <a:off x="282389" y="5403231"/>
            <a:ext cx="2893795" cy="338554"/>
          </a:xfrm>
          <a:prstGeom prst="rect">
            <a:avLst/>
          </a:prstGeom>
          <a:noFill/>
        </p:spPr>
        <p:txBody>
          <a:bodyPr wrap="square" rtlCol="0">
            <a:spAutoFit/>
          </a:bodyPr>
          <a:lstStyle/>
          <a:p>
            <a:r>
              <a:rPr lang="zh-TW" altLang="en-US" sz="1600" b="1" dirty="0">
                <a:latin typeface="標楷體" panose="03000509000000000000" pitchFamily="65" charset="-120"/>
                <a:ea typeface="標楷體" panose="03000509000000000000" pitchFamily="65" charset="-120"/>
              </a:rPr>
              <a:t>參觀後，就處理流程進行研討</a:t>
            </a:r>
          </a:p>
        </p:txBody>
      </p:sp>
      <p:pic>
        <p:nvPicPr>
          <p:cNvPr id="6" name="圖片 5">
            <a:extLst>
              <a:ext uri="{FF2B5EF4-FFF2-40B4-BE49-F238E27FC236}">
                <a16:creationId xmlns:a16="http://schemas.microsoft.com/office/drawing/2014/main" id="{7D4D2E1B-4075-76D7-09F0-F0901690A375}"/>
              </a:ext>
            </a:extLst>
          </p:cNvPr>
          <p:cNvPicPr>
            <a:picLocks noChangeAspect="1"/>
          </p:cNvPicPr>
          <p:nvPr/>
        </p:nvPicPr>
        <p:blipFill>
          <a:blip r:embed="rId4"/>
          <a:stretch>
            <a:fillRect/>
          </a:stretch>
        </p:blipFill>
        <p:spPr>
          <a:xfrm>
            <a:off x="3425550" y="1115848"/>
            <a:ext cx="2550319" cy="1945106"/>
          </a:xfrm>
          <a:prstGeom prst="rect">
            <a:avLst/>
          </a:prstGeom>
        </p:spPr>
      </p:pic>
      <p:pic>
        <p:nvPicPr>
          <p:cNvPr id="7" name="圖片 6">
            <a:extLst>
              <a:ext uri="{FF2B5EF4-FFF2-40B4-BE49-F238E27FC236}">
                <a16:creationId xmlns:a16="http://schemas.microsoft.com/office/drawing/2014/main" id="{C4C08916-B140-7FE6-D531-569CD425D6D7}"/>
              </a:ext>
            </a:extLst>
          </p:cNvPr>
          <p:cNvPicPr>
            <a:picLocks noChangeAspect="1"/>
          </p:cNvPicPr>
          <p:nvPr/>
        </p:nvPicPr>
        <p:blipFill>
          <a:blip r:embed="rId5"/>
          <a:stretch>
            <a:fillRect/>
          </a:stretch>
        </p:blipFill>
        <p:spPr>
          <a:xfrm>
            <a:off x="3425551" y="3415234"/>
            <a:ext cx="2574131" cy="1900238"/>
          </a:xfrm>
          <a:prstGeom prst="rect">
            <a:avLst/>
          </a:prstGeom>
        </p:spPr>
      </p:pic>
      <p:pic>
        <p:nvPicPr>
          <p:cNvPr id="8" name="圖片 7">
            <a:extLst>
              <a:ext uri="{FF2B5EF4-FFF2-40B4-BE49-F238E27FC236}">
                <a16:creationId xmlns:a16="http://schemas.microsoft.com/office/drawing/2014/main" id="{4DBDDA1A-28FD-2D55-A5B4-06DCD93DBAFE}"/>
              </a:ext>
            </a:extLst>
          </p:cNvPr>
          <p:cNvPicPr>
            <a:picLocks noChangeAspect="1"/>
          </p:cNvPicPr>
          <p:nvPr/>
        </p:nvPicPr>
        <p:blipFill>
          <a:blip r:embed="rId6"/>
          <a:stretch>
            <a:fillRect/>
          </a:stretch>
        </p:blipFill>
        <p:spPr>
          <a:xfrm>
            <a:off x="6091340" y="1115848"/>
            <a:ext cx="2643664" cy="1945106"/>
          </a:xfrm>
          <a:prstGeom prst="rect">
            <a:avLst/>
          </a:prstGeom>
        </p:spPr>
      </p:pic>
      <p:pic>
        <p:nvPicPr>
          <p:cNvPr id="11" name="圖片 10">
            <a:extLst>
              <a:ext uri="{FF2B5EF4-FFF2-40B4-BE49-F238E27FC236}">
                <a16:creationId xmlns:a16="http://schemas.microsoft.com/office/drawing/2014/main" id="{082EA65B-67C0-6BA1-CB10-B5EEEB458A43}"/>
              </a:ext>
            </a:extLst>
          </p:cNvPr>
          <p:cNvPicPr>
            <a:picLocks noChangeAspect="1"/>
          </p:cNvPicPr>
          <p:nvPr/>
        </p:nvPicPr>
        <p:blipFill>
          <a:blip r:embed="rId7"/>
          <a:stretch>
            <a:fillRect/>
          </a:stretch>
        </p:blipFill>
        <p:spPr>
          <a:xfrm>
            <a:off x="6150316" y="3415234"/>
            <a:ext cx="2650331" cy="1945106"/>
          </a:xfrm>
          <a:prstGeom prst="rect">
            <a:avLst/>
          </a:prstGeom>
        </p:spPr>
      </p:pic>
      <p:sp>
        <p:nvSpPr>
          <p:cNvPr id="12" name="文字方塊 11">
            <a:extLst>
              <a:ext uri="{FF2B5EF4-FFF2-40B4-BE49-F238E27FC236}">
                <a16:creationId xmlns:a16="http://schemas.microsoft.com/office/drawing/2014/main" id="{FD47B6E0-9DDD-C6F0-E563-62534214AE1F}"/>
              </a:ext>
            </a:extLst>
          </p:cNvPr>
          <p:cNvSpPr txBox="1"/>
          <p:nvPr/>
        </p:nvSpPr>
        <p:spPr>
          <a:xfrm>
            <a:off x="3425550" y="3060953"/>
            <a:ext cx="2279845" cy="338554"/>
          </a:xfrm>
          <a:prstGeom prst="rect">
            <a:avLst/>
          </a:prstGeom>
          <a:noFill/>
        </p:spPr>
        <p:txBody>
          <a:bodyPr wrap="square" rtlCol="0">
            <a:spAutoFit/>
          </a:bodyPr>
          <a:lstStyle/>
          <a:p>
            <a:r>
              <a:rPr lang="zh-TW" altLang="en-US" sz="1600" b="1" dirty="0">
                <a:latin typeface="標楷體" panose="03000509000000000000" pitchFamily="65" charset="-120"/>
                <a:ea typeface="標楷體" panose="03000509000000000000" pitchFamily="65" charset="-120"/>
              </a:rPr>
              <a:t>拜訪松田株式會社</a:t>
            </a:r>
          </a:p>
        </p:txBody>
      </p:sp>
      <p:sp>
        <p:nvSpPr>
          <p:cNvPr id="14" name="文字方塊 13">
            <a:extLst>
              <a:ext uri="{FF2B5EF4-FFF2-40B4-BE49-F238E27FC236}">
                <a16:creationId xmlns:a16="http://schemas.microsoft.com/office/drawing/2014/main" id="{CA6079F4-E4A5-1F8D-C563-732DB404DF92}"/>
              </a:ext>
            </a:extLst>
          </p:cNvPr>
          <p:cNvSpPr txBox="1"/>
          <p:nvPr/>
        </p:nvSpPr>
        <p:spPr>
          <a:xfrm>
            <a:off x="3425549" y="5403231"/>
            <a:ext cx="2498841" cy="338554"/>
          </a:xfrm>
          <a:prstGeom prst="rect">
            <a:avLst/>
          </a:prstGeom>
          <a:noFill/>
        </p:spPr>
        <p:txBody>
          <a:bodyPr wrap="square" rtlCol="0">
            <a:spAutoFit/>
          </a:bodyPr>
          <a:lstStyle/>
          <a:p>
            <a:r>
              <a:rPr lang="zh-TW" altLang="en-US" sz="1600" b="1" dirty="0">
                <a:latin typeface="標楷體" panose="03000509000000000000" pitchFamily="65" charset="-120"/>
                <a:ea typeface="標楷體" panose="03000509000000000000" pitchFamily="65" charset="-120"/>
              </a:rPr>
              <a:t>參觀工廠前處理流程簡報</a:t>
            </a:r>
          </a:p>
        </p:txBody>
      </p:sp>
      <p:sp>
        <p:nvSpPr>
          <p:cNvPr id="15" name="文字方塊 14">
            <a:extLst>
              <a:ext uri="{FF2B5EF4-FFF2-40B4-BE49-F238E27FC236}">
                <a16:creationId xmlns:a16="http://schemas.microsoft.com/office/drawing/2014/main" id="{DB0EC2E9-6EB6-04BF-0788-1D360DC41952}"/>
              </a:ext>
            </a:extLst>
          </p:cNvPr>
          <p:cNvSpPr txBox="1"/>
          <p:nvPr/>
        </p:nvSpPr>
        <p:spPr>
          <a:xfrm>
            <a:off x="6091339" y="3068986"/>
            <a:ext cx="2643664" cy="338554"/>
          </a:xfrm>
          <a:prstGeom prst="rect">
            <a:avLst/>
          </a:prstGeom>
          <a:noFill/>
        </p:spPr>
        <p:txBody>
          <a:bodyPr wrap="square" rtlCol="0">
            <a:spAutoFit/>
          </a:bodyPr>
          <a:lstStyle/>
          <a:p>
            <a:r>
              <a:rPr lang="zh-TW" altLang="en-US" sz="1600" b="1" dirty="0">
                <a:latin typeface="標楷體" panose="03000509000000000000" pitchFamily="65" charset="-120"/>
                <a:ea typeface="標楷體" panose="03000509000000000000" pitchFamily="65" charset="-120"/>
              </a:rPr>
              <a:t>參觀後研討交流</a:t>
            </a:r>
          </a:p>
        </p:txBody>
      </p:sp>
      <p:sp>
        <p:nvSpPr>
          <p:cNvPr id="16" name="文字方塊 15">
            <a:extLst>
              <a:ext uri="{FF2B5EF4-FFF2-40B4-BE49-F238E27FC236}">
                <a16:creationId xmlns:a16="http://schemas.microsoft.com/office/drawing/2014/main" id="{87B6151E-AF64-FFA2-94D2-D8C7D4CA69B2}"/>
              </a:ext>
            </a:extLst>
          </p:cNvPr>
          <p:cNvSpPr txBox="1"/>
          <p:nvPr/>
        </p:nvSpPr>
        <p:spPr>
          <a:xfrm>
            <a:off x="6150315" y="5340697"/>
            <a:ext cx="2650331" cy="338554"/>
          </a:xfrm>
          <a:prstGeom prst="rect">
            <a:avLst/>
          </a:prstGeom>
          <a:noFill/>
        </p:spPr>
        <p:txBody>
          <a:bodyPr wrap="square" rtlCol="0">
            <a:spAutoFit/>
          </a:bodyPr>
          <a:lstStyle/>
          <a:p>
            <a:r>
              <a:rPr lang="zh-TW" altLang="en-US" sz="1600" b="1" dirty="0">
                <a:latin typeface="標楷體" panose="03000509000000000000" pitchFamily="65" charset="-120"/>
                <a:ea typeface="標楷體" panose="03000509000000000000" pitchFamily="65" charset="-120"/>
              </a:rPr>
              <a:t>參訪後致贈禮品</a:t>
            </a:r>
          </a:p>
        </p:txBody>
      </p:sp>
      <p:sp>
        <p:nvSpPr>
          <p:cNvPr id="17" name="矩形 16">
            <a:extLst>
              <a:ext uri="{FF2B5EF4-FFF2-40B4-BE49-F238E27FC236}">
                <a16:creationId xmlns:a16="http://schemas.microsoft.com/office/drawing/2014/main" id="{FA5AAEC6-20A5-D470-D96C-16B380EA17B2}"/>
              </a:ext>
            </a:extLst>
          </p:cNvPr>
          <p:cNvSpPr/>
          <p:nvPr/>
        </p:nvSpPr>
        <p:spPr>
          <a:xfrm>
            <a:off x="201706" y="1030141"/>
            <a:ext cx="3073210" cy="4783311"/>
          </a:xfrm>
          <a:prstGeom prst="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9" name="矩形 18">
            <a:extLst>
              <a:ext uri="{FF2B5EF4-FFF2-40B4-BE49-F238E27FC236}">
                <a16:creationId xmlns:a16="http://schemas.microsoft.com/office/drawing/2014/main" id="{6CCD85A6-9C14-BF54-4243-50594C866D89}"/>
              </a:ext>
            </a:extLst>
          </p:cNvPr>
          <p:cNvSpPr/>
          <p:nvPr/>
        </p:nvSpPr>
        <p:spPr>
          <a:xfrm>
            <a:off x="3348318" y="1030141"/>
            <a:ext cx="5513294" cy="47833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Tree>
    <p:extLst>
      <p:ext uri="{BB962C8B-B14F-4D97-AF65-F5344CB8AC3E}">
        <p14:creationId xmlns:p14="http://schemas.microsoft.com/office/powerpoint/2010/main" val="926977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8EC406E9-83BF-03D5-8FFF-BA443EE4752E}"/>
              </a:ext>
            </a:extLst>
          </p:cNvPr>
          <p:cNvPicPr>
            <a:picLocks noChangeAspect="1"/>
          </p:cNvPicPr>
          <p:nvPr/>
        </p:nvPicPr>
        <p:blipFill>
          <a:blip r:embed="rId2"/>
          <a:stretch>
            <a:fillRect/>
          </a:stretch>
        </p:blipFill>
        <p:spPr>
          <a:xfrm>
            <a:off x="566357" y="2022942"/>
            <a:ext cx="2605565" cy="1743075"/>
          </a:xfrm>
          <a:prstGeom prst="rect">
            <a:avLst/>
          </a:prstGeom>
        </p:spPr>
      </p:pic>
      <p:pic>
        <p:nvPicPr>
          <p:cNvPr id="3" name="圖片 2">
            <a:extLst>
              <a:ext uri="{FF2B5EF4-FFF2-40B4-BE49-F238E27FC236}">
                <a16:creationId xmlns:a16="http://schemas.microsoft.com/office/drawing/2014/main" id="{11FD8FCF-6871-1FD6-1A27-916D4CB6A2F9}"/>
              </a:ext>
            </a:extLst>
          </p:cNvPr>
          <p:cNvPicPr>
            <a:picLocks noChangeAspect="1"/>
          </p:cNvPicPr>
          <p:nvPr/>
        </p:nvPicPr>
        <p:blipFill>
          <a:blip r:embed="rId3"/>
          <a:stretch>
            <a:fillRect/>
          </a:stretch>
        </p:blipFill>
        <p:spPr>
          <a:xfrm>
            <a:off x="542069" y="3871806"/>
            <a:ext cx="2654141" cy="1917859"/>
          </a:xfrm>
          <a:prstGeom prst="rect">
            <a:avLst/>
          </a:prstGeom>
        </p:spPr>
      </p:pic>
      <p:pic>
        <p:nvPicPr>
          <p:cNvPr id="5" name="圖片 4">
            <a:extLst>
              <a:ext uri="{FF2B5EF4-FFF2-40B4-BE49-F238E27FC236}">
                <a16:creationId xmlns:a16="http://schemas.microsoft.com/office/drawing/2014/main" id="{21E21EEA-0443-3F9B-DC96-ACEF6D186484}"/>
              </a:ext>
            </a:extLst>
          </p:cNvPr>
          <p:cNvPicPr>
            <a:picLocks noChangeAspect="1"/>
          </p:cNvPicPr>
          <p:nvPr/>
        </p:nvPicPr>
        <p:blipFill>
          <a:blip r:embed="rId4"/>
          <a:stretch>
            <a:fillRect/>
          </a:stretch>
        </p:blipFill>
        <p:spPr>
          <a:xfrm>
            <a:off x="3366516" y="2022942"/>
            <a:ext cx="2605564" cy="1743075"/>
          </a:xfrm>
          <a:prstGeom prst="rect">
            <a:avLst/>
          </a:prstGeom>
        </p:spPr>
      </p:pic>
      <p:pic>
        <p:nvPicPr>
          <p:cNvPr id="6" name="圖片 5">
            <a:extLst>
              <a:ext uri="{FF2B5EF4-FFF2-40B4-BE49-F238E27FC236}">
                <a16:creationId xmlns:a16="http://schemas.microsoft.com/office/drawing/2014/main" id="{6194AA96-8220-0BF0-0973-45EA28EBBFA8}"/>
              </a:ext>
            </a:extLst>
          </p:cNvPr>
          <p:cNvPicPr>
            <a:picLocks noChangeAspect="1"/>
          </p:cNvPicPr>
          <p:nvPr/>
        </p:nvPicPr>
        <p:blipFill>
          <a:blip r:embed="rId5"/>
          <a:stretch>
            <a:fillRect/>
          </a:stretch>
        </p:blipFill>
        <p:spPr>
          <a:xfrm>
            <a:off x="3366516" y="3871806"/>
            <a:ext cx="2605564" cy="1917859"/>
          </a:xfrm>
          <a:prstGeom prst="rect">
            <a:avLst/>
          </a:prstGeom>
        </p:spPr>
      </p:pic>
      <p:pic>
        <p:nvPicPr>
          <p:cNvPr id="7" name="圖片 6">
            <a:extLst>
              <a:ext uri="{FF2B5EF4-FFF2-40B4-BE49-F238E27FC236}">
                <a16:creationId xmlns:a16="http://schemas.microsoft.com/office/drawing/2014/main" id="{68BA8ABA-4752-6181-6B56-6DB78D378723}"/>
              </a:ext>
            </a:extLst>
          </p:cNvPr>
          <p:cNvPicPr>
            <a:picLocks noChangeAspect="1"/>
          </p:cNvPicPr>
          <p:nvPr/>
        </p:nvPicPr>
        <p:blipFill>
          <a:blip r:embed="rId6"/>
          <a:stretch>
            <a:fillRect/>
          </a:stretch>
        </p:blipFill>
        <p:spPr>
          <a:xfrm>
            <a:off x="6142384" y="2022943"/>
            <a:ext cx="2643188" cy="1743075"/>
          </a:xfrm>
          <a:prstGeom prst="rect">
            <a:avLst/>
          </a:prstGeom>
        </p:spPr>
      </p:pic>
      <p:pic>
        <p:nvPicPr>
          <p:cNvPr id="9" name="圖片 8">
            <a:extLst>
              <a:ext uri="{FF2B5EF4-FFF2-40B4-BE49-F238E27FC236}">
                <a16:creationId xmlns:a16="http://schemas.microsoft.com/office/drawing/2014/main" id="{CFA839AC-F957-EB49-2269-111FDBE71BB0}"/>
              </a:ext>
            </a:extLst>
          </p:cNvPr>
          <p:cNvPicPr>
            <a:picLocks noChangeAspect="1"/>
          </p:cNvPicPr>
          <p:nvPr/>
        </p:nvPicPr>
        <p:blipFill>
          <a:blip r:embed="rId7"/>
          <a:stretch>
            <a:fillRect/>
          </a:stretch>
        </p:blipFill>
        <p:spPr>
          <a:xfrm>
            <a:off x="6112048" y="3927049"/>
            <a:ext cx="2703860" cy="1862615"/>
          </a:xfrm>
          <a:prstGeom prst="rect">
            <a:avLst/>
          </a:prstGeom>
        </p:spPr>
      </p:pic>
      <p:sp>
        <p:nvSpPr>
          <p:cNvPr id="10" name="文字方塊 9">
            <a:extLst>
              <a:ext uri="{FF2B5EF4-FFF2-40B4-BE49-F238E27FC236}">
                <a16:creationId xmlns:a16="http://schemas.microsoft.com/office/drawing/2014/main" id="{A4A6EBD1-C2ED-81A4-1B60-0B267240E792}"/>
              </a:ext>
            </a:extLst>
          </p:cNvPr>
          <p:cNvSpPr txBox="1"/>
          <p:nvPr/>
        </p:nvSpPr>
        <p:spPr>
          <a:xfrm>
            <a:off x="1034303" y="0"/>
            <a:ext cx="7751269" cy="1077218"/>
          </a:xfrm>
          <a:prstGeom prst="rect">
            <a:avLst/>
          </a:prstGeom>
          <a:noFill/>
        </p:spPr>
        <p:txBody>
          <a:bodyPr wrap="square" rtlCol="0">
            <a:spAutoFit/>
          </a:bodyPr>
          <a:lstStyle/>
          <a:p>
            <a:pPr algn="ctr"/>
            <a:r>
              <a:rPr lang="zh-TW" altLang="en-US" sz="3200" dirty="0">
                <a:latin typeface="標楷體" panose="03000509000000000000" pitchFamily="65" charset="-120"/>
                <a:ea typeface="標楷體" panose="03000509000000000000" pitchFamily="65" charset="-120"/>
              </a:rPr>
              <a:t>松田產業株式會社與太平洋水泥株式會社</a:t>
            </a:r>
            <a:endParaRPr lang="en-US" altLang="zh-TW" sz="3200" dirty="0">
              <a:latin typeface="標楷體" panose="03000509000000000000" pitchFamily="65" charset="-120"/>
              <a:ea typeface="標楷體" panose="03000509000000000000" pitchFamily="65" charset="-120"/>
            </a:endParaRPr>
          </a:p>
          <a:p>
            <a:pPr algn="ct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回收鋰電池異業結盟成功合作案例介紹</a:t>
            </a:r>
          </a:p>
        </p:txBody>
      </p:sp>
    </p:spTree>
    <p:extLst>
      <p:ext uri="{BB962C8B-B14F-4D97-AF65-F5344CB8AC3E}">
        <p14:creationId xmlns:p14="http://schemas.microsoft.com/office/powerpoint/2010/main" val="3537024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048D7DD1-D676-9AC3-87FD-351A71973426}"/>
              </a:ext>
            </a:extLst>
          </p:cNvPr>
          <p:cNvSpPr txBox="1"/>
          <p:nvPr/>
        </p:nvSpPr>
        <p:spPr>
          <a:xfrm>
            <a:off x="641617" y="3744526"/>
            <a:ext cx="7860767" cy="2554545"/>
          </a:xfrm>
          <a:prstGeom prst="rect">
            <a:avLst/>
          </a:prstGeom>
          <a:noFill/>
        </p:spPr>
        <p:txBody>
          <a:bodyPr wrap="square" rtlCol="0">
            <a:spAutoFit/>
          </a:bodyPr>
          <a:lstStyle/>
          <a:p>
            <a:pPr algn="just"/>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基本上，本次出國任務在建立公關目的、參訪鋰電池回收工廠與帶領協會會員參與建立關係、瞭解回收業者動態之任務，具體上已達成；後續將</a:t>
            </a:r>
            <a:r>
              <a:rPr lang="zh-TW" altLang="zh-TW" sz="2000" b="1" u="sng" kern="100" dirty="0">
                <a:solidFill>
                  <a:srgbClr val="FF0000"/>
                </a:solidFill>
                <a:latin typeface="Aptos" panose="020B0004020202020204" pitchFamily="34" charset="0"/>
                <a:ea typeface="標楷體" panose="03000509000000000000" pitchFamily="65" charset="-120"/>
                <a:cs typeface="Times New Roman" panose="02020603050405020304" pitchFamily="18" charset="0"/>
              </a:rPr>
              <a:t>再持續推動工作</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a:t>
            </a:r>
            <a:endParaRPr lang="zh-TW" altLang="zh-TW" sz="2000" kern="100" dirty="0">
              <a:latin typeface="Aptos" panose="020B0004020202020204" pitchFamily="34" charset="0"/>
              <a:ea typeface="新細明體" panose="02020500000000000000" pitchFamily="18" charset="-120"/>
              <a:cs typeface="Times New Roman" panose="02020603050405020304" pitchFamily="18" charset="0"/>
            </a:endParaRPr>
          </a:p>
          <a:p>
            <a:pPr marL="257175" indent="-257175" algn="just">
              <a:buFont typeface="+mj-ea"/>
              <a:buAutoNum type="ea1ChtPlain"/>
            </a:pP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如何</a:t>
            </a:r>
            <a:r>
              <a:rPr lang="zh-TW" altLang="zh-TW" sz="2000" b="1" kern="100" dirty="0">
                <a:solidFill>
                  <a:srgbClr val="FF0000"/>
                </a:solidFill>
                <a:latin typeface="Aptos" panose="020B0004020202020204" pitchFamily="34" charset="0"/>
                <a:ea typeface="標楷體" panose="03000509000000000000" pitchFamily="65" charset="-120"/>
                <a:cs typeface="Times New Roman" panose="02020603050405020304" pitchFamily="18" charset="0"/>
              </a:rPr>
              <a:t>再與環境部加強後續關係之聯繫，建立更有效之影響力</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a:t>
            </a:r>
            <a:endParaRPr lang="zh-TW" altLang="zh-TW" sz="2000" kern="100" dirty="0">
              <a:latin typeface="Aptos" panose="020B0004020202020204" pitchFamily="34" charset="0"/>
              <a:ea typeface="新細明體" panose="02020500000000000000" pitchFamily="18" charset="-120"/>
              <a:cs typeface="Times New Roman" panose="02020603050405020304" pitchFamily="18" charset="0"/>
            </a:endParaRPr>
          </a:p>
          <a:p>
            <a:pPr marL="257175" indent="-257175" algn="just">
              <a:buFont typeface="+mj-ea"/>
              <a:buAutoNum type="ea1ChtPlain"/>
            </a:pPr>
            <a:r>
              <a:rPr lang="zh-TW" altLang="zh-TW" sz="2000" b="1" kern="100" dirty="0">
                <a:solidFill>
                  <a:srgbClr val="FF0000"/>
                </a:solidFill>
                <a:latin typeface="Aptos" panose="020B0004020202020204" pitchFamily="34" charset="0"/>
                <a:ea typeface="標楷體" panose="03000509000000000000" pitchFamily="65" charset="-120"/>
                <a:cs typeface="Times New Roman" panose="02020603050405020304" pitchFamily="18" charset="0"/>
              </a:rPr>
              <a:t>瞭解日本回收業之作法後，再深度分析比較三大未來、康普、優勝等回收方式，提升國內業界｢回收競爭力」</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a:t>
            </a:r>
            <a:endParaRPr lang="zh-TW" altLang="zh-TW" sz="2000" kern="100" dirty="0">
              <a:latin typeface="Aptos" panose="020B0004020202020204" pitchFamily="34" charset="0"/>
              <a:ea typeface="新細明體" panose="02020500000000000000" pitchFamily="18" charset="-120"/>
              <a:cs typeface="Times New Roman" panose="02020603050405020304" pitchFamily="18" charset="0"/>
            </a:endParaRPr>
          </a:p>
          <a:p>
            <a:pPr marL="257175" indent="-257175" algn="just">
              <a:buFont typeface="+mj-ea"/>
              <a:buAutoNum type="ea1ChtPlain"/>
            </a:pPr>
            <a:r>
              <a:rPr lang="zh-TW" altLang="zh-TW" sz="2000" b="1" kern="100" dirty="0">
                <a:solidFill>
                  <a:srgbClr val="FF0000"/>
                </a:solidFill>
                <a:latin typeface="Aptos" panose="020B0004020202020204" pitchFamily="34" charset="0"/>
                <a:ea typeface="標楷體" panose="03000509000000000000" pitchFamily="65" charset="-120"/>
                <a:cs typeface="Times New Roman" panose="02020603050405020304" pitchFamily="18" charset="0"/>
              </a:rPr>
              <a:t>協助會員產出對｢黑粉」</a:t>
            </a:r>
            <a:r>
              <a:rPr lang="en-US" altLang="zh-TW" sz="2000" b="1" kern="100" dirty="0">
                <a:solidFill>
                  <a:srgbClr val="FF0000"/>
                </a:solidFill>
                <a:latin typeface="Aptos" panose="020B0004020202020204" pitchFamily="34" charset="0"/>
                <a:ea typeface="標楷體" panose="03000509000000000000" pitchFamily="65" charset="-120"/>
                <a:cs typeface="Times New Roman" panose="02020603050405020304" pitchFamily="18" charset="0"/>
              </a:rPr>
              <a:t>(BLACK MASS)</a:t>
            </a:r>
            <a:r>
              <a:rPr lang="zh-TW" altLang="zh-TW" sz="2000" b="1" kern="100" dirty="0">
                <a:solidFill>
                  <a:srgbClr val="FF0000"/>
                </a:solidFill>
                <a:latin typeface="Aptos" panose="020B0004020202020204" pitchFamily="34" charset="0"/>
                <a:ea typeface="標楷體" panose="03000509000000000000" pitchFamily="65" charset="-120"/>
                <a:cs typeface="Times New Roman" panose="02020603050405020304" pitchFamily="18" charset="0"/>
              </a:rPr>
              <a:t>再精煉之可能性，俾利轉供電芯生產會員採購，以符歐盟規定</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a:t>
            </a:r>
            <a:endParaRPr lang="zh-TW" altLang="en-US" sz="2000" dirty="0"/>
          </a:p>
        </p:txBody>
      </p:sp>
      <p:pic>
        <p:nvPicPr>
          <p:cNvPr id="3" name="圖片 2">
            <a:extLst>
              <a:ext uri="{FF2B5EF4-FFF2-40B4-BE49-F238E27FC236}">
                <a16:creationId xmlns:a16="http://schemas.microsoft.com/office/drawing/2014/main" id="{EAE0FA1A-A6E9-57E6-7C8F-15693375A8D1}"/>
              </a:ext>
            </a:extLst>
          </p:cNvPr>
          <p:cNvPicPr>
            <a:picLocks noChangeAspect="1"/>
          </p:cNvPicPr>
          <p:nvPr/>
        </p:nvPicPr>
        <p:blipFill>
          <a:blip r:embed="rId2"/>
          <a:stretch>
            <a:fillRect/>
          </a:stretch>
        </p:blipFill>
        <p:spPr>
          <a:xfrm>
            <a:off x="552260" y="1166633"/>
            <a:ext cx="2564606" cy="1931670"/>
          </a:xfrm>
          <a:prstGeom prst="rect">
            <a:avLst/>
          </a:prstGeom>
        </p:spPr>
      </p:pic>
      <p:pic>
        <p:nvPicPr>
          <p:cNvPr id="4" name="圖片 3">
            <a:extLst>
              <a:ext uri="{FF2B5EF4-FFF2-40B4-BE49-F238E27FC236}">
                <a16:creationId xmlns:a16="http://schemas.microsoft.com/office/drawing/2014/main" id="{76AE0BEB-7257-13D7-1B17-1732D7BD14B5}"/>
              </a:ext>
            </a:extLst>
          </p:cNvPr>
          <p:cNvPicPr>
            <a:picLocks noChangeAspect="1"/>
          </p:cNvPicPr>
          <p:nvPr/>
        </p:nvPicPr>
        <p:blipFill>
          <a:blip r:embed="rId3"/>
          <a:stretch>
            <a:fillRect/>
          </a:stretch>
        </p:blipFill>
        <p:spPr>
          <a:xfrm>
            <a:off x="3289698" y="1139011"/>
            <a:ext cx="2564606" cy="1974463"/>
          </a:xfrm>
          <a:prstGeom prst="rect">
            <a:avLst/>
          </a:prstGeom>
        </p:spPr>
      </p:pic>
      <p:pic>
        <p:nvPicPr>
          <p:cNvPr id="5" name="圖片 4">
            <a:extLst>
              <a:ext uri="{FF2B5EF4-FFF2-40B4-BE49-F238E27FC236}">
                <a16:creationId xmlns:a16="http://schemas.microsoft.com/office/drawing/2014/main" id="{959A6AD5-203A-97B5-5F3B-3C5889467E5C}"/>
              </a:ext>
            </a:extLst>
          </p:cNvPr>
          <p:cNvPicPr>
            <a:picLocks noChangeAspect="1"/>
          </p:cNvPicPr>
          <p:nvPr/>
        </p:nvPicPr>
        <p:blipFill>
          <a:blip r:embed="rId4"/>
          <a:stretch>
            <a:fillRect/>
          </a:stretch>
        </p:blipFill>
        <p:spPr>
          <a:xfrm>
            <a:off x="6027136" y="1139011"/>
            <a:ext cx="2564606" cy="1986915"/>
          </a:xfrm>
          <a:prstGeom prst="rect">
            <a:avLst/>
          </a:prstGeom>
        </p:spPr>
      </p:pic>
      <p:sp>
        <p:nvSpPr>
          <p:cNvPr id="6" name="文字方塊 5">
            <a:extLst>
              <a:ext uri="{FF2B5EF4-FFF2-40B4-BE49-F238E27FC236}">
                <a16:creationId xmlns:a16="http://schemas.microsoft.com/office/drawing/2014/main" id="{43B35430-A104-85B6-65E4-BD0607C65F3C}"/>
              </a:ext>
            </a:extLst>
          </p:cNvPr>
          <p:cNvSpPr txBox="1"/>
          <p:nvPr/>
        </p:nvSpPr>
        <p:spPr>
          <a:xfrm>
            <a:off x="990601" y="192653"/>
            <a:ext cx="7424056" cy="584775"/>
          </a:xfrm>
          <a:prstGeom prst="rect">
            <a:avLst/>
          </a:prstGeom>
          <a:noFill/>
        </p:spPr>
        <p:txBody>
          <a:bodyPr wrap="square" rtlCol="0">
            <a:spAutoFit/>
          </a:bodyPr>
          <a:lstStyle/>
          <a:p>
            <a:r>
              <a:rPr lang="zh-TW" altLang="en-US" sz="3200" b="1" u="sng" dirty="0">
                <a:latin typeface="標楷體" panose="03000509000000000000" pitchFamily="65" charset="-120"/>
                <a:ea typeface="標楷體" panose="03000509000000000000" pitchFamily="65" charset="-120"/>
              </a:rPr>
              <a:t>電池協會後續待推動工作計劃</a:t>
            </a:r>
          </a:p>
        </p:txBody>
      </p:sp>
    </p:spTree>
    <p:extLst>
      <p:ext uri="{BB962C8B-B14F-4D97-AF65-F5344CB8AC3E}">
        <p14:creationId xmlns:p14="http://schemas.microsoft.com/office/powerpoint/2010/main" val="2547373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624321-74DA-61AF-1B24-0CB334BDABF0}"/>
            </a:ext>
          </a:extLst>
        </p:cNvPr>
        <p:cNvGrpSpPr/>
        <p:nvPr/>
      </p:nvGrpSpPr>
      <p:grpSpPr>
        <a:xfrm>
          <a:off x="0" y="0"/>
          <a:ext cx="0" cy="0"/>
          <a:chOff x="0" y="0"/>
          <a:chExt cx="0" cy="0"/>
        </a:xfrm>
      </p:grpSpPr>
      <p:sp>
        <p:nvSpPr>
          <p:cNvPr id="5" name="標題 1">
            <a:extLst>
              <a:ext uri="{FF2B5EF4-FFF2-40B4-BE49-F238E27FC236}">
                <a16:creationId xmlns:a16="http://schemas.microsoft.com/office/drawing/2014/main" id="{E59654B9-C958-F458-D69D-C5CD7173A0EB}"/>
              </a:ext>
            </a:extLst>
          </p:cNvPr>
          <p:cNvSpPr>
            <a:spLocks noGrp="1"/>
          </p:cNvSpPr>
          <p:nvPr>
            <p:ph type="title"/>
          </p:nvPr>
        </p:nvSpPr>
        <p:spPr>
          <a:xfrm>
            <a:off x="2704581" y="209006"/>
            <a:ext cx="3247158" cy="581397"/>
          </a:xfrm>
        </p:spPr>
        <p:txBody>
          <a:bodyPr vert="horz" lIns="91440" tIns="45720" rIns="91440" bIns="45720" rtlCol="0" anchor="ctr">
            <a:normAutofit fontScale="90000"/>
          </a:bodyPr>
          <a:lstStyle/>
          <a:p>
            <a:pPr fontAlgn="base">
              <a:spcAft>
                <a:spcPct val="0"/>
              </a:spcAft>
            </a:pPr>
            <a:r>
              <a:rPr lang="zh-TW" altLang="en-US" dirty="0">
                <a:solidFill>
                  <a:schemeClr val="tx1"/>
                </a:solidFill>
                <a:latin typeface="標楷體" panose="03000509000000000000" pitchFamily="65" charset="-120"/>
                <a:ea typeface="標楷體" panose="03000509000000000000" pitchFamily="65" charset="-120"/>
              </a:rPr>
              <a:t>上  午  議</a:t>
            </a:r>
            <a:r>
              <a:rPr lang="en-US" altLang="zh-TW" dirty="0">
                <a:solidFill>
                  <a:schemeClr val="tx1"/>
                </a:solidFill>
                <a:latin typeface="標楷體" panose="03000509000000000000" pitchFamily="65" charset="-120"/>
                <a:ea typeface="標楷體" panose="03000509000000000000" pitchFamily="65" charset="-120"/>
              </a:rPr>
              <a:t>   </a:t>
            </a:r>
            <a:r>
              <a:rPr lang="zh-TW" altLang="en-US" dirty="0">
                <a:solidFill>
                  <a:schemeClr val="tx1"/>
                </a:solidFill>
                <a:latin typeface="標楷體" panose="03000509000000000000" pitchFamily="65" charset="-120"/>
                <a:ea typeface="標楷體" panose="03000509000000000000" pitchFamily="65" charset="-120"/>
              </a:rPr>
              <a:t>程</a:t>
            </a:r>
            <a:endParaRPr lang="en-US" altLang="zh-TW" dirty="0">
              <a:solidFill>
                <a:schemeClr val="tx1"/>
              </a:solidFill>
              <a:latin typeface="標楷體" panose="03000509000000000000" pitchFamily="65" charset="-120"/>
              <a:ea typeface="標楷體" panose="03000509000000000000" pitchFamily="65" charset="-120"/>
            </a:endParaRPr>
          </a:p>
        </p:txBody>
      </p:sp>
      <p:sp>
        <p:nvSpPr>
          <p:cNvPr id="7" name="投影片編號版面配置區 4">
            <a:extLst>
              <a:ext uri="{FF2B5EF4-FFF2-40B4-BE49-F238E27FC236}">
                <a16:creationId xmlns:a16="http://schemas.microsoft.com/office/drawing/2014/main" id="{D956E9F0-EB26-0A47-8B3C-E87E56471ACF}"/>
              </a:ext>
            </a:extLst>
          </p:cNvPr>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2</a:t>
            </a:fld>
            <a:endParaRPr lang="en-US" sz="2000" dirty="0">
              <a:solidFill>
                <a:schemeClr val="tx1"/>
              </a:solidFill>
            </a:endParaRPr>
          </a:p>
        </p:txBody>
      </p:sp>
      <p:graphicFrame>
        <p:nvGraphicFramePr>
          <p:cNvPr id="2" name="表格 1">
            <a:extLst>
              <a:ext uri="{FF2B5EF4-FFF2-40B4-BE49-F238E27FC236}">
                <a16:creationId xmlns:a16="http://schemas.microsoft.com/office/drawing/2014/main" id="{E5D934BE-B96F-3DEC-686C-01B6354789F4}"/>
              </a:ext>
            </a:extLst>
          </p:cNvPr>
          <p:cNvGraphicFramePr>
            <a:graphicFrameLocks noGrp="1"/>
          </p:cNvGraphicFramePr>
          <p:nvPr>
            <p:extLst>
              <p:ext uri="{D42A27DB-BD31-4B8C-83A1-F6EECF244321}">
                <p14:modId xmlns:p14="http://schemas.microsoft.com/office/powerpoint/2010/main" val="1045544594"/>
              </p:ext>
            </p:extLst>
          </p:nvPr>
        </p:nvGraphicFramePr>
        <p:xfrm>
          <a:off x="511025" y="990700"/>
          <a:ext cx="7910778" cy="5061757"/>
        </p:xfrm>
        <a:graphic>
          <a:graphicData uri="http://schemas.openxmlformats.org/drawingml/2006/table">
            <a:tbl>
              <a:tblPr/>
              <a:tblGrid>
                <a:gridCol w="1553521">
                  <a:extLst>
                    <a:ext uri="{9D8B030D-6E8A-4147-A177-3AD203B41FA5}">
                      <a16:colId xmlns:a16="http://schemas.microsoft.com/office/drawing/2014/main" val="3514302027"/>
                    </a:ext>
                  </a:extLst>
                </a:gridCol>
                <a:gridCol w="3770811">
                  <a:extLst>
                    <a:ext uri="{9D8B030D-6E8A-4147-A177-3AD203B41FA5}">
                      <a16:colId xmlns:a16="http://schemas.microsoft.com/office/drawing/2014/main" val="1272492768"/>
                    </a:ext>
                  </a:extLst>
                </a:gridCol>
                <a:gridCol w="2586446">
                  <a:extLst>
                    <a:ext uri="{9D8B030D-6E8A-4147-A177-3AD203B41FA5}">
                      <a16:colId xmlns:a16="http://schemas.microsoft.com/office/drawing/2014/main" val="2876177649"/>
                    </a:ext>
                  </a:extLst>
                </a:gridCol>
              </a:tblGrid>
              <a:tr h="494745">
                <a:tc>
                  <a:txBody>
                    <a:bodyPr/>
                    <a:lstStyle/>
                    <a:p>
                      <a:pPr algn="ctr">
                        <a:lnSpc>
                          <a:spcPts val="1800"/>
                        </a:lnSpc>
                        <a:buNone/>
                      </a:pPr>
                      <a:r>
                        <a:rPr lang="zh-TW" sz="2000" b="1"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時</a:t>
                      </a:r>
                      <a:r>
                        <a:rPr lang="en-US" sz="2000" b="1"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    </a:t>
                      </a:r>
                      <a:r>
                        <a:rPr lang="zh-TW" sz="2000" b="1"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間</a:t>
                      </a:r>
                      <a:endParaRPr lang="zh-TW" sz="2000" dirty="0">
                        <a:effectLst/>
                        <a:latin typeface="Times New Roman" panose="02020603050405020304" pitchFamily="18" charset="0"/>
                        <a:ea typeface="新細明體" panose="02020500000000000000" pitchFamily="18" charset="-120"/>
                      </a:endParaRPr>
                    </a:p>
                  </a:txBody>
                  <a:tcPr marL="9322" marR="9322"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zh-TW" sz="2000" b="1">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內</a:t>
                      </a:r>
                      <a:r>
                        <a:rPr lang="en-US" sz="2000" b="1">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    </a:t>
                      </a:r>
                      <a:r>
                        <a:rPr lang="zh-TW" sz="2000" b="1">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容</a:t>
                      </a:r>
                      <a:endParaRPr lang="zh-TW" sz="2000">
                        <a:effectLst/>
                        <a:latin typeface="Times New Roman" panose="02020603050405020304" pitchFamily="18" charset="0"/>
                        <a:ea typeface="新細明體" panose="02020500000000000000" pitchFamily="18" charset="-120"/>
                      </a:endParaRPr>
                    </a:p>
                  </a:txBody>
                  <a:tcPr marL="9322" marR="93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zh-TW" sz="2000" b="1">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報告人</a:t>
                      </a:r>
                      <a:endParaRPr lang="zh-TW" sz="2000">
                        <a:effectLst/>
                        <a:latin typeface="Times New Roman" panose="02020603050405020304" pitchFamily="18" charset="0"/>
                        <a:ea typeface="新細明體" panose="02020500000000000000" pitchFamily="18" charset="-120"/>
                      </a:endParaRPr>
                    </a:p>
                  </a:txBody>
                  <a:tcPr marL="9322" marR="9322"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400216057"/>
                  </a:ext>
                </a:extLst>
              </a:tr>
              <a:tr h="331973">
                <a:tc>
                  <a:txBody>
                    <a:bodyPr/>
                    <a:lstStyle/>
                    <a:p>
                      <a:pPr indent="16510" algn="ctr">
                        <a:lnSpc>
                          <a:spcPts val="1800"/>
                        </a:lnSpc>
                        <a:buNone/>
                      </a:pPr>
                      <a:r>
                        <a:rPr lang="en-US" sz="2000" dirty="0">
                          <a:solidFill>
                            <a:srgbClr val="000000"/>
                          </a:solidFill>
                          <a:effectLst/>
                          <a:latin typeface="標楷體" panose="03000509000000000000" pitchFamily="65" charset="-120"/>
                          <a:ea typeface="新細明體" panose="02020500000000000000" pitchFamily="18" charset="-120"/>
                          <a:cs typeface="Calibri" panose="020F0502020204030204" pitchFamily="34" charset="0"/>
                        </a:rPr>
                        <a:t>09:30</a:t>
                      </a:r>
                      <a:r>
                        <a:rPr lang="zh-TW"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en-US"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09:35</a:t>
                      </a:r>
                      <a:endParaRPr lang="zh-TW" sz="2000" dirty="0">
                        <a:effectLst/>
                        <a:latin typeface="Times New Roman" panose="02020603050405020304" pitchFamily="18" charset="0"/>
                        <a:ea typeface="新細明體" panose="02020500000000000000" pitchFamily="18" charset="-120"/>
                      </a:endParaRPr>
                    </a:p>
                  </a:txBody>
                  <a:tcPr marL="9322" marR="9322"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130810" algn="ctr" fontAlgn="auto">
                        <a:lnSpc>
                          <a:spcPts val="1800"/>
                        </a:lnSpc>
                        <a:buNone/>
                        <a:tabLst>
                          <a:tab pos="359410" algn="l"/>
                        </a:tabLst>
                      </a:pPr>
                      <a:r>
                        <a:rPr lang="zh-TW"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主席致詞</a:t>
                      </a:r>
                      <a:endParaRPr lang="zh-TW" sz="2000" dirty="0">
                        <a:effectLst/>
                        <a:latin typeface="Times New Roman" panose="02020603050405020304" pitchFamily="18" charset="0"/>
                        <a:ea typeface="新細明體" panose="02020500000000000000" pitchFamily="18" charset="-120"/>
                      </a:endParaRPr>
                    </a:p>
                  </a:txBody>
                  <a:tcPr marL="9322" marR="93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zh-TW"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陳勝光理事長</a:t>
                      </a:r>
                      <a:endParaRPr lang="zh-TW" sz="2000" dirty="0">
                        <a:effectLst/>
                        <a:latin typeface="Times New Roman" panose="02020603050405020304" pitchFamily="18" charset="0"/>
                        <a:ea typeface="新細明體" panose="02020500000000000000" pitchFamily="18" charset="-120"/>
                      </a:endParaRPr>
                    </a:p>
                  </a:txBody>
                  <a:tcPr marL="9322" marR="9322"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2912356922"/>
                  </a:ext>
                </a:extLst>
              </a:tr>
              <a:tr h="331973">
                <a:tc>
                  <a:txBody>
                    <a:bodyPr/>
                    <a:lstStyle/>
                    <a:p>
                      <a:pPr algn="ctr">
                        <a:lnSpc>
                          <a:spcPts val="1800"/>
                        </a:lnSpc>
                        <a:buNone/>
                      </a:pPr>
                      <a:r>
                        <a:rPr lang="en-US" sz="2000">
                          <a:solidFill>
                            <a:srgbClr val="000000"/>
                          </a:solidFill>
                          <a:effectLst/>
                          <a:latin typeface="標楷體" panose="03000509000000000000" pitchFamily="65" charset="-120"/>
                          <a:ea typeface="新細明體" panose="02020500000000000000" pitchFamily="18" charset="-120"/>
                          <a:cs typeface="Calibri" panose="020F0502020204030204" pitchFamily="34" charset="0"/>
                        </a:rPr>
                        <a:t>09:35</a:t>
                      </a:r>
                      <a:r>
                        <a:rPr lang="zh-TW" sz="200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en-US" sz="200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09:40</a:t>
                      </a:r>
                      <a:endParaRPr lang="zh-TW" sz="2000">
                        <a:effectLst/>
                        <a:latin typeface="Times New Roman" panose="02020603050405020304" pitchFamily="18" charset="0"/>
                        <a:ea typeface="新細明體" panose="02020500000000000000" pitchFamily="18" charset="-120"/>
                      </a:endParaRPr>
                    </a:p>
                  </a:txBody>
                  <a:tcPr marL="9322" marR="9322"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zh-TW" sz="200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榮譽理事長致詞</a:t>
                      </a:r>
                      <a:endParaRPr lang="zh-TW" sz="2000">
                        <a:effectLst/>
                        <a:latin typeface="Times New Roman" panose="02020603050405020304" pitchFamily="18" charset="0"/>
                        <a:ea typeface="新細明體" panose="02020500000000000000" pitchFamily="18" charset="-120"/>
                      </a:endParaRPr>
                    </a:p>
                  </a:txBody>
                  <a:tcPr marL="9322" marR="93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zh-TW"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楊敏聰榮譽理事長</a:t>
                      </a:r>
                      <a:endParaRPr lang="zh-TW" sz="2000" dirty="0">
                        <a:effectLst/>
                        <a:latin typeface="Times New Roman" panose="02020603050405020304" pitchFamily="18" charset="0"/>
                        <a:ea typeface="新細明體" panose="02020500000000000000" pitchFamily="18" charset="-120"/>
                      </a:endParaRPr>
                    </a:p>
                  </a:txBody>
                  <a:tcPr marL="9322" marR="9322"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2859716863"/>
                  </a:ext>
                </a:extLst>
              </a:tr>
              <a:tr h="331973">
                <a:tc>
                  <a:txBody>
                    <a:bodyPr/>
                    <a:lstStyle/>
                    <a:p>
                      <a:pPr algn="ctr">
                        <a:lnSpc>
                          <a:spcPts val="1800"/>
                        </a:lnSpc>
                        <a:buNone/>
                      </a:pPr>
                      <a:r>
                        <a:rPr lang="en-US" sz="2000">
                          <a:solidFill>
                            <a:srgbClr val="000000"/>
                          </a:solidFill>
                          <a:effectLst/>
                          <a:latin typeface="標楷體" panose="03000509000000000000" pitchFamily="65" charset="-120"/>
                          <a:ea typeface="新細明體" panose="02020500000000000000" pitchFamily="18" charset="-120"/>
                          <a:cs typeface="Calibri" panose="020F0502020204030204" pitchFamily="34" charset="0"/>
                        </a:rPr>
                        <a:t>09:40</a:t>
                      </a:r>
                      <a:r>
                        <a:rPr lang="zh-TW" sz="200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en-US" sz="200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09:50</a:t>
                      </a:r>
                      <a:endParaRPr lang="zh-TW" sz="2000">
                        <a:effectLst/>
                        <a:latin typeface="Times New Roman" panose="02020603050405020304" pitchFamily="18" charset="0"/>
                        <a:ea typeface="新細明體" panose="02020500000000000000" pitchFamily="18" charset="-120"/>
                      </a:endParaRPr>
                    </a:p>
                  </a:txBody>
                  <a:tcPr marL="9322" marR="9322"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zh-TW"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會務報告</a:t>
                      </a:r>
                      <a:endParaRPr lang="zh-TW" sz="2000" dirty="0">
                        <a:effectLst/>
                        <a:latin typeface="Times New Roman" panose="02020603050405020304" pitchFamily="18" charset="0"/>
                        <a:ea typeface="新細明體" panose="02020500000000000000" pitchFamily="18" charset="-120"/>
                      </a:endParaRPr>
                    </a:p>
                  </a:txBody>
                  <a:tcPr marL="9322" marR="93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zh-TW" sz="200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高志勇秘書長</a:t>
                      </a:r>
                      <a:endParaRPr lang="zh-TW" sz="2000">
                        <a:effectLst/>
                        <a:latin typeface="Times New Roman" panose="02020603050405020304" pitchFamily="18" charset="0"/>
                        <a:ea typeface="新細明體" panose="02020500000000000000" pitchFamily="18" charset="-120"/>
                      </a:endParaRPr>
                    </a:p>
                  </a:txBody>
                  <a:tcPr marL="9322" marR="9322"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3446871823"/>
                  </a:ext>
                </a:extLst>
              </a:tr>
              <a:tr h="331973">
                <a:tc>
                  <a:txBody>
                    <a:bodyPr/>
                    <a:lstStyle/>
                    <a:p>
                      <a:pPr algn="ctr">
                        <a:lnSpc>
                          <a:spcPts val="1800"/>
                        </a:lnSpc>
                        <a:buNone/>
                      </a:pPr>
                      <a:r>
                        <a:rPr lang="en-US" sz="2000">
                          <a:solidFill>
                            <a:srgbClr val="000000"/>
                          </a:solidFill>
                          <a:effectLst/>
                          <a:latin typeface="標楷體" panose="03000509000000000000" pitchFamily="65" charset="-120"/>
                          <a:ea typeface="新細明體" panose="02020500000000000000" pitchFamily="18" charset="-120"/>
                          <a:cs typeface="Calibri" panose="020F0502020204030204" pitchFamily="34" charset="0"/>
                        </a:rPr>
                        <a:t>09:50</a:t>
                      </a:r>
                      <a:r>
                        <a:rPr lang="zh-TW" sz="200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en-US" sz="200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10:10</a:t>
                      </a:r>
                      <a:endParaRPr lang="zh-TW" sz="2000">
                        <a:effectLst/>
                        <a:latin typeface="Times New Roman" panose="02020603050405020304" pitchFamily="18" charset="0"/>
                        <a:ea typeface="新細明體" panose="02020500000000000000" pitchFamily="18" charset="-120"/>
                      </a:endParaRPr>
                    </a:p>
                  </a:txBody>
                  <a:tcPr marL="9322" marR="9322"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zh-TW" altLang="en-US"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台灣電池數位護照推動現況</a:t>
                      </a:r>
                      <a:endParaRPr lang="zh-TW" sz="2000" dirty="0">
                        <a:effectLst/>
                        <a:latin typeface="Times New Roman" panose="02020603050405020304" pitchFamily="18" charset="0"/>
                        <a:ea typeface="新細明體" panose="02020500000000000000" pitchFamily="18" charset="-120"/>
                      </a:endParaRPr>
                    </a:p>
                  </a:txBody>
                  <a:tcPr marL="9322" marR="93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zh-TW" sz="200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工研院李佳珮工程師</a:t>
                      </a:r>
                      <a:endParaRPr lang="zh-TW" sz="2000">
                        <a:effectLst/>
                        <a:latin typeface="Times New Roman" panose="02020603050405020304" pitchFamily="18" charset="0"/>
                        <a:ea typeface="新細明體" panose="02020500000000000000" pitchFamily="18" charset="-120"/>
                      </a:endParaRPr>
                    </a:p>
                  </a:txBody>
                  <a:tcPr marL="9322" marR="9322"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3001308792"/>
                  </a:ext>
                </a:extLst>
              </a:tr>
              <a:tr h="331973">
                <a:tc>
                  <a:txBody>
                    <a:bodyPr/>
                    <a:lstStyle/>
                    <a:p>
                      <a:pPr algn="ctr">
                        <a:lnSpc>
                          <a:spcPts val="1800"/>
                        </a:lnSpc>
                        <a:buNone/>
                      </a:pPr>
                      <a:r>
                        <a:rPr lang="en-US" sz="2000">
                          <a:solidFill>
                            <a:srgbClr val="000000"/>
                          </a:solidFill>
                          <a:effectLst/>
                          <a:latin typeface="標楷體" panose="03000509000000000000" pitchFamily="65" charset="-120"/>
                          <a:ea typeface="新細明體" panose="02020500000000000000" pitchFamily="18" charset="-120"/>
                          <a:cs typeface="Calibri" panose="020F0502020204030204" pitchFamily="34" charset="0"/>
                        </a:rPr>
                        <a:t>10:10</a:t>
                      </a:r>
                      <a:r>
                        <a:rPr lang="zh-TW" sz="200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en-US" sz="200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10:30</a:t>
                      </a:r>
                      <a:endParaRPr lang="zh-TW" sz="2000">
                        <a:effectLst/>
                        <a:latin typeface="Times New Roman" panose="02020603050405020304" pitchFamily="18" charset="0"/>
                        <a:ea typeface="新細明體" panose="02020500000000000000" pitchFamily="18" charset="-120"/>
                      </a:endParaRPr>
                    </a:p>
                  </a:txBody>
                  <a:tcPr marL="9322" marR="9322"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zh-TW" sz="2000" dirty="0">
                          <a:solidFill>
                            <a:srgbClr val="000000"/>
                          </a:solidFill>
                          <a:effectLst/>
                          <a:latin typeface="Times New Roman" panose="02020603050405020304" pitchFamily="18" charset="0"/>
                          <a:ea typeface="標楷體" panose="03000509000000000000" pitchFamily="65" charset="-120"/>
                        </a:rPr>
                        <a:t>電池技術發展趨勢</a:t>
                      </a:r>
                      <a:endParaRPr lang="zh-TW" sz="2000" dirty="0">
                        <a:effectLst/>
                        <a:latin typeface="Times New Roman" panose="02020603050405020304" pitchFamily="18" charset="0"/>
                        <a:ea typeface="新細明體" panose="02020500000000000000" pitchFamily="18" charset="-120"/>
                      </a:endParaRPr>
                    </a:p>
                  </a:txBody>
                  <a:tcPr marL="9322" marR="93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zh-TW" sz="200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工研院廖世傑組長</a:t>
                      </a:r>
                      <a:endParaRPr lang="zh-TW" sz="2000">
                        <a:effectLst/>
                        <a:latin typeface="Times New Roman" panose="02020603050405020304" pitchFamily="18" charset="0"/>
                        <a:ea typeface="新細明體" panose="02020500000000000000" pitchFamily="18" charset="-120"/>
                      </a:endParaRPr>
                    </a:p>
                  </a:txBody>
                  <a:tcPr marL="9322" marR="9322"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1767526753"/>
                  </a:ext>
                </a:extLst>
              </a:tr>
              <a:tr h="331973">
                <a:tc>
                  <a:txBody>
                    <a:bodyPr/>
                    <a:lstStyle/>
                    <a:p>
                      <a:pPr algn="ctr">
                        <a:lnSpc>
                          <a:spcPts val="1800"/>
                        </a:lnSpc>
                        <a:buNone/>
                      </a:pPr>
                      <a:r>
                        <a:rPr lang="en-US" sz="2000">
                          <a:solidFill>
                            <a:srgbClr val="000000"/>
                          </a:solidFill>
                          <a:effectLst/>
                          <a:latin typeface="標楷體" panose="03000509000000000000" pitchFamily="65" charset="-120"/>
                          <a:ea typeface="新細明體" panose="02020500000000000000" pitchFamily="18" charset="-120"/>
                          <a:cs typeface="Calibri" panose="020F0502020204030204" pitchFamily="34" charset="0"/>
                        </a:rPr>
                        <a:t>10:30</a:t>
                      </a:r>
                      <a:r>
                        <a:rPr lang="zh-TW" sz="200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en-US" sz="200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10:50</a:t>
                      </a:r>
                      <a:endParaRPr lang="zh-TW" sz="2000">
                        <a:effectLst/>
                        <a:latin typeface="Times New Roman" panose="02020603050405020304" pitchFamily="18" charset="0"/>
                        <a:ea typeface="新細明體" panose="02020500000000000000" pitchFamily="18" charset="-120"/>
                      </a:endParaRPr>
                    </a:p>
                  </a:txBody>
                  <a:tcPr marL="9322" marR="9322"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zh-TW"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休息</a:t>
                      </a:r>
                      <a:r>
                        <a:rPr lang="en-US"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zh-TW"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會員攤位參觀</a:t>
                      </a:r>
                      <a:endParaRPr lang="zh-TW" sz="2000" dirty="0">
                        <a:effectLst/>
                        <a:latin typeface="Times New Roman" panose="02020603050405020304" pitchFamily="18" charset="0"/>
                        <a:ea typeface="新細明體" panose="02020500000000000000" pitchFamily="18" charset="-120"/>
                      </a:endParaRPr>
                    </a:p>
                  </a:txBody>
                  <a:tcPr marL="9322" marR="93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en-US" sz="2000">
                          <a:effectLst/>
                          <a:latin typeface="標楷體" panose="03000509000000000000" pitchFamily="65" charset="-120"/>
                          <a:ea typeface="新細明體" panose="02020500000000000000" pitchFamily="18" charset="-120"/>
                          <a:cs typeface="Calibri" panose="020F0502020204030204" pitchFamily="34" charset="0"/>
                        </a:rPr>
                        <a:t> </a:t>
                      </a:r>
                      <a:endParaRPr lang="zh-TW" sz="2000">
                        <a:effectLst/>
                        <a:latin typeface="Times New Roman" panose="02020603050405020304" pitchFamily="18" charset="0"/>
                        <a:ea typeface="新細明體" panose="02020500000000000000" pitchFamily="18" charset="-120"/>
                      </a:endParaRPr>
                    </a:p>
                  </a:txBody>
                  <a:tcPr marL="9322" marR="9322"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1296994236"/>
                  </a:ext>
                </a:extLst>
              </a:tr>
              <a:tr h="1173094">
                <a:tc>
                  <a:txBody>
                    <a:bodyPr/>
                    <a:lstStyle/>
                    <a:p>
                      <a:pPr algn="ctr">
                        <a:lnSpc>
                          <a:spcPts val="1800"/>
                        </a:lnSpc>
                        <a:buNone/>
                      </a:pPr>
                      <a:r>
                        <a:rPr lang="en-US" sz="2000">
                          <a:solidFill>
                            <a:srgbClr val="000000"/>
                          </a:solidFill>
                          <a:effectLst/>
                          <a:latin typeface="標楷體" panose="03000509000000000000" pitchFamily="65" charset="-120"/>
                          <a:ea typeface="新細明體" panose="02020500000000000000" pitchFamily="18" charset="-120"/>
                          <a:cs typeface="Calibri" panose="020F0502020204030204" pitchFamily="34" charset="0"/>
                        </a:rPr>
                        <a:t>10:50</a:t>
                      </a:r>
                      <a:r>
                        <a:rPr lang="zh-TW" sz="200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en-US" sz="200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11:20</a:t>
                      </a:r>
                      <a:endParaRPr lang="zh-TW" sz="2000">
                        <a:effectLst/>
                        <a:latin typeface="Times New Roman" panose="02020603050405020304" pitchFamily="18" charset="0"/>
                        <a:ea typeface="新細明體" panose="02020500000000000000" pitchFamily="18" charset="-120"/>
                      </a:endParaRPr>
                    </a:p>
                  </a:txBody>
                  <a:tcPr marL="9322" marR="9322"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zh-TW"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材料類新品分享會</a:t>
                      </a:r>
                      <a:endParaRPr lang="zh-TW" sz="2000" dirty="0">
                        <a:effectLst/>
                        <a:latin typeface="Times New Roman" panose="02020603050405020304" pitchFamily="18" charset="0"/>
                        <a:ea typeface="新細明體" panose="02020500000000000000" pitchFamily="18" charset="-120"/>
                      </a:endParaRPr>
                    </a:p>
                    <a:p>
                      <a:pPr marL="182563" lvl="0" indent="-182563">
                        <a:lnSpc>
                          <a:spcPts val="1800"/>
                        </a:lnSpc>
                        <a:buFont typeface="Wingdings" panose="05000000000000000000" pitchFamily="2" charset="2"/>
                        <a:buChar char=""/>
                      </a:pPr>
                      <a:r>
                        <a:rPr lang="zh-TW"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慧左得公司</a:t>
                      </a:r>
                      <a:r>
                        <a:rPr lang="en-US"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en-US" sz="2000" dirty="0" err="1">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SiC</a:t>
                      </a:r>
                      <a:r>
                        <a:rPr lang="zh-TW"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負極材料</a:t>
                      </a:r>
                      <a:endParaRPr lang="zh-TW" sz="2000" dirty="0">
                        <a:effectLst/>
                        <a:latin typeface="Times New Roman" panose="02020603050405020304" pitchFamily="18" charset="0"/>
                        <a:ea typeface="新細明體" panose="02020500000000000000" pitchFamily="18" charset="-120"/>
                      </a:endParaRPr>
                    </a:p>
                    <a:p>
                      <a:pPr marL="182563" lvl="0" indent="-182563">
                        <a:lnSpc>
                          <a:spcPts val="1800"/>
                        </a:lnSpc>
                        <a:buFont typeface="Wingdings" panose="05000000000000000000" pitchFamily="2" charset="2"/>
                        <a:buChar char=""/>
                      </a:pPr>
                      <a:r>
                        <a:rPr lang="zh-TW"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萬溢公司</a:t>
                      </a:r>
                      <a:r>
                        <a:rPr lang="en-US"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-TNO</a:t>
                      </a:r>
                      <a:r>
                        <a:rPr lang="zh-TW"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負極材料</a:t>
                      </a:r>
                      <a:r>
                        <a:rPr lang="zh-TW" altLang="en-US"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材料類</a:t>
                      </a:r>
                    </a:p>
                    <a:p>
                      <a:pPr marL="182563" lvl="0" indent="-182563">
                        <a:lnSpc>
                          <a:spcPts val="1800"/>
                        </a:lnSpc>
                        <a:buFont typeface="Wingdings" panose="05000000000000000000" pitchFamily="2" charset="2"/>
                        <a:buChar char=""/>
                      </a:pPr>
                      <a:r>
                        <a:rPr lang="zh-TW" altLang="en-US"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南亞公司</a:t>
                      </a:r>
                      <a:r>
                        <a:rPr lang="en-US" altLang="zh-TW"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zh-TW" altLang="en-US"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鋁塑膜及防火材料</a:t>
                      </a:r>
                      <a:endParaRPr lang="zh-TW" sz="2000" dirty="0">
                        <a:effectLst/>
                        <a:latin typeface="Times New Roman" panose="02020603050405020304" pitchFamily="18" charset="0"/>
                        <a:ea typeface="新細明體" panose="02020500000000000000" pitchFamily="18" charset="-120"/>
                      </a:endParaRPr>
                    </a:p>
                  </a:txBody>
                  <a:tcPr marL="9322" marR="93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en-US" sz="2000" dirty="0">
                          <a:effectLst/>
                          <a:latin typeface="標楷體" panose="03000509000000000000" pitchFamily="65" charset="-120"/>
                          <a:ea typeface="新細明體" panose="02020500000000000000" pitchFamily="18" charset="-120"/>
                          <a:cs typeface="Calibri" panose="020F0502020204030204" pitchFamily="34" charset="0"/>
                        </a:rPr>
                        <a:t> </a:t>
                      </a:r>
                      <a:endParaRPr lang="zh-TW" sz="2000" dirty="0">
                        <a:effectLst/>
                        <a:latin typeface="Times New Roman" panose="02020603050405020304" pitchFamily="18" charset="0"/>
                        <a:ea typeface="新細明體" panose="02020500000000000000" pitchFamily="18" charset="-120"/>
                      </a:endParaRPr>
                    </a:p>
                  </a:txBody>
                  <a:tcPr marL="9322" marR="9322"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3421320052"/>
                  </a:ext>
                </a:extLst>
              </a:tr>
              <a:tr h="1402080">
                <a:tc>
                  <a:txBody>
                    <a:bodyPr/>
                    <a:lstStyle/>
                    <a:p>
                      <a:pPr algn="ctr">
                        <a:lnSpc>
                          <a:spcPts val="1800"/>
                        </a:lnSpc>
                        <a:buNone/>
                      </a:pPr>
                      <a:r>
                        <a:rPr lang="en-US" sz="2000" dirty="0">
                          <a:solidFill>
                            <a:srgbClr val="000000"/>
                          </a:solidFill>
                          <a:effectLst/>
                          <a:latin typeface="標楷體" panose="03000509000000000000" pitchFamily="65" charset="-120"/>
                          <a:ea typeface="新細明體" panose="02020500000000000000" pitchFamily="18" charset="-120"/>
                          <a:cs typeface="Calibri" panose="020F0502020204030204" pitchFamily="34" charset="0"/>
                        </a:rPr>
                        <a:t>11:20</a:t>
                      </a:r>
                      <a:r>
                        <a:rPr lang="zh-TW"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en-US"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12:00</a:t>
                      </a:r>
                      <a:endParaRPr lang="zh-TW" sz="2000" dirty="0">
                        <a:effectLst/>
                        <a:latin typeface="Times New Roman" panose="02020603050405020304" pitchFamily="18" charset="0"/>
                        <a:ea typeface="新細明體" panose="02020500000000000000" pitchFamily="18" charset="-120"/>
                      </a:endParaRPr>
                    </a:p>
                  </a:txBody>
                  <a:tcPr marL="9322" marR="9322"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zh-TW"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電池類產品分享會</a:t>
                      </a:r>
                      <a:endParaRPr lang="zh-TW" sz="2000" dirty="0">
                        <a:effectLst/>
                        <a:latin typeface="Times New Roman" panose="02020603050405020304" pitchFamily="18" charset="0"/>
                        <a:ea typeface="新細明體" panose="02020500000000000000" pitchFamily="18" charset="-120"/>
                      </a:endParaRPr>
                    </a:p>
                    <a:p>
                      <a:pPr marL="182563" lvl="0" indent="-182563" fontAlgn="auto">
                        <a:lnSpc>
                          <a:spcPts val="1800"/>
                        </a:lnSpc>
                        <a:buFont typeface="Wingdings" panose="05000000000000000000" pitchFamily="2" charset="2"/>
                        <a:buChar char=""/>
                      </a:pPr>
                      <a:r>
                        <a:rPr lang="zh-TW"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台塑新智能公司</a:t>
                      </a:r>
                      <a:r>
                        <a:rPr lang="en-US"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zh-TW"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電池新產線</a:t>
                      </a:r>
                      <a:endParaRPr lang="zh-TW" sz="2000" dirty="0">
                        <a:effectLst/>
                        <a:latin typeface="Times New Roman" panose="02020603050405020304" pitchFamily="18" charset="0"/>
                        <a:ea typeface="新細明體" panose="02020500000000000000" pitchFamily="18" charset="-120"/>
                      </a:endParaRPr>
                    </a:p>
                    <a:p>
                      <a:pPr marL="182563" lvl="0" indent="-182563" fontAlgn="auto">
                        <a:lnSpc>
                          <a:spcPts val="1800"/>
                        </a:lnSpc>
                        <a:buFont typeface="Wingdings" panose="05000000000000000000" pitchFamily="2" charset="2"/>
                        <a:buChar char=""/>
                      </a:pPr>
                      <a:r>
                        <a:rPr lang="zh-TW"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明志科大</a:t>
                      </a:r>
                      <a:r>
                        <a:rPr lang="en-US"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zh-TW"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鋰電池培育基地</a:t>
                      </a:r>
                      <a:endParaRPr lang="zh-TW" sz="2000" dirty="0">
                        <a:effectLst/>
                        <a:latin typeface="Times New Roman" panose="02020603050405020304" pitchFamily="18" charset="0"/>
                        <a:ea typeface="新細明體" panose="02020500000000000000" pitchFamily="18" charset="-120"/>
                      </a:endParaRPr>
                    </a:p>
                    <a:p>
                      <a:pPr marL="182563" lvl="0" indent="-182563" fontAlgn="auto">
                        <a:lnSpc>
                          <a:spcPts val="1800"/>
                        </a:lnSpc>
                        <a:buFont typeface="Wingdings" panose="05000000000000000000" pitchFamily="2" charset="2"/>
                        <a:buChar char=""/>
                      </a:pPr>
                      <a:r>
                        <a:rPr lang="zh-TW"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台灣電池檢測驗證公司</a:t>
                      </a:r>
                      <a:r>
                        <a:rPr lang="en-US"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zh-TW" sz="200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電池試產線</a:t>
                      </a:r>
                      <a:endParaRPr lang="zh-TW" sz="2000" dirty="0">
                        <a:effectLst/>
                        <a:latin typeface="Times New Roman" panose="02020603050405020304" pitchFamily="18" charset="0"/>
                        <a:ea typeface="新細明體" panose="02020500000000000000" pitchFamily="18" charset="-120"/>
                      </a:endParaRPr>
                    </a:p>
                  </a:txBody>
                  <a:tcPr marL="9322" marR="93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en-US" sz="2000" dirty="0">
                          <a:effectLst/>
                          <a:latin typeface="標楷體" panose="03000509000000000000" pitchFamily="65" charset="-120"/>
                          <a:ea typeface="新細明體" panose="02020500000000000000" pitchFamily="18" charset="-120"/>
                          <a:cs typeface="Calibri" panose="020F0502020204030204" pitchFamily="34" charset="0"/>
                        </a:rPr>
                        <a:t> </a:t>
                      </a:r>
                      <a:endParaRPr lang="zh-TW" sz="2000" dirty="0">
                        <a:effectLst/>
                        <a:latin typeface="Times New Roman" panose="02020603050405020304" pitchFamily="18" charset="0"/>
                        <a:ea typeface="新細明體" panose="02020500000000000000" pitchFamily="18" charset="-120"/>
                      </a:endParaRPr>
                    </a:p>
                  </a:txBody>
                  <a:tcPr marL="9322" marR="9322"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2575832878"/>
                  </a:ext>
                </a:extLst>
              </a:tr>
            </a:tbl>
          </a:graphicData>
        </a:graphic>
      </p:graphicFrame>
    </p:spTree>
    <p:extLst>
      <p:ext uri="{BB962C8B-B14F-4D97-AF65-F5344CB8AC3E}">
        <p14:creationId xmlns:p14="http://schemas.microsoft.com/office/powerpoint/2010/main" val="198638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10D2E612-73F3-DE26-A25C-0AA57E55B7B2}"/>
              </a:ext>
            </a:extLst>
          </p:cNvPr>
          <p:cNvPicPr>
            <a:picLocks noChangeAspect="1"/>
          </p:cNvPicPr>
          <p:nvPr/>
        </p:nvPicPr>
        <p:blipFill>
          <a:blip r:embed="rId2"/>
          <a:stretch>
            <a:fillRect/>
          </a:stretch>
        </p:blipFill>
        <p:spPr>
          <a:xfrm>
            <a:off x="322728" y="874539"/>
            <a:ext cx="4162186" cy="5558918"/>
          </a:xfrm>
          <a:prstGeom prst="rect">
            <a:avLst/>
          </a:prstGeom>
          <a:ln>
            <a:solidFill>
              <a:schemeClr val="tx1"/>
            </a:solidFill>
          </a:ln>
        </p:spPr>
      </p:pic>
      <p:pic>
        <p:nvPicPr>
          <p:cNvPr id="7" name="圖片 6">
            <a:extLst>
              <a:ext uri="{FF2B5EF4-FFF2-40B4-BE49-F238E27FC236}">
                <a16:creationId xmlns:a16="http://schemas.microsoft.com/office/drawing/2014/main" id="{AA29293E-43A7-7D88-E69C-FFECE18C3F0D}"/>
              </a:ext>
            </a:extLst>
          </p:cNvPr>
          <p:cNvPicPr>
            <a:picLocks noChangeAspect="1"/>
          </p:cNvPicPr>
          <p:nvPr/>
        </p:nvPicPr>
        <p:blipFill>
          <a:blip r:embed="rId3"/>
          <a:stretch>
            <a:fillRect/>
          </a:stretch>
        </p:blipFill>
        <p:spPr>
          <a:xfrm>
            <a:off x="4738563" y="874539"/>
            <a:ext cx="4162185" cy="5722204"/>
          </a:xfrm>
          <a:prstGeom prst="rect">
            <a:avLst/>
          </a:prstGeom>
          <a:ln>
            <a:solidFill>
              <a:schemeClr val="tx1"/>
            </a:solidFill>
          </a:ln>
        </p:spPr>
      </p:pic>
    </p:spTree>
    <p:extLst>
      <p:ext uri="{BB962C8B-B14F-4D97-AF65-F5344CB8AC3E}">
        <p14:creationId xmlns:p14="http://schemas.microsoft.com/office/powerpoint/2010/main" val="2579917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C7D5C72E-2091-263E-AD3B-9BC8C413E074}"/>
              </a:ext>
            </a:extLst>
          </p:cNvPr>
          <p:cNvSpPr txBox="1"/>
          <p:nvPr/>
        </p:nvSpPr>
        <p:spPr>
          <a:xfrm>
            <a:off x="772886" y="171065"/>
            <a:ext cx="8301540" cy="954107"/>
          </a:xfrm>
          <a:prstGeom prst="rect">
            <a:avLst/>
          </a:prstGeom>
          <a:noFill/>
        </p:spPr>
        <p:txBody>
          <a:bodyPr wrap="square" rtlCol="0">
            <a:spAutoFit/>
          </a:bodyPr>
          <a:lstStyle/>
          <a:p>
            <a:pPr algn="ctr">
              <a:spcBef>
                <a:spcPts val="1800"/>
              </a:spcBef>
            </a:pPr>
            <a:r>
              <a:rPr lang="zh-TW" altLang="en-US" sz="2800" b="1" dirty="0">
                <a:solidFill>
                  <a:schemeClr val="accent6">
                    <a:lumMod val="50000"/>
                  </a:schemeClr>
                </a:solidFill>
                <a:latin typeface="標楷體" panose="03000509000000000000" pitchFamily="65" charset="-120"/>
                <a:ea typeface="標楷體" panose="03000509000000000000" pitchFamily="65" charset="-120"/>
              </a:rPr>
              <a:t>參加 </a:t>
            </a:r>
            <a:r>
              <a:rPr lang="en-US" altLang="zh-TW" sz="2800" b="1" dirty="0">
                <a:solidFill>
                  <a:schemeClr val="accent6">
                    <a:lumMod val="50000"/>
                  </a:schemeClr>
                </a:solidFill>
                <a:latin typeface="標楷體" panose="03000509000000000000" pitchFamily="65" charset="-120"/>
                <a:ea typeface="標楷體" panose="03000509000000000000" pitchFamily="65" charset="-120"/>
              </a:rPr>
              <a:t>24th Annual Advanced Automotive Battery Conference(AABC) 2024</a:t>
            </a:r>
            <a:r>
              <a:rPr lang="zh-TW" altLang="en-US" sz="2800" b="1" dirty="0">
                <a:solidFill>
                  <a:schemeClr val="accent6">
                    <a:lumMod val="50000"/>
                  </a:schemeClr>
                </a:solidFill>
                <a:latin typeface="標楷體" panose="03000509000000000000" pitchFamily="65" charset="-120"/>
                <a:ea typeface="標楷體" panose="03000509000000000000" pitchFamily="65" charset="-120"/>
              </a:rPr>
              <a:t>會議及展覽</a:t>
            </a:r>
            <a:r>
              <a:rPr lang="en-US" altLang="zh-TW" sz="2800" b="1" dirty="0">
                <a:solidFill>
                  <a:schemeClr val="accent6">
                    <a:lumMod val="50000"/>
                  </a:schemeClr>
                </a:solidFill>
                <a:latin typeface="標楷體" panose="03000509000000000000" pitchFamily="65" charset="-120"/>
                <a:ea typeface="標楷體" panose="03000509000000000000" pitchFamily="65" charset="-120"/>
              </a:rPr>
              <a:t>       </a:t>
            </a:r>
            <a:endParaRPr lang="zh-TW" altLang="en-US" sz="2800" b="1" dirty="0">
              <a:solidFill>
                <a:schemeClr val="accent6">
                  <a:lumMod val="50000"/>
                </a:schemeClr>
              </a:solidFill>
              <a:latin typeface="標楷體" panose="03000509000000000000" pitchFamily="65" charset="-120"/>
              <a:ea typeface="標楷體" panose="03000509000000000000" pitchFamily="65" charset="-120"/>
            </a:endParaRPr>
          </a:p>
        </p:txBody>
      </p:sp>
      <p:sp>
        <p:nvSpPr>
          <p:cNvPr id="7" name="文字方塊 6">
            <a:extLst>
              <a:ext uri="{FF2B5EF4-FFF2-40B4-BE49-F238E27FC236}">
                <a16:creationId xmlns:a16="http://schemas.microsoft.com/office/drawing/2014/main" id="{16A4ED6D-9546-8636-1532-DF237F71BB27}"/>
              </a:ext>
            </a:extLst>
          </p:cNvPr>
          <p:cNvSpPr txBox="1"/>
          <p:nvPr/>
        </p:nvSpPr>
        <p:spPr>
          <a:xfrm>
            <a:off x="624327" y="1394992"/>
            <a:ext cx="7895345" cy="2246769"/>
          </a:xfrm>
          <a:prstGeom prst="rect">
            <a:avLst/>
          </a:prstGeom>
          <a:noFill/>
        </p:spPr>
        <p:txBody>
          <a:bodyPr wrap="square" rtlCol="0">
            <a:spAutoFit/>
          </a:bodyPr>
          <a:lstStyle/>
          <a:p>
            <a:pPr algn="just"/>
            <a:r>
              <a:rPr lang="en-US" altLang="zh-TW" sz="2000" kern="100" dirty="0">
                <a:latin typeface="Aptos" panose="020B0004020202020204" pitchFamily="34" charset="0"/>
                <a:ea typeface="標楷體" panose="03000509000000000000" pitchFamily="65" charset="-120"/>
                <a:cs typeface="Times New Roman" panose="02020603050405020304" pitchFamily="18" charset="0"/>
              </a:rPr>
              <a:t>AABC</a:t>
            </a:r>
            <a:r>
              <a:rPr lang="zh-TW" altLang="en-US" sz="2000" kern="100" dirty="0">
                <a:latin typeface="Aptos" panose="020B0004020202020204" pitchFamily="34" charset="0"/>
                <a:ea typeface="標楷體" panose="03000509000000000000" pitchFamily="65" charset="-120"/>
                <a:cs typeface="Times New Roman" panose="02020603050405020304" pitchFamily="18" charset="0"/>
              </a:rPr>
              <a:t>成立於二十多年前，旨在回顧汽車電池技術的現狀，並提供對未來的明智展望。將揭示影響全球汽車電氣化步伐和路徑的根本技術和業務問題。</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參加主要目的</a:t>
            </a:r>
            <a:r>
              <a:rPr lang="zh-TW" altLang="en-US" sz="2000" kern="100" dirty="0">
                <a:latin typeface="Aptos" panose="020B0004020202020204" pitchFamily="34" charset="0"/>
                <a:ea typeface="標楷體" panose="03000509000000000000" pitchFamily="65" charset="-120"/>
                <a:cs typeface="Times New Roman" panose="02020603050405020304" pitchFamily="18" charset="0"/>
              </a:rPr>
              <a:t>為</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a:t>
            </a:r>
            <a:endParaRPr lang="zh-TW" altLang="zh-TW" sz="2000" kern="100" dirty="0">
              <a:latin typeface="Aptos" panose="020B0004020202020204" pitchFamily="34" charset="0"/>
              <a:ea typeface="新細明體" panose="02020500000000000000" pitchFamily="18" charset="-120"/>
              <a:cs typeface="Times New Roman" panose="02020603050405020304" pitchFamily="18" charset="0"/>
            </a:endParaRPr>
          </a:p>
          <a:p>
            <a:pPr marL="457200" indent="-457200">
              <a:buFont typeface="+mj-lt"/>
              <a:buAutoNum type="arabicPeriod"/>
            </a:pPr>
            <a:r>
              <a:rPr lang="zh-TW" altLang="en-US" sz="2000" kern="100" dirty="0">
                <a:latin typeface="Aptos" panose="020B0004020202020204" pitchFamily="34" charset="0"/>
                <a:ea typeface="標楷體" panose="03000509000000000000" pitchFamily="65" charset="-120"/>
                <a:cs typeface="Times New Roman" panose="02020603050405020304" pitchFamily="18" charset="0"/>
              </a:rPr>
              <a:t>搜取最新先進電池開發技術與應用資訊</a:t>
            </a:r>
            <a:endParaRPr lang="en-US" altLang="zh-TW" sz="2000" kern="100" dirty="0">
              <a:latin typeface="Aptos" panose="020B0004020202020204" pitchFamily="34" charset="0"/>
              <a:ea typeface="標楷體" panose="03000509000000000000" pitchFamily="65" charset="-120"/>
              <a:cs typeface="Times New Roman" panose="02020603050405020304" pitchFamily="18" charset="0"/>
            </a:endParaRPr>
          </a:p>
          <a:p>
            <a:pPr marL="457200" indent="-457200">
              <a:buFont typeface="+mj-lt"/>
              <a:buAutoNum type="arabicPeriod"/>
            </a:pPr>
            <a:r>
              <a:rPr lang="zh-TW" altLang="en-US" sz="2000" kern="100" dirty="0">
                <a:latin typeface="Aptos" panose="020B0004020202020204" pitchFamily="34" charset="0"/>
                <a:ea typeface="標楷體" panose="03000509000000000000" pitchFamily="65" charset="-120"/>
                <a:cs typeface="Times New Roman" panose="02020603050405020304" pitchFamily="18" charset="0"/>
              </a:rPr>
              <a:t>與來自領先汽車製造商電池技術專家建立聯繫，分享他們的發展趨勢和預計的電池需求</a:t>
            </a:r>
            <a:r>
              <a:rPr lang="zh-TW" altLang="zh-TW" sz="2000" kern="100" dirty="0">
                <a:latin typeface="Aptos" panose="020B0004020202020204" pitchFamily="34" charset="0"/>
                <a:ea typeface="標楷體" panose="03000509000000000000" pitchFamily="65" charset="-120"/>
                <a:cs typeface="Times New Roman" panose="02020603050405020304" pitchFamily="18" charset="0"/>
              </a:rPr>
              <a:t>。</a:t>
            </a:r>
          </a:p>
          <a:p>
            <a:pPr marL="457200" indent="-457200">
              <a:buFont typeface="+mj-lt"/>
              <a:buAutoNum type="arabicPeriod"/>
            </a:pPr>
            <a:r>
              <a:rPr lang="zh-TW" altLang="en-US" sz="2000" kern="100" dirty="0">
                <a:latin typeface="Aptos" panose="020B0004020202020204" pitchFamily="34" charset="0"/>
                <a:ea typeface="標楷體" panose="03000509000000000000" pitchFamily="65" charset="-120"/>
                <a:cs typeface="Times New Roman" panose="02020603050405020304" pitchFamily="18" charset="0"/>
              </a:rPr>
              <a:t>主要供應商展示最新產品和未來路線圖</a:t>
            </a:r>
            <a:endParaRPr lang="zh-TW" altLang="zh-TW" sz="2000" kern="100" dirty="0">
              <a:latin typeface="Aptos" panose="020B0004020202020204" pitchFamily="34" charset="0"/>
              <a:ea typeface="標楷體" panose="03000509000000000000" pitchFamily="65" charset="-120"/>
              <a:cs typeface="Times New Roman" panose="02020603050405020304" pitchFamily="18" charset="0"/>
            </a:endParaRPr>
          </a:p>
        </p:txBody>
      </p:sp>
      <p:pic>
        <p:nvPicPr>
          <p:cNvPr id="2" name="圖片 1">
            <a:extLst>
              <a:ext uri="{FF2B5EF4-FFF2-40B4-BE49-F238E27FC236}">
                <a16:creationId xmlns:a16="http://schemas.microsoft.com/office/drawing/2014/main" id="{7A5AC77A-1D58-4D9D-A839-173ADDCA5B78}"/>
              </a:ext>
            </a:extLst>
          </p:cNvPr>
          <p:cNvPicPr>
            <a:picLocks noChangeAspect="1"/>
          </p:cNvPicPr>
          <p:nvPr/>
        </p:nvPicPr>
        <p:blipFill>
          <a:blip r:embed="rId2"/>
          <a:stretch>
            <a:fillRect/>
          </a:stretch>
        </p:blipFill>
        <p:spPr>
          <a:xfrm>
            <a:off x="1242390" y="3643664"/>
            <a:ext cx="7277281" cy="3043271"/>
          </a:xfrm>
          <a:prstGeom prst="rect">
            <a:avLst/>
          </a:prstGeom>
        </p:spPr>
      </p:pic>
    </p:spTree>
    <p:extLst>
      <p:ext uri="{BB962C8B-B14F-4D97-AF65-F5344CB8AC3E}">
        <p14:creationId xmlns:p14="http://schemas.microsoft.com/office/powerpoint/2010/main" val="2077233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接點 3">
            <a:extLst>
              <a:ext uri="{FF2B5EF4-FFF2-40B4-BE49-F238E27FC236}">
                <a16:creationId xmlns:a16="http://schemas.microsoft.com/office/drawing/2014/main" id="{84FF5CCE-D89E-5A11-21D1-18969BDDE99C}"/>
              </a:ext>
            </a:extLst>
          </p:cNvPr>
          <p:cNvCxnSpPr/>
          <p:nvPr/>
        </p:nvCxnSpPr>
        <p:spPr>
          <a:xfrm>
            <a:off x="6165057" y="4225529"/>
            <a:ext cx="1221581"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A1DC5D51-E072-4261-B85B-AE7C94592D3A}"/>
              </a:ext>
            </a:extLst>
          </p:cNvPr>
          <p:cNvSpPr txBox="1"/>
          <p:nvPr/>
        </p:nvSpPr>
        <p:spPr>
          <a:xfrm>
            <a:off x="772886" y="171065"/>
            <a:ext cx="8301540" cy="523220"/>
          </a:xfrm>
          <a:prstGeom prst="rect">
            <a:avLst/>
          </a:prstGeom>
          <a:noFill/>
        </p:spPr>
        <p:txBody>
          <a:bodyPr wrap="square" rtlCol="0">
            <a:spAutoFit/>
          </a:bodyPr>
          <a:lstStyle/>
          <a:p>
            <a:pPr algn="ctr">
              <a:spcBef>
                <a:spcPts val="1800"/>
              </a:spcBef>
            </a:pPr>
            <a:r>
              <a:rPr lang="en-US" altLang="zh-TW" sz="2800" b="1" dirty="0">
                <a:solidFill>
                  <a:schemeClr val="accent6">
                    <a:lumMod val="50000"/>
                  </a:schemeClr>
                </a:solidFill>
                <a:latin typeface="標楷體" panose="03000509000000000000" pitchFamily="65" charset="-120"/>
                <a:ea typeface="標楷體" panose="03000509000000000000" pitchFamily="65" charset="-120"/>
              </a:rPr>
              <a:t>24th AABC </a:t>
            </a:r>
            <a:r>
              <a:rPr lang="zh-TW" altLang="en-US" sz="2800" b="1" dirty="0">
                <a:solidFill>
                  <a:schemeClr val="accent6">
                    <a:lumMod val="50000"/>
                  </a:schemeClr>
                </a:solidFill>
                <a:latin typeface="標楷體" panose="03000509000000000000" pitchFamily="65" charset="-120"/>
                <a:ea typeface="標楷體" panose="03000509000000000000" pitchFamily="65" charset="-120"/>
              </a:rPr>
              <a:t>研討會議內容</a:t>
            </a:r>
          </a:p>
        </p:txBody>
      </p:sp>
      <p:pic>
        <p:nvPicPr>
          <p:cNvPr id="6" name="圖片 5">
            <a:extLst>
              <a:ext uri="{FF2B5EF4-FFF2-40B4-BE49-F238E27FC236}">
                <a16:creationId xmlns:a16="http://schemas.microsoft.com/office/drawing/2014/main" id="{A08F99D9-F742-42F2-A64E-F6F60141F2E0}"/>
              </a:ext>
            </a:extLst>
          </p:cNvPr>
          <p:cNvPicPr>
            <a:picLocks noChangeAspect="1"/>
          </p:cNvPicPr>
          <p:nvPr/>
        </p:nvPicPr>
        <p:blipFill>
          <a:blip r:embed="rId2"/>
          <a:stretch>
            <a:fillRect/>
          </a:stretch>
        </p:blipFill>
        <p:spPr>
          <a:xfrm>
            <a:off x="1342734" y="2894785"/>
            <a:ext cx="6538996" cy="3533333"/>
          </a:xfrm>
          <a:prstGeom prst="rect">
            <a:avLst/>
          </a:prstGeom>
        </p:spPr>
      </p:pic>
      <p:sp>
        <p:nvSpPr>
          <p:cNvPr id="8" name="矩形 7">
            <a:extLst>
              <a:ext uri="{FF2B5EF4-FFF2-40B4-BE49-F238E27FC236}">
                <a16:creationId xmlns:a16="http://schemas.microsoft.com/office/drawing/2014/main" id="{91A5E101-0762-40F5-887C-C040A58DB829}"/>
              </a:ext>
            </a:extLst>
          </p:cNvPr>
          <p:cNvSpPr/>
          <p:nvPr/>
        </p:nvSpPr>
        <p:spPr>
          <a:xfrm>
            <a:off x="772886" y="791962"/>
            <a:ext cx="7665435" cy="1477328"/>
          </a:xfrm>
          <a:prstGeom prst="rect">
            <a:avLst/>
          </a:prstGeom>
        </p:spPr>
        <p:txBody>
          <a:bodyPr wrap="square">
            <a:spAutoFit/>
          </a:bodyPr>
          <a:lstStyle/>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這次會議將涵蓋多個主題，包括化學工程、重型電池製造、回收、充電和基礎設施等。</a:t>
            </a:r>
            <a:endParaRPr lang="en-US" altLang="zh-TW" dirty="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探討會影響全球車輛電動化步伐和方向的技術和商業問題，獲取各項新知，以保持在汽車電池技術領域的前端中開發。</a:t>
            </a:r>
            <a:endParaRPr lang="en-US" altLang="zh-TW" dirty="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取得大會簡報資料共約</a:t>
            </a:r>
            <a:r>
              <a:rPr lang="en-US" altLang="zh-TW" dirty="0">
                <a:latin typeface="標楷體" panose="03000509000000000000" pitchFamily="65" charset="-120"/>
                <a:ea typeface="標楷體" panose="03000509000000000000" pitchFamily="65" charset="-120"/>
              </a:rPr>
              <a:t>160</a:t>
            </a:r>
            <a:r>
              <a:rPr lang="zh-TW" altLang="en-US" dirty="0">
                <a:latin typeface="標楷體" panose="03000509000000000000" pitchFamily="65" charset="-120"/>
                <a:ea typeface="標楷體" panose="03000509000000000000" pitchFamily="65" charset="-120"/>
              </a:rPr>
              <a:t>餘筆資料放在協會網站中供會員參考</a:t>
            </a:r>
          </a:p>
        </p:txBody>
      </p:sp>
    </p:spTree>
    <p:extLst>
      <p:ext uri="{BB962C8B-B14F-4D97-AF65-F5344CB8AC3E}">
        <p14:creationId xmlns:p14="http://schemas.microsoft.com/office/powerpoint/2010/main" val="991258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接點 3">
            <a:extLst>
              <a:ext uri="{FF2B5EF4-FFF2-40B4-BE49-F238E27FC236}">
                <a16:creationId xmlns:a16="http://schemas.microsoft.com/office/drawing/2014/main" id="{84FF5CCE-D89E-5A11-21D1-18969BDDE99C}"/>
              </a:ext>
            </a:extLst>
          </p:cNvPr>
          <p:cNvCxnSpPr/>
          <p:nvPr/>
        </p:nvCxnSpPr>
        <p:spPr>
          <a:xfrm>
            <a:off x="6165057" y="4225529"/>
            <a:ext cx="1221581"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A1DC5D51-E072-4261-B85B-AE7C94592D3A}"/>
              </a:ext>
            </a:extLst>
          </p:cNvPr>
          <p:cNvSpPr txBox="1"/>
          <p:nvPr/>
        </p:nvSpPr>
        <p:spPr>
          <a:xfrm>
            <a:off x="772886" y="171065"/>
            <a:ext cx="8301540" cy="523220"/>
          </a:xfrm>
          <a:prstGeom prst="rect">
            <a:avLst/>
          </a:prstGeom>
          <a:noFill/>
        </p:spPr>
        <p:txBody>
          <a:bodyPr wrap="square" rtlCol="0">
            <a:spAutoFit/>
          </a:bodyPr>
          <a:lstStyle/>
          <a:p>
            <a:pPr algn="ctr">
              <a:spcBef>
                <a:spcPts val="1800"/>
              </a:spcBef>
            </a:pPr>
            <a:r>
              <a:rPr lang="en-US" altLang="zh-TW" sz="2800" b="1" dirty="0">
                <a:solidFill>
                  <a:schemeClr val="accent6">
                    <a:lumMod val="50000"/>
                  </a:schemeClr>
                </a:solidFill>
                <a:latin typeface="標楷體" panose="03000509000000000000" pitchFamily="65" charset="-120"/>
                <a:ea typeface="標楷體" panose="03000509000000000000" pitchFamily="65" charset="-120"/>
              </a:rPr>
              <a:t>24th AABC </a:t>
            </a:r>
            <a:r>
              <a:rPr lang="zh-TW" altLang="en-US" sz="2800" b="1" dirty="0">
                <a:solidFill>
                  <a:schemeClr val="accent6">
                    <a:lumMod val="50000"/>
                  </a:schemeClr>
                </a:solidFill>
                <a:latin typeface="標楷體" panose="03000509000000000000" pitchFamily="65" charset="-120"/>
                <a:ea typeface="標楷體" panose="03000509000000000000" pitchFamily="65" charset="-120"/>
              </a:rPr>
              <a:t>研討會議重點結論</a:t>
            </a:r>
          </a:p>
        </p:txBody>
      </p:sp>
      <p:sp>
        <p:nvSpPr>
          <p:cNvPr id="8" name="矩形 7">
            <a:extLst>
              <a:ext uri="{FF2B5EF4-FFF2-40B4-BE49-F238E27FC236}">
                <a16:creationId xmlns:a16="http://schemas.microsoft.com/office/drawing/2014/main" id="{91A5E101-0762-40F5-887C-C040A58DB829}"/>
              </a:ext>
            </a:extLst>
          </p:cNvPr>
          <p:cNvSpPr/>
          <p:nvPr/>
        </p:nvSpPr>
        <p:spPr>
          <a:xfrm>
            <a:off x="772886" y="791962"/>
            <a:ext cx="7665435" cy="5355312"/>
          </a:xfrm>
          <a:prstGeom prst="rect">
            <a:avLst/>
          </a:prstGeom>
        </p:spPr>
        <p:txBody>
          <a:bodyPr wrap="square">
            <a:spAutoFit/>
          </a:bodyPr>
          <a:lstStyle/>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國內有工研院材化所、愛國者綠能、泓辰、輝能及致茂參展，並希望透過此行將產品及相關技術可推上國際舞台，讓世界看見台灣產品之優勢，研發能量積累，並尋找全球策略性夥伴，增加技術曝光度。</a:t>
            </a:r>
            <a:endParaRPr lang="en-US" altLang="zh-TW" dirty="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各大科技電池或周邊材料公司皆攜帶著該公司最尖端的產品，向世人展現科技實力，以及電池產品的未來走向。</a:t>
            </a:r>
          </a:p>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目前雖有各國政策開始推動各國鋰電池市場，但目前仍以中國政策最先補助，使得中國市場與中國製造其成本最低且產能數量最高，甚至在電動車與燃油車比較上，目前已達黃金交叉，電動車的價格已比燃油車價格更低廉且功能更多。然而，目前其他國</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如歐洲、美國、日韓</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政策較慢，資金到位時程較慢，未來是否還是以中國主導，目前還是未知數。</a:t>
            </a:r>
          </a:p>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根據</a:t>
            </a:r>
            <a:r>
              <a:rPr lang="en-US" altLang="zh-TW" dirty="0" err="1">
                <a:latin typeface="標楷體" panose="03000509000000000000" pitchFamily="65" charset="-120"/>
                <a:ea typeface="標楷體" panose="03000509000000000000" pitchFamily="65" charset="-120"/>
              </a:rPr>
              <a:t>BloombergNEF</a:t>
            </a:r>
            <a:r>
              <a:rPr lang="zh-TW" altLang="en-US" dirty="0">
                <a:latin typeface="標楷體" panose="03000509000000000000" pitchFamily="65" charset="-120"/>
                <a:ea typeface="標楷體" panose="03000509000000000000" pitchFamily="65" charset="-120"/>
              </a:rPr>
              <a:t>報告</a:t>
            </a:r>
            <a:r>
              <a:rPr lang="en-US" altLang="zh-TW" dirty="0">
                <a:latin typeface="標楷體" panose="03000509000000000000" pitchFamily="65" charset="-120"/>
                <a:ea typeface="標楷體" panose="03000509000000000000" pitchFamily="65" charset="-120"/>
              </a:rPr>
              <a:t>2024</a:t>
            </a:r>
            <a:r>
              <a:rPr lang="zh-TW" altLang="en-US" dirty="0">
                <a:latin typeface="標楷體" panose="03000509000000000000" pitchFamily="65" charset="-120"/>
                <a:ea typeface="標楷體" panose="03000509000000000000" pitchFamily="65" charset="-120"/>
              </a:rPr>
              <a:t>年電動車及定置型儲能鋰電池全球需求估計為</a:t>
            </a:r>
            <a:r>
              <a:rPr lang="en-US" altLang="zh-TW" dirty="0">
                <a:latin typeface="標楷體" panose="03000509000000000000" pitchFamily="65" charset="-120"/>
                <a:ea typeface="標楷體" panose="03000509000000000000" pitchFamily="65" charset="-120"/>
              </a:rPr>
              <a:t>1,200GWh</a:t>
            </a:r>
            <a:r>
              <a:rPr lang="zh-TW" altLang="en-US" dirty="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2030</a:t>
            </a:r>
            <a:r>
              <a:rPr lang="zh-TW" altLang="en-US" dirty="0">
                <a:latin typeface="標楷體" panose="03000509000000000000" pitchFamily="65" charset="-120"/>
                <a:ea typeface="標楷體" panose="03000509000000000000" pitchFamily="65" charset="-120"/>
              </a:rPr>
              <a:t>年</a:t>
            </a:r>
            <a:r>
              <a:rPr lang="en-US" altLang="zh-TW" dirty="0">
                <a:latin typeface="標楷體" panose="03000509000000000000" pitchFamily="65" charset="-120"/>
                <a:ea typeface="標楷體" panose="03000509000000000000" pitchFamily="65" charset="-120"/>
              </a:rPr>
              <a:t>3,800GWh</a:t>
            </a:r>
            <a:r>
              <a:rPr lang="zh-TW" altLang="en-US" dirty="0">
                <a:latin typeface="標楷體" panose="03000509000000000000" pitchFamily="65" charset="-120"/>
                <a:ea typeface="標楷體" panose="03000509000000000000" pitchFamily="65" charset="-120"/>
              </a:rPr>
              <a:t>，至</a:t>
            </a:r>
            <a:r>
              <a:rPr lang="en-US" altLang="zh-TW" dirty="0">
                <a:latin typeface="標楷體" panose="03000509000000000000" pitchFamily="65" charset="-120"/>
                <a:ea typeface="標楷體" panose="03000509000000000000" pitchFamily="65" charset="-120"/>
              </a:rPr>
              <a:t>2,035</a:t>
            </a:r>
            <a:r>
              <a:rPr lang="zh-TW" altLang="en-US" dirty="0">
                <a:latin typeface="標楷體" panose="03000509000000000000" pitchFamily="65" charset="-120"/>
                <a:ea typeface="標楷體" panose="03000509000000000000" pitchFamily="65" charset="-120"/>
              </a:rPr>
              <a:t>年高達</a:t>
            </a:r>
            <a:r>
              <a:rPr lang="en-US" altLang="zh-TW" dirty="0">
                <a:latin typeface="標楷體" panose="03000509000000000000" pitchFamily="65" charset="-120"/>
                <a:ea typeface="標楷體" panose="03000509000000000000" pitchFamily="65" charset="-120"/>
              </a:rPr>
              <a:t>5,800GWh</a:t>
            </a:r>
            <a:r>
              <a:rPr lang="zh-TW" altLang="en-US" dirty="0">
                <a:latin typeface="標楷體" panose="03000509000000000000" pitchFamily="65" charset="-120"/>
                <a:ea typeface="標楷體" panose="03000509000000000000" pitchFamily="65" charset="-120"/>
              </a:rPr>
              <a:t>；而全球鋰電池建置量</a:t>
            </a:r>
            <a:r>
              <a:rPr lang="en-US" altLang="zh-TW" dirty="0">
                <a:latin typeface="標楷體" panose="03000509000000000000" pitchFamily="65" charset="-120"/>
                <a:ea typeface="標楷體" panose="03000509000000000000" pitchFamily="65" charset="-120"/>
              </a:rPr>
              <a:t>2024</a:t>
            </a:r>
            <a:r>
              <a:rPr lang="zh-TW" altLang="en-US" dirty="0">
                <a:latin typeface="標楷體" panose="03000509000000000000" pitchFamily="65" charset="-120"/>
                <a:ea typeface="標楷體" panose="03000509000000000000" pitchFamily="65" charset="-120"/>
              </a:rPr>
              <a:t>年估計為</a:t>
            </a:r>
            <a:r>
              <a:rPr lang="en-US" altLang="zh-TW" dirty="0">
                <a:latin typeface="標楷體" panose="03000509000000000000" pitchFamily="65" charset="-120"/>
                <a:ea typeface="標楷體" panose="03000509000000000000" pitchFamily="65" charset="-120"/>
              </a:rPr>
              <a:t>5,400GWh</a:t>
            </a:r>
            <a:r>
              <a:rPr lang="zh-TW" altLang="en-US" dirty="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2025</a:t>
            </a:r>
            <a:r>
              <a:rPr lang="zh-TW" altLang="en-US" dirty="0">
                <a:latin typeface="標楷體" panose="03000509000000000000" pitchFamily="65" charset="-120"/>
                <a:ea typeface="標楷體" panose="03000509000000000000" pitchFamily="65" charset="-120"/>
              </a:rPr>
              <a:t>年</a:t>
            </a:r>
            <a:r>
              <a:rPr lang="en-US" altLang="zh-TW" dirty="0">
                <a:latin typeface="標楷體" panose="03000509000000000000" pitchFamily="65" charset="-120"/>
                <a:ea typeface="標楷體" panose="03000509000000000000" pitchFamily="65" charset="-120"/>
              </a:rPr>
              <a:t>7,800GWh</a:t>
            </a:r>
            <a:r>
              <a:rPr lang="zh-TW" altLang="en-US" dirty="0">
                <a:latin typeface="標楷體" panose="03000509000000000000" pitchFamily="65" charset="-120"/>
                <a:ea typeface="標楷體" panose="03000509000000000000" pitchFamily="65" charset="-120"/>
              </a:rPr>
              <a:t>，至</a:t>
            </a:r>
            <a:r>
              <a:rPr lang="en-US" altLang="zh-TW" dirty="0">
                <a:latin typeface="標楷體" panose="03000509000000000000" pitchFamily="65" charset="-120"/>
                <a:ea typeface="標楷體" panose="03000509000000000000" pitchFamily="65" charset="-120"/>
              </a:rPr>
              <a:t>2026</a:t>
            </a:r>
            <a:r>
              <a:rPr lang="zh-TW" altLang="en-US" dirty="0">
                <a:latin typeface="標楷體" panose="03000509000000000000" pitchFamily="65" charset="-120"/>
                <a:ea typeface="標楷體" panose="03000509000000000000" pitchFamily="65" charset="-120"/>
              </a:rPr>
              <a:t>年高達</a:t>
            </a:r>
            <a:r>
              <a:rPr lang="en-US" altLang="zh-TW" dirty="0">
                <a:latin typeface="標楷體" panose="03000509000000000000" pitchFamily="65" charset="-120"/>
                <a:ea typeface="標楷體" panose="03000509000000000000" pitchFamily="65" charset="-120"/>
              </a:rPr>
              <a:t>9,400GWh</a:t>
            </a:r>
            <a:r>
              <a:rPr lang="zh-TW" altLang="en-US" dirty="0">
                <a:latin typeface="標楷體" panose="03000509000000000000" pitchFamily="65" charset="-120"/>
                <a:ea typeface="標楷體" panose="03000509000000000000" pitchFamily="65" charset="-120"/>
              </a:rPr>
              <a:t>，年生產量遠大於需求量，其中生產量中國佔八成以上。</a:t>
            </a:r>
            <a:endParaRPr lang="en-US" altLang="zh-TW" dirty="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現階段各國開始推動在地化供應鏈、碳稅、清潔生產及回收等政策成本提高及球球供應不易，造成全球減緩鋰電池投資及合作建因而廠。</a:t>
            </a:r>
            <a:endParaRPr lang="en-US" altLang="zh-TW" dirty="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日本在</a:t>
            </a:r>
            <a:r>
              <a:rPr lang="en-US" altLang="zh-TW" dirty="0">
                <a:latin typeface="標楷體" panose="03000509000000000000" pitchFamily="65" charset="-120"/>
                <a:ea typeface="標楷體" panose="03000509000000000000" pitchFamily="65" charset="-120"/>
              </a:rPr>
              <a:t>2024</a:t>
            </a:r>
            <a:r>
              <a:rPr lang="zh-TW" altLang="en-US" dirty="0">
                <a:latin typeface="標楷體" panose="03000509000000000000" pitchFamily="65" charset="-120"/>
                <a:ea typeface="標楷體" panose="03000509000000000000" pitchFamily="65" charset="-120"/>
              </a:rPr>
              <a:t>年提供預算</a:t>
            </a:r>
            <a:r>
              <a:rPr lang="en-US" altLang="zh-TW" dirty="0">
                <a:latin typeface="標楷體" panose="03000509000000000000" pitchFamily="65" charset="-120"/>
                <a:ea typeface="標楷體" panose="03000509000000000000" pitchFamily="65" charset="-120"/>
              </a:rPr>
              <a:t>4960</a:t>
            </a:r>
            <a:r>
              <a:rPr lang="zh-TW" altLang="en-US" dirty="0">
                <a:latin typeface="標楷體" panose="03000509000000000000" pitchFamily="65" charset="-120"/>
                <a:ea typeface="標楷體" panose="03000509000000000000" pitchFamily="65" charset="-120"/>
              </a:rPr>
              <a:t>億日圓發展在地供應鏈，預期</a:t>
            </a:r>
            <a:r>
              <a:rPr lang="en-US" altLang="zh-TW" dirty="0">
                <a:latin typeface="標楷體" panose="03000509000000000000" pitchFamily="65" charset="-120"/>
                <a:ea typeface="標楷體" panose="03000509000000000000" pitchFamily="65" charset="-120"/>
              </a:rPr>
              <a:t>2030</a:t>
            </a:r>
            <a:r>
              <a:rPr lang="zh-TW" altLang="en-US" dirty="0">
                <a:latin typeface="標楷體" panose="03000509000000000000" pitchFamily="65" charset="-120"/>
                <a:ea typeface="標楷體" panose="03000509000000000000" pitchFamily="65" charset="-120"/>
              </a:rPr>
              <a:t>年達成日本在生產</a:t>
            </a:r>
            <a:r>
              <a:rPr lang="en-US" altLang="zh-TW" dirty="0">
                <a:latin typeface="標楷體" panose="03000509000000000000" pitchFamily="65" charset="-120"/>
                <a:ea typeface="標楷體" panose="03000509000000000000" pitchFamily="65" charset="-120"/>
              </a:rPr>
              <a:t>160GWh</a:t>
            </a:r>
            <a:r>
              <a:rPr lang="zh-TW" altLang="en-US" dirty="0">
                <a:latin typeface="標楷體" panose="03000509000000000000" pitchFamily="65" charset="-120"/>
                <a:ea typeface="標楷體" panose="03000509000000000000" pitchFamily="65" charset="-120"/>
              </a:rPr>
              <a:t>，全球生產基地</a:t>
            </a:r>
            <a:r>
              <a:rPr lang="en-US" altLang="zh-TW" dirty="0">
                <a:latin typeface="標楷體" panose="03000509000000000000" pitchFamily="65" charset="-120"/>
                <a:ea typeface="標楷體" panose="03000509000000000000" pitchFamily="65" charset="-120"/>
              </a:rPr>
              <a:t>600 GWh</a:t>
            </a:r>
            <a:r>
              <a:rPr lang="zh-TW" altLang="en-US" dirty="0">
                <a:latin typeface="標楷體" panose="03000509000000000000" pitchFamily="65" charset="-120"/>
                <a:ea typeface="標楷體" panose="03000509000000000000" pitchFamily="65" charset="-120"/>
              </a:rPr>
              <a:t>，且達成全固態鋰電池商業大量生產的目標。</a:t>
            </a:r>
            <a:endParaRPr lang="en-US"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314838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A9958B0-B2E9-4F7A-9966-2690C0C35280}"/>
              </a:ext>
            </a:extLst>
          </p:cNvPr>
          <p:cNvSpPr>
            <a:spLocks noGrp="1"/>
          </p:cNvSpPr>
          <p:nvPr>
            <p:ph type="title"/>
          </p:nvPr>
        </p:nvSpPr>
        <p:spPr>
          <a:xfrm>
            <a:off x="1175656" y="304800"/>
            <a:ext cx="7968344" cy="685800"/>
          </a:xfrm>
        </p:spPr>
        <p:txBody>
          <a:bodyPr>
            <a:normAutofit/>
          </a:bodyPr>
          <a:lstStyle/>
          <a:p>
            <a:r>
              <a:rPr lang="zh-TW" altLang="en-US" sz="3200" b="1" dirty="0">
                <a:solidFill>
                  <a:schemeClr val="tx1"/>
                </a:solidFill>
                <a:latin typeface="標楷體" panose="03000509000000000000" pitchFamily="65" charset="-120"/>
                <a:ea typeface="標楷體" panose="03000509000000000000" pitchFamily="65" charset="-120"/>
              </a:rPr>
              <a:t>發函落實儲能系統關鍵零組件國產化</a:t>
            </a:r>
          </a:p>
        </p:txBody>
      </p:sp>
      <p:pic>
        <p:nvPicPr>
          <p:cNvPr id="9" name="圖片 8">
            <a:extLst>
              <a:ext uri="{FF2B5EF4-FFF2-40B4-BE49-F238E27FC236}">
                <a16:creationId xmlns:a16="http://schemas.microsoft.com/office/drawing/2014/main" id="{24856031-E3E4-4993-86C1-7038270B3889}"/>
              </a:ext>
            </a:extLst>
          </p:cNvPr>
          <p:cNvPicPr>
            <a:picLocks noChangeAspect="1"/>
          </p:cNvPicPr>
          <p:nvPr/>
        </p:nvPicPr>
        <p:blipFill>
          <a:blip r:embed="rId2"/>
          <a:stretch>
            <a:fillRect/>
          </a:stretch>
        </p:blipFill>
        <p:spPr>
          <a:xfrm>
            <a:off x="141926" y="870857"/>
            <a:ext cx="4288971" cy="6063343"/>
          </a:xfrm>
          <a:prstGeom prst="rect">
            <a:avLst/>
          </a:prstGeom>
        </p:spPr>
      </p:pic>
      <p:pic>
        <p:nvPicPr>
          <p:cNvPr id="11" name="圖片 10">
            <a:extLst>
              <a:ext uri="{FF2B5EF4-FFF2-40B4-BE49-F238E27FC236}">
                <a16:creationId xmlns:a16="http://schemas.microsoft.com/office/drawing/2014/main" id="{DC620153-03E8-400B-8A43-6FB7DC2512AC}"/>
              </a:ext>
            </a:extLst>
          </p:cNvPr>
          <p:cNvPicPr>
            <a:picLocks noChangeAspect="1"/>
          </p:cNvPicPr>
          <p:nvPr/>
        </p:nvPicPr>
        <p:blipFill>
          <a:blip r:embed="rId3"/>
          <a:stretch>
            <a:fillRect/>
          </a:stretch>
        </p:blipFill>
        <p:spPr>
          <a:xfrm>
            <a:off x="4572000" y="870857"/>
            <a:ext cx="4288971" cy="5878286"/>
          </a:xfrm>
          <a:prstGeom prst="rect">
            <a:avLst/>
          </a:prstGeom>
        </p:spPr>
      </p:pic>
    </p:spTree>
    <p:extLst>
      <p:ext uri="{BB962C8B-B14F-4D97-AF65-F5344CB8AC3E}">
        <p14:creationId xmlns:p14="http://schemas.microsoft.com/office/powerpoint/2010/main" val="2323219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A9958B0-B2E9-4F7A-9966-2690C0C35280}"/>
              </a:ext>
            </a:extLst>
          </p:cNvPr>
          <p:cNvSpPr>
            <a:spLocks noGrp="1"/>
          </p:cNvSpPr>
          <p:nvPr>
            <p:ph type="title"/>
          </p:nvPr>
        </p:nvSpPr>
        <p:spPr>
          <a:xfrm>
            <a:off x="1175656" y="304800"/>
            <a:ext cx="7968344" cy="685800"/>
          </a:xfrm>
        </p:spPr>
        <p:txBody>
          <a:bodyPr>
            <a:normAutofit/>
          </a:bodyPr>
          <a:lstStyle/>
          <a:p>
            <a:r>
              <a:rPr lang="zh-TW" altLang="en-US" sz="3200" b="1" dirty="0">
                <a:solidFill>
                  <a:schemeClr val="tx1"/>
                </a:solidFill>
                <a:latin typeface="標楷體" panose="03000509000000000000" pitchFamily="65" charset="-120"/>
                <a:ea typeface="標楷體" panose="03000509000000000000" pitchFamily="65" charset="-120"/>
              </a:rPr>
              <a:t>台電回函落實儲能系統關鍵零組件國產化</a:t>
            </a:r>
          </a:p>
        </p:txBody>
      </p:sp>
      <p:pic>
        <p:nvPicPr>
          <p:cNvPr id="5" name="內容版面配置區 4">
            <a:extLst>
              <a:ext uri="{FF2B5EF4-FFF2-40B4-BE49-F238E27FC236}">
                <a16:creationId xmlns:a16="http://schemas.microsoft.com/office/drawing/2014/main" id="{0E1737C6-8365-4810-9963-620DE8B75018}"/>
              </a:ext>
            </a:extLst>
          </p:cNvPr>
          <p:cNvPicPr>
            <a:picLocks noGrp="1" noChangeAspect="1"/>
          </p:cNvPicPr>
          <p:nvPr>
            <p:ph idx="1"/>
          </p:nvPr>
        </p:nvPicPr>
        <p:blipFill>
          <a:blip r:embed="rId2"/>
          <a:stretch>
            <a:fillRect/>
          </a:stretch>
        </p:blipFill>
        <p:spPr>
          <a:xfrm>
            <a:off x="653143" y="903513"/>
            <a:ext cx="8120743" cy="5769429"/>
          </a:xfrm>
        </p:spPr>
      </p:pic>
    </p:spTree>
    <p:extLst>
      <p:ext uri="{BB962C8B-B14F-4D97-AF65-F5344CB8AC3E}">
        <p14:creationId xmlns:p14="http://schemas.microsoft.com/office/powerpoint/2010/main" val="3799422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14"/>
          <p:cNvGrpSpPr>
            <a:grpSpLocks noGrp="1" noUngrp="1" noRot="1" noChangeAspect="1" noMove="1" noResize="1"/>
          </p:cNvGrpSpPr>
          <p:nvPr/>
        </p:nvGrpSpPr>
        <p:grpSpPr>
          <a:xfrm>
            <a:off x="0" y="-8467"/>
            <a:ext cx="9144001" cy="6866467"/>
            <a:chOff x="0" y="-8467"/>
            <a:chExt cx="12192000" cy="6866467"/>
          </a:xfrm>
        </p:grpSpPr>
        <p:cxnSp>
          <p:nvCxnSpPr>
            <p:cNvPr id="16" name="Straight Connector 15"/>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5" name="Isosceles Triangle 19"/>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7"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8"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9" name="Isosceles Triangle 23"/>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90" name="Isosceles Triangle 24"/>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grpSp>
      <p:sp>
        <p:nvSpPr>
          <p:cNvPr id="29" name="文字方塊 28"/>
          <p:cNvSpPr txBox="1"/>
          <p:nvPr/>
        </p:nvSpPr>
        <p:spPr>
          <a:xfrm>
            <a:off x="672511" y="108446"/>
            <a:ext cx="6928120" cy="659986"/>
          </a:xfrm>
          <a:prstGeom prst="rect">
            <a:avLst/>
          </a:prstGeom>
        </p:spPr>
        <p:txBody>
          <a:bodyPr vert="horz" lIns="91440" tIns="45720" rIns="91440" bIns="45720" rtlCol="0">
            <a:noAutofit/>
          </a:bodyPr>
          <a:lstStyle/>
          <a:p>
            <a:pPr algn="ctr"/>
            <a:r>
              <a:rPr lang="en-US" altLang="zh-TW" sz="3200" dirty="0">
                <a:latin typeface="標楷體" panose="03000509000000000000" pitchFamily="65" charset="-120"/>
                <a:ea typeface="標楷體" panose="03000509000000000000" pitchFamily="65" charset="-120"/>
              </a:rPr>
              <a:t>2025/2/19-21</a:t>
            </a:r>
            <a:r>
              <a:rPr lang="zh-TW" altLang="en-US" sz="3200" dirty="0">
                <a:latin typeface="標楷體" panose="03000509000000000000" pitchFamily="65" charset="-120"/>
                <a:ea typeface="標楷體" panose="03000509000000000000" pitchFamily="65" charset="-120"/>
              </a:rPr>
              <a:t>日本二次電池展</a:t>
            </a:r>
          </a:p>
        </p:txBody>
      </p:sp>
      <p:sp>
        <p:nvSpPr>
          <p:cNvPr id="4"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26</a:t>
            </a:fld>
            <a:endParaRPr lang="en-US" sz="2000" dirty="0">
              <a:solidFill>
                <a:schemeClr val="tx1"/>
              </a:solidFill>
            </a:endParaRPr>
          </a:p>
        </p:txBody>
      </p:sp>
      <p:sp>
        <p:nvSpPr>
          <p:cNvPr id="35" name="文字方塊 34">
            <a:extLst>
              <a:ext uri="{FF2B5EF4-FFF2-40B4-BE49-F238E27FC236}">
                <a16:creationId xmlns:a16="http://schemas.microsoft.com/office/drawing/2014/main" id="{DD08D34C-B0EB-442A-B769-582718D20C2B}"/>
              </a:ext>
            </a:extLst>
          </p:cNvPr>
          <p:cNvSpPr txBox="1"/>
          <p:nvPr/>
        </p:nvSpPr>
        <p:spPr>
          <a:xfrm>
            <a:off x="673597" y="663968"/>
            <a:ext cx="8002317" cy="1477328"/>
          </a:xfrm>
          <a:prstGeom prst="rect">
            <a:avLst/>
          </a:prstGeom>
          <a:noFill/>
        </p:spPr>
        <p:txBody>
          <a:bodyPr wrap="square">
            <a:spAutoFit/>
          </a:bodyPr>
          <a:lstStyle/>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參展會員廠商包括中鋼碳素、明志科技大學、優勝新能源再生科技、昇陽電池、致茂電子、健和興、維洋科技及應能科技等八家。</a:t>
            </a:r>
            <a:endParaRPr lang="en-US" altLang="zh-TW" dirty="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展覽期間透過大會提供的官方網站達成了相當亮眼的成績，包括推薦次數</a:t>
            </a:r>
            <a:r>
              <a:rPr lang="en-US" altLang="zh-TW" dirty="0">
                <a:latin typeface="標楷體" panose="03000509000000000000" pitchFamily="65" charset="-120"/>
                <a:ea typeface="標楷體" panose="03000509000000000000" pitchFamily="65" charset="-120"/>
              </a:rPr>
              <a:t>16500</a:t>
            </a:r>
            <a:r>
              <a:rPr lang="zh-TW" altLang="en-US" dirty="0">
                <a:latin typeface="標楷體" panose="03000509000000000000" pitchFamily="65" charset="-120"/>
                <a:ea typeface="標楷體" panose="03000509000000000000" pitchFamily="65" charset="-120"/>
              </a:rPr>
              <a:t>次、實際觀看達</a:t>
            </a:r>
            <a:r>
              <a:rPr lang="en-US" altLang="zh-TW" dirty="0">
                <a:latin typeface="標楷體" panose="03000509000000000000" pitchFamily="65" charset="-120"/>
                <a:ea typeface="標楷體" panose="03000509000000000000" pitchFamily="65" charset="-120"/>
              </a:rPr>
              <a:t>6000</a:t>
            </a:r>
            <a:r>
              <a:rPr lang="zh-TW" altLang="en-US" dirty="0">
                <a:latin typeface="標楷體" panose="03000509000000000000" pitchFamily="65" charset="-120"/>
                <a:ea typeface="標楷體" panose="03000509000000000000" pitchFamily="65" charset="-120"/>
              </a:rPr>
              <a:t>次、點擊次數</a:t>
            </a:r>
            <a:r>
              <a:rPr lang="en-US" altLang="zh-TW" dirty="0">
                <a:latin typeface="標楷體" panose="03000509000000000000" pitchFamily="65" charset="-120"/>
                <a:ea typeface="標楷體" panose="03000509000000000000" pitchFamily="65" charset="-120"/>
              </a:rPr>
              <a:t>540</a:t>
            </a:r>
            <a:r>
              <a:rPr lang="zh-TW" altLang="en-US" dirty="0">
                <a:latin typeface="標楷體" panose="03000509000000000000" pitchFamily="65" charset="-120"/>
                <a:ea typeface="標楷體" panose="03000509000000000000" pitchFamily="65" charset="-120"/>
              </a:rPr>
              <a:t>次、公司簡介觀看達</a:t>
            </a:r>
            <a:r>
              <a:rPr lang="en-US" altLang="zh-TW" dirty="0">
                <a:latin typeface="標楷體" panose="03000509000000000000" pitchFamily="65" charset="-120"/>
                <a:ea typeface="標楷體" panose="03000509000000000000" pitchFamily="65" charset="-120"/>
              </a:rPr>
              <a:t>4500</a:t>
            </a:r>
            <a:r>
              <a:rPr lang="zh-TW" altLang="en-US" dirty="0">
                <a:latin typeface="標楷體" panose="03000509000000000000" pitchFamily="65" charset="-120"/>
                <a:ea typeface="標楷體" panose="03000509000000000000" pitchFamily="65" charset="-120"/>
              </a:rPr>
              <a:t>次、產品目錄觀看</a:t>
            </a:r>
            <a:r>
              <a:rPr lang="en-US" altLang="zh-TW" dirty="0">
                <a:latin typeface="標楷體" panose="03000509000000000000" pitchFamily="65" charset="-120"/>
                <a:ea typeface="標楷體" panose="03000509000000000000" pitchFamily="65" charset="-120"/>
              </a:rPr>
              <a:t>1700</a:t>
            </a:r>
            <a:r>
              <a:rPr lang="zh-TW" altLang="en-US" dirty="0">
                <a:latin typeface="標楷體" panose="03000509000000000000" pitchFamily="65" charset="-120"/>
                <a:ea typeface="標楷體" panose="03000509000000000000" pitchFamily="65" charset="-120"/>
              </a:rPr>
              <a:t>次。實體參訪的廠商家數約</a:t>
            </a:r>
            <a:r>
              <a:rPr lang="en-US" altLang="zh-TW" dirty="0">
                <a:latin typeface="標楷體" panose="03000509000000000000" pitchFamily="65" charset="-120"/>
                <a:ea typeface="標楷體" panose="03000509000000000000" pitchFamily="65" charset="-120"/>
              </a:rPr>
              <a:t>875</a:t>
            </a:r>
            <a:r>
              <a:rPr lang="zh-TW" altLang="en-US" dirty="0">
                <a:latin typeface="標楷體" panose="03000509000000000000" pitchFamily="65" charset="-120"/>
                <a:ea typeface="標楷體" panose="03000509000000000000" pitchFamily="65" charset="-120"/>
              </a:rPr>
              <a:t>家，目標客戶群達</a:t>
            </a:r>
            <a:r>
              <a:rPr lang="en-US" altLang="zh-TW" dirty="0">
                <a:latin typeface="標楷體" panose="03000509000000000000" pitchFamily="65" charset="-120"/>
                <a:ea typeface="標楷體" panose="03000509000000000000" pitchFamily="65" charset="-120"/>
              </a:rPr>
              <a:t>120</a:t>
            </a:r>
            <a:r>
              <a:rPr lang="zh-TW" altLang="en-US" dirty="0">
                <a:latin typeface="標楷體" panose="03000509000000000000" pitchFamily="65" charset="-120"/>
                <a:ea typeface="標楷體" panose="03000509000000000000" pitchFamily="65" charset="-120"/>
              </a:rPr>
              <a:t>家。</a:t>
            </a:r>
          </a:p>
        </p:txBody>
      </p:sp>
      <p:graphicFrame>
        <p:nvGraphicFramePr>
          <p:cNvPr id="3" name="物件 2">
            <a:extLst>
              <a:ext uri="{FF2B5EF4-FFF2-40B4-BE49-F238E27FC236}">
                <a16:creationId xmlns:a16="http://schemas.microsoft.com/office/drawing/2014/main" id="{EE3B6475-7DFF-43D1-AE1A-99F23708A3F3}"/>
              </a:ext>
            </a:extLst>
          </p:cNvPr>
          <p:cNvGraphicFramePr>
            <a:graphicFrameLocks noChangeAspect="1"/>
          </p:cNvGraphicFramePr>
          <p:nvPr/>
        </p:nvGraphicFramePr>
        <p:xfrm>
          <a:off x="672511" y="2141297"/>
          <a:ext cx="7927203" cy="4608258"/>
        </p:xfrm>
        <a:graphic>
          <a:graphicData uri="http://schemas.openxmlformats.org/presentationml/2006/ole">
            <mc:AlternateContent xmlns:mc="http://schemas.openxmlformats.org/markup-compatibility/2006">
              <mc:Choice xmlns:v="urn:schemas-microsoft-com:vml" Requires="v">
                <p:oleObj name="Document" r:id="rId3" imgW="5660400" imgH="5734067" progId="Word.Document.12">
                  <p:embed/>
                </p:oleObj>
              </mc:Choice>
              <mc:Fallback>
                <p:oleObj name="Document" r:id="rId3" imgW="5660400" imgH="5734067" progId="Word.Document.12">
                  <p:embed/>
                  <p:pic>
                    <p:nvPicPr>
                      <p:cNvPr id="3" name="物件 2">
                        <a:extLst>
                          <a:ext uri="{FF2B5EF4-FFF2-40B4-BE49-F238E27FC236}">
                            <a16:creationId xmlns:a16="http://schemas.microsoft.com/office/drawing/2014/main" id="{EE3B6475-7DFF-43D1-AE1A-99F23708A3F3}"/>
                          </a:ext>
                        </a:extLst>
                      </p:cNvPr>
                      <p:cNvPicPr/>
                      <p:nvPr/>
                    </p:nvPicPr>
                    <p:blipFill>
                      <a:blip r:embed="rId4"/>
                      <a:stretch>
                        <a:fillRect/>
                      </a:stretch>
                    </p:blipFill>
                    <p:spPr>
                      <a:xfrm>
                        <a:off x="672511" y="2141297"/>
                        <a:ext cx="7927203" cy="4608258"/>
                      </a:xfrm>
                      <a:prstGeom prst="rect">
                        <a:avLst/>
                      </a:prstGeom>
                    </p:spPr>
                  </p:pic>
                </p:oleObj>
              </mc:Fallback>
            </mc:AlternateContent>
          </a:graphicData>
        </a:graphic>
      </p:graphicFrame>
    </p:spTree>
    <p:extLst>
      <p:ext uri="{BB962C8B-B14F-4D97-AF65-F5344CB8AC3E}">
        <p14:creationId xmlns:p14="http://schemas.microsoft.com/office/powerpoint/2010/main" val="2410940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14"/>
          <p:cNvGrpSpPr>
            <a:grpSpLocks noGrp="1" noUngrp="1" noRot="1" noChangeAspect="1" noMove="1" noResize="1"/>
          </p:cNvGrpSpPr>
          <p:nvPr/>
        </p:nvGrpSpPr>
        <p:grpSpPr>
          <a:xfrm>
            <a:off x="0" y="-8467"/>
            <a:ext cx="9144001" cy="6866467"/>
            <a:chOff x="0" y="-8467"/>
            <a:chExt cx="12192000" cy="6866467"/>
          </a:xfrm>
        </p:grpSpPr>
        <p:cxnSp>
          <p:nvCxnSpPr>
            <p:cNvPr id="16" name="Straight Connector 15"/>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5" name="Isosceles Triangle 19"/>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7"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8"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9" name="Isosceles Triangle 23"/>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90" name="Isosceles Triangle 24"/>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grpSp>
      <p:sp>
        <p:nvSpPr>
          <p:cNvPr id="29" name="文字方塊 28"/>
          <p:cNvSpPr txBox="1"/>
          <p:nvPr/>
        </p:nvSpPr>
        <p:spPr>
          <a:xfrm>
            <a:off x="1044575" y="428698"/>
            <a:ext cx="6928120" cy="659986"/>
          </a:xfrm>
          <a:prstGeom prst="rect">
            <a:avLst/>
          </a:prstGeom>
        </p:spPr>
        <p:txBody>
          <a:bodyPr vert="horz" lIns="91440" tIns="45720" rIns="91440" bIns="45720" rtlCol="0">
            <a:noAutofit/>
          </a:bodyPr>
          <a:lstStyle/>
          <a:p>
            <a:pPr algn="ctr"/>
            <a:r>
              <a:rPr lang="zh-TW" altLang="en-US" sz="3200" dirty="0">
                <a:latin typeface="標楷體" panose="03000509000000000000" pitchFamily="65" charset="-120"/>
                <a:ea typeface="標楷體" panose="03000509000000000000" pitchFamily="65" charset="-120"/>
              </a:rPr>
              <a:t>協會獲取日本二次電池展研討會資料</a:t>
            </a:r>
          </a:p>
        </p:txBody>
      </p:sp>
      <p:sp>
        <p:nvSpPr>
          <p:cNvPr id="4"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27</a:t>
            </a:fld>
            <a:endParaRPr lang="en-US" sz="2000" dirty="0">
              <a:solidFill>
                <a:schemeClr val="tx1"/>
              </a:solidFill>
            </a:endParaRPr>
          </a:p>
        </p:txBody>
      </p:sp>
      <p:sp>
        <p:nvSpPr>
          <p:cNvPr id="41" name="文字方塊 40">
            <a:extLst>
              <a:ext uri="{FF2B5EF4-FFF2-40B4-BE49-F238E27FC236}">
                <a16:creationId xmlns:a16="http://schemas.microsoft.com/office/drawing/2014/main" id="{9042F9BD-2C25-43C2-9C76-E1963DB1CD42}"/>
              </a:ext>
            </a:extLst>
          </p:cNvPr>
          <p:cNvSpPr txBox="1"/>
          <p:nvPr/>
        </p:nvSpPr>
        <p:spPr>
          <a:xfrm>
            <a:off x="93827" y="1260165"/>
            <a:ext cx="8835230" cy="4247317"/>
          </a:xfrm>
          <a:prstGeom prst="rect">
            <a:avLst/>
          </a:prstGeom>
          <a:noFill/>
        </p:spPr>
        <p:txBody>
          <a:bodyPr wrap="square">
            <a:spAutoFit/>
          </a:bodyPr>
          <a:lstStyle/>
          <a:p>
            <a:pPr marL="285750" indent="-285750">
              <a:buFont typeface="Wingdings" panose="05000000000000000000" pitchFamily="2" charset="2"/>
              <a:buChar char="Ø"/>
            </a:pPr>
            <a:r>
              <a:rPr lang="en-US" altLang="zh-TW" dirty="0"/>
              <a:t>Current Status and Future Direction of the Battery Industry, Ministry of Economy, Trade and Industry , Okada, Aki</a:t>
            </a:r>
          </a:p>
          <a:p>
            <a:pPr marL="285750" indent="-285750">
              <a:buFont typeface="Wingdings" panose="05000000000000000000" pitchFamily="2" charset="2"/>
              <a:buChar char="Ø"/>
            </a:pPr>
            <a:r>
              <a:rPr lang="en-US" altLang="zh-TW" dirty="0"/>
              <a:t>Challenge for Next Generation Battery ,Nissan Motor Co., </a:t>
            </a:r>
            <a:r>
              <a:rPr lang="en-US" altLang="zh-TW" dirty="0" err="1"/>
              <a:t>Ltd.,Kiyoshi</a:t>
            </a:r>
            <a:r>
              <a:rPr lang="en-US" altLang="zh-TW" dirty="0"/>
              <a:t> Takagi</a:t>
            </a:r>
          </a:p>
          <a:p>
            <a:pPr marL="285750" indent="-285750">
              <a:buFont typeface="Wingdings" panose="05000000000000000000" pitchFamily="2" charset="2"/>
              <a:buChar char="Ø"/>
            </a:pPr>
            <a:r>
              <a:rPr lang="en-US" altLang="zh-TW" dirty="0"/>
              <a:t>The Latest Technology in Battery Modeling &amp; Simulation ,KOBELCO Research Institute, Inc. , Tatsuya </a:t>
            </a:r>
            <a:r>
              <a:rPr lang="en-US" altLang="zh-TW" dirty="0" err="1"/>
              <a:t>Yamaue</a:t>
            </a:r>
            <a:endParaRPr lang="en-US" altLang="zh-TW" dirty="0"/>
          </a:p>
          <a:p>
            <a:pPr marL="285750" indent="-285750">
              <a:buFont typeface="Wingdings" panose="05000000000000000000" pitchFamily="2" charset="2"/>
              <a:buChar char="Ø"/>
            </a:pPr>
            <a:r>
              <a:rPr lang="en-US" altLang="zh-TW" dirty="0"/>
              <a:t>Application of High Throughput Technology to LIB Materials, Wildcat Discovery Technologies Co. ,</a:t>
            </a:r>
            <a:r>
              <a:rPr lang="en-US" altLang="zh-TW" dirty="0" err="1"/>
              <a:t>Tadahiko</a:t>
            </a:r>
            <a:r>
              <a:rPr lang="en-US" altLang="zh-TW" dirty="0"/>
              <a:t> Kubota</a:t>
            </a:r>
          </a:p>
          <a:p>
            <a:pPr marL="285750" indent="-285750">
              <a:buFont typeface="Wingdings" panose="05000000000000000000" pitchFamily="2" charset="2"/>
              <a:buChar char="Ø"/>
            </a:pPr>
            <a:r>
              <a:rPr lang="en-AU" altLang="zh-TW" dirty="0" err="1"/>
              <a:t>Lyten's</a:t>
            </a:r>
            <a:r>
              <a:rPr lang="en-AU" altLang="zh-TW" dirty="0"/>
              <a:t> Advancements in Lithium-</a:t>
            </a:r>
            <a:r>
              <a:rPr lang="en-AU" altLang="zh-TW" dirty="0" err="1"/>
              <a:t>Sulfur</a:t>
            </a:r>
            <a:r>
              <a:rPr lang="en-AU" altLang="zh-TW" dirty="0"/>
              <a:t> Batteries ,LYTEN Inc., Celina </a:t>
            </a:r>
            <a:r>
              <a:rPr lang="en-AU" altLang="zh-TW" dirty="0" err="1"/>
              <a:t>Mikolajczak</a:t>
            </a:r>
            <a:endParaRPr lang="en-AU" altLang="zh-TW" dirty="0"/>
          </a:p>
          <a:p>
            <a:pPr marL="285750" indent="-285750">
              <a:buFont typeface="Wingdings" panose="05000000000000000000" pitchFamily="2" charset="2"/>
              <a:buChar char="Ø"/>
            </a:pPr>
            <a:r>
              <a:rPr lang="en-AU" altLang="zh-TW" dirty="0"/>
              <a:t>Changing the conventional wisdom about storage batteries. Introducing the latest technology, </a:t>
            </a:r>
            <a:r>
              <a:rPr lang="en-AU" altLang="zh-TW" dirty="0" err="1"/>
              <a:t>TENER;Contemporary</a:t>
            </a:r>
            <a:r>
              <a:rPr lang="en-AU" altLang="zh-TW" dirty="0"/>
              <a:t> </a:t>
            </a:r>
            <a:r>
              <a:rPr lang="en-AU" altLang="zh-TW" dirty="0" err="1"/>
              <a:t>Amperex</a:t>
            </a:r>
            <a:r>
              <a:rPr lang="en-AU" altLang="zh-TW" dirty="0"/>
              <a:t> Technology Co., Ltd. (CATL), Yue Huang</a:t>
            </a:r>
          </a:p>
          <a:p>
            <a:pPr marL="285750" indent="-285750">
              <a:buFont typeface="Wingdings" panose="05000000000000000000" pitchFamily="2" charset="2"/>
              <a:buChar char="Ø"/>
            </a:pPr>
            <a:r>
              <a:rPr lang="en-AU" altLang="zh-TW" dirty="0"/>
              <a:t>Development Trends of Functional </a:t>
            </a:r>
            <a:r>
              <a:rPr lang="en-AU" altLang="zh-TW" dirty="0" err="1"/>
              <a:t>Electrolytes,Yamaguchi</a:t>
            </a:r>
            <a:r>
              <a:rPr lang="en-AU" altLang="zh-TW" dirty="0"/>
              <a:t> University, Koji Abe</a:t>
            </a:r>
          </a:p>
          <a:p>
            <a:pPr marL="285750" indent="-285750">
              <a:buFont typeface="Wingdings" panose="05000000000000000000" pitchFamily="2" charset="2"/>
              <a:buChar char="Ø"/>
            </a:pPr>
            <a:r>
              <a:rPr lang="en-AU" altLang="zh-TW" dirty="0"/>
              <a:t>Progress, Challenges and Opportunities of High Energy Density Cathode Materials for Li-ion Battery, BEIJING EASPRING MATERIAL TECHNOLOGY Co., Ltd., </a:t>
            </a:r>
            <a:r>
              <a:rPr lang="en-AU" altLang="zh-TW" dirty="0" err="1"/>
              <a:t>Yanbin</a:t>
            </a:r>
            <a:r>
              <a:rPr lang="en-AU" altLang="zh-TW" dirty="0"/>
              <a:t> Chen</a:t>
            </a:r>
            <a:endParaRPr lang="zh-TW"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14"/>
          <p:cNvGrpSpPr>
            <a:grpSpLocks noGrp="1" noUngrp="1" noRot="1" noChangeAspect="1" noMove="1" noResize="1"/>
          </p:cNvGrpSpPr>
          <p:nvPr/>
        </p:nvGrpSpPr>
        <p:grpSpPr>
          <a:xfrm>
            <a:off x="0" y="-8467"/>
            <a:ext cx="9144001" cy="6866467"/>
            <a:chOff x="0" y="-8467"/>
            <a:chExt cx="12192000" cy="6866467"/>
          </a:xfrm>
        </p:grpSpPr>
        <p:cxnSp>
          <p:nvCxnSpPr>
            <p:cNvPr id="16" name="Straight Connector 15"/>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5" name="Isosceles Triangle 19"/>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7"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8"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9" name="Isosceles Triangle 23"/>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90" name="Isosceles Triangle 24"/>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grpSp>
      <p:sp>
        <p:nvSpPr>
          <p:cNvPr id="28" name="標題 4"/>
          <p:cNvSpPr txBox="1"/>
          <p:nvPr/>
        </p:nvSpPr>
        <p:spPr>
          <a:xfrm>
            <a:off x="760194" y="901480"/>
            <a:ext cx="6969798" cy="659986"/>
          </a:xfrm>
          <a:prstGeom prst="rect">
            <a:avLst/>
          </a:prstGeom>
        </p:spPr>
        <p:txBody>
          <a:bodyPr vert="horz" lIns="91440" tIns="45720" rIns="91440" bIns="45720" rtlCol="0" anchor="t">
            <a:noAutofit/>
          </a:bodyPr>
          <a:lstStyle>
            <a:lvl1pPr algn="l" defTabSz="457200" rtl="0" eaLnBrk="1" latinLnBrk="0" hangingPunct="1">
              <a:lnSpc>
                <a:spcPct val="125000"/>
              </a:lnSpc>
              <a:spcBef>
                <a:spcPct val="0"/>
              </a:spcBef>
              <a:buNone/>
              <a:defRPr lang="en-US" sz="1800" kern="1200" spc="75" baseline="0">
                <a:solidFill>
                  <a:schemeClr val="accent1"/>
                </a:solidFill>
                <a:latin typeface="Microsoft JhengHei UI" panose="020B0604030504040204" pitchFamily="34" charset="-120"/>
                <a:ea typeface="Microsoft JhengHei UI" panose="020B0604030504040204" pitchFamily="34" charset="-120"/>
                <a:cs typeface="+mn-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5000"/>
              </a:lnSpc>
            </a:pPr>
            <a:r>
              <a:rPr lang="zh-TW" altLang="en-US" dirty="0">
                <a:solidFill>
                  <a:schemeClr val="tx1"/>
                </a:solidFill>
                <a:latin typeface="標楷體" panose="03000509000000000000" pitchFamily="65" charset="-120"/>
                <a:ea typeface="標楷體" panose="03000509000000000000" pitchFamily="65" charset="-120"/>
              </a:rPr>
              <a:t>時間：</a:t>
            </a:r>
            <a:r>
              <a:rPr lang="en-US" altLang="zh-TW" dirty="0">
                <a:solidFill>
                  <a:schemeClr val="tx1"/>
                </a:solidFill>
                <a:latin typeface="標楷體" panose="03000509000000000000" pitchFamily="65" charset="-120"/>
                <a:ea typeface="標楷體" panose="03000509000000000000" pitchFamily="65" charset="-120"/>
              </a:rPr>
              <a:t>2025</a:t>
            </a:r>
            <a:r>
              <a:rPr lang="zh-TW" altLang="en-US" dirty="0">
                <a:solidFill>
                  <a:schemeClr val="tx1"/>
                </a:solidFill>
                <a:latin typeface="標楷體" panose="03000509000000000000" pitchFamily="65" charset="-120"/>
                <a:ea typeface="標楷體" panose="03000509000000000000" pitchFamily="65" charset="-120"/>
              </a:rPr>
              <a:t>年</a:t>
            </a:r>
            <a:r>
              <a:rPr lang="en-US" altLang="zh-TW" dirty="0">
                <a:solidFill>
                  <a:schemeClr val="tx1"/>
                </a:solidFill>
                <a:latin typeface="標楷體" panose="03000509000000000000" pitchFamily="65" charset="-120"/>
                <a:ea typeface="標楷體" panose="03000509000000000000" pitchFamily="65" charset="-120"/>
              </a:rPr>
              <a:t>3</a:t>
            </a:r>
            <a:r>
              <a:rPr lang="zh-TW" altLang="en-US" dirty="0">
                <a:solidFill>
                  <a:schemeClr val="tx1"/>
                </a:solidFill>
                <a:latin typeface="標楷體" panose="03000509000000000000" pitchFamily="65" charset="-120"/>
                <a:ea typeface="標楷體" panose="03000509000000000000" pitchFamily="65" charset="-120"/>
              </a:rPr>
              <a:t>月</a:t>
            </a:r>
            <a:r>
              <a:rPr lang="en-US" altLang="zh-TW" dirty="0">
                <a:solidFill>
                  <a:schemeClr val="tx1"/>
                </a:solidFill>
                <a:latin typeface="標楷體" panose="03000509000000000000" pitchFamily="65" charset="-120"/>
                <a:ea typeface="標楷體" panose="03000509000000000000" pitchFamily="65" charset="-120"/>
              </a:rPr>
              <a:t>18</a:t>
            </a:r>
            <a:r>
              <a:rPr lang="zh-TW" altLang="en-US" dirty="0">
                <a:solidFill>
                  <a:schemeClr val="tx1"/>
                </a:solidFill>
                <a:latin typeface="標楷體" panose="03000509000000000000" pitchFamily="65" charset="-120"/>
                <a:ea typeface="標楷體" panose="03000509000000000000" pitchFamily="65" charset="-120"/>
              </a:rPr>
              <a:t>日</a:t>
            </a:r>
            <a:endParaRPr lang="en-US" altLang="zh-TW" sz="1800" b="0" i="0" u="none" strike="noStrike" dirty="0">
              <a:solidFill>
                <a:srgbClr val="000000"/>
              </a:solidFill>
              <a:effectLst/>
              <a:latin typeface="標楷體" panose="03000509000000000000" pitchFamily="65" charset="-120"/>
              <a:ea typeface="標楷體" panose="03000509000000000000" pitchFamily="65" charset="-120"/>
            </a:endParaRPr>
          </a:p>
          <a:p>
            <a:pPr>
              <a:lnSpc>
                <a:spcPct val="115000"/>
              </a:lnSpc>
            </a:pPr>
            <a:r>
              <a:rPr lang="zh-TW" altLang="en-US" dirty="0">
                <a:solidFill>
                  <a:schemeClr val="tx1"/>
                </a:solidFill>
                <a:latin typeface="標楷體" panose="03000509000000000000" pitchFamily="65" charset="-120"/>
                <a:ea typeface="標楷體" panose="03000509000000000000" pitchFamily="65" charset="-120"/>
              </a:rPr>
              <a:t>地點：</a:t>
            </a:r>
            <a:r>
              <a:rPr lang="zh-TW" altLang="en-US" sz="1800" kern="100" spc="100" dirty="0">
                <a:solidFill>
                  <a:schemeClr val="tx1"/>
                </a:solidFill>
                <a:effectLst/>
                <a:ea typeface="標楷體" panose="03000509000000000000" pitchFamily="65" charset="-120"/>
                <a:cs typeface="Times New Roman" panose="02020603050405020304" pitchFamily="18" charset="0"/>
              </a:rPr>
              <a:t>立法院康園餐廳</a:t>
            </a:r>
            <a:r>
              <a:rPr lang="en-US" altLang="zh-TW" sz="1800" kern="100" spc="100" dirty="0">
                <a:solidFill>
                  <a:schemeClr val="tx1"/>
                </a:solidFill>
                <a:effectLst/>
                <a:ea typeface="標楷體" panose="03000509000000000000" pitchFamily="65" charset="-120"/>
                <a:cs typeface="Times New Roman" panose="02020603050405020304" pitchFamily="18" charset="0"/>
              </a:rPr>
              <a:t>2</a:t>
            </a:r>
            <a:r>
              <a:rPr lang="zh-TW" altLang="en-US" sz="1800" kern="100" spc="100" dirty="0">
                <a:solidFill>
                  <a:schemeClr val="tx1"/>
                </a:solidFill>
                <a:effectLst/>
                <a:ea typeface="標楷體" panose="03000509000000000000" pitchFamily="65" charset="-120"/>
                <a:cs typeface="Times New Roman" panose="02020603050405020304" pitchFamily="18" charset="0"/>
              </a:rPr>
              <a:t>樓（臺北市中正區濟南路一段</a:t>
            </a:r>
            <a:r>
              <a:rPr lang="en-US" altLang="zh-TW" sz="1800" kern="100" spc="100" dirty="0">
                <a:solidFill>
                  <a:schemeClr val="tx1"/>
                </a:solidFill>
                <a:effectLst/>
                <a:ea typeface="標楷體" panose="03000509000000000000" pitchFamily="65" charset="-120"/>
                <a:cs typeface="Times New Roman" panose="02020603050405020304" pitchFamily="18" charset="0"/>
              </a:rPr>
              <a:t>1</a:t>
            </a:r>
            <a:r>
              <a:rPr lang="zh-TW" altLang="en-US" sz="1800" kern="100" spc="100" dirty="0">
                <a:solidFill>
                  <a:schemeClr val="tx1"/>
                </a:solidFill>
                <a:effectLst/>
                <a:ea typeface="標楷體" panose="03000509000000000000" pitchFamily="65" charset="-120"/>
                <a:cs typeface="Times New Roman" panose="02020603050405020304" pitchFamily="18" charset="0"/>
              </a:rPr>
              <a:t>號）</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29" name="文字方塊 28"/>
          <p:cNvSpPr txBox="1"/>
          <p:nvPr/>
        </p:nvSpPr>
        <p:spPr>
          <a:xfrm>
            <a:off x="760194" y="233573"/>
            <a:ext cx="7926605" cy="659986"/>
          </a:xfrm>
          <a:prstGeom prst="rect">
            <a:avLst/>
          </a:prstGeom>
        </p:spPr>
        <p:txBody>
          <a:bodyPr vert="horz" lIns="91440" tIns="45720" rIns="91440" bIns="45720" rtlCol="0">
            <a:noAutofit/>
          </a:bodyPr>
          <a:lstStyle/>
          <a:p>
            <a:pPr algn="ctr">
              <a:spcBef>
                <a:spcPts val="750"/>
              </a:spcBef>
              <a:buClr>
                <a:schemeClr val="accent1"/>
              </a:buClr>
              <a:buSzPct val="80000"/>
            </a:pPr>
            <a:r>
              <a:rPr lang="zh-TW" altLang="en-US" sz="3600" b="1" dirty="0">
                <a:latin typeface="標楷體" panose="03000509000000000000" pitchFamily="65" charset="-120"/>
                <a:ea typeface="標楷體" panose="03000509000000000000" pitchFamily="65" charset="-120"/>
                <a:sym typeface="+mn-ea"/>
              </a:rPr>
              <a:t>臺北市淨零排放管理協會成立大會</a:t>
            </a:r>
            <a:endParaRPr lang="en-US" altLang="zh-TW" sz="3600" b="1" dirty="0">
              <a:latin typeface="標楷體" panose="03000509000000000000" pitchFamily="65" charset="-120"/>
              <a:ea typeface="標楷體" panose="03000509000000000000" pitchFamily="65" charset="-120"/>
              <a:sym typeface="+mn-ea"/>
            </a:endParaRPr>
          </a:p>
        </p:txBody>
      </p:sp>
      <p:sp>
        <p:nvSpPr>
          <p:cNvPr id="4"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28</a:t>
            </a:fld>
            <a:endParaRPr lang="en-US" sz="2000" dirty="0">
              <a:solidFill>
                <a:schemeClr val="tx1"/>
              </a:solidFill>
            </a:endParaRPr>
          </a:p>
        </p:txBody>
      </p:sp>
      <p:sp>
        <p:nvSpPr>
          <p:cNvPr id="3" name="文字方塊 2"/>
          <p:cNvSpPr txBox="1"/>
          <p:nvPr/>
        </p:nvSpPr>
        <p:spPr>
          <a:xfrm>
            <a:off x="598715" y="1695519"/>
            <a:ext cx="8373546" cy="1210011"/>
          </a:xfrm>
          <a:prstGeom prst="rect">
            <a:avLst/>
          </a:prstGeom>
          <a:noFill/>
        </p:spPr>
        <p:txBody>
          <a:bodyPr wrap="square">
            <a:spAutoFit/>
          </a:bodyPr>
          <a:lstStyle/>
          <a:p>
            <a:pPr lvl="0" algn="just">
              <a:lnSpc>
                <a:spcPts val="2200"/>
              </a:lnSpc>
              <a:tabLst>
                <a:tab pos="810260" algn="l"/>
              </a:tabLst>
            </a:pPr>
            <a:r>
              <a:rPr lang="zh-TW" altLang="en-US" sz="1800" kern="100" spc="100" dirty="0">
                <a:effectLst/>
                <a:latin typeface="Calibri" panose="020F0502020204030204" pitchFamily="34" charset="0"/>
                <a:ea typeface="標楷體" panose="03000509000000000000" pitchFamily="65" charset="-120"/>
                <a:cs typeface="Times New Roman" panose="02020603050405020304" pitchFamily="18" charset="0"/>
              </a:rPr>
              <a:t>電池協會理事長暨祕書長落實理監事會議共識，参與友會</a:t>
            </a:r>
            <a:r>
              <a:rPr lang="en-US" altLang="zh-TW" sz="1800" kern="100" spc="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en-US" sz="1800" kern="100" spc="100" dirty="0">
                <a:effectLst/>
                <a:latin typeface="Calibri" panose="020F0502020204030204" pitchFamily="34" charset="0"/>
                <a:ea typeface="標楷體" panose="03000509000000000000" pitchFamily="65" charset="-120"/>
                <a:cs typeface="Times New Roman" panose="02020603050405020304" pitchFamily="18" charset="0"/>
              </a:rPr>
              <a:t>台北市淨零排放管理協會</a:t>
            </a:r>
            <a:r>
              <a:rPr lang="en-US" altLang="zh-TW" sz="1800" kern="100" spc="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en-US" sz="1800" kern="100" spc="100" dirty="0">
                <a:effectLst/>
                <a:latin typeface="Calibri" panose="020F0502020204030204" pitchFamily="34" charset="0"/>
                <a:ea typeface="標楷體" panose="03000509000000000000" pitchFamily="65" charset="-120"/>
                <a:cs typeface="Times New Roman" panose="02020603050405020304" pitchFamily="18" charset="0"/>
              </a:rPr>
              <a:t>成立餐敘，除拓展協會間聯誼關係外，也連結官方關係，建立與前環保署署長沈世宏、立委鄭正鈐、立委王定宇、立委王世堅之官方關係，俾利於推動電池協會會員期許法案。</a:t>
            </a:r>
            <a:endParaRPr lang="zh-TW" altLang="zh-TW" sz="1800" kern="100" dirty="0">
              <a:effectLst/>
              <a:latin typeface="Calibri" panose="020F0502020204030204" pitchFamily="34" charset="0"/>
              <a:ea typeface="新細明體" panose="02020500000000000000" charset="-120"/>
              <a:cs typeface="Times New Roman" panose="02020603050405020304" pitchFamily="18" charset="0"/>
            </a:endParaRPr>
          </a:p>
        </p:txBody>
      </p:sp>
      <p:sp>
        <p:nvSpPr>
          <p:cNvPr id="19" name="文字方塊 18"/>
          <p:cNvSpPr txBox="1"/>
          <p:nvPr/>
        </p:nvSpPr>
        <p:spPr>
          <a:xfrm>
            <a:off x="864928" y="1764051"/>
            <a:ext cx="7680357" cy="369332"/>
          </a:xfrm>
          <a:prstGeom prst="rect">
            <a:avLst/>
          </a:prstGeom>
          <a:noFill/>
        </p:spPr>
        <p:txBody>
          <a:bodyPr wrap="square">
            <a:spAutoFit/>
          </a:bodyPr>
          <a:lstStyle/>
          <a:p>
            <a:r>
              <a:rPr lang="zh-TW" altLang="en-US" dirty="0">
                <a:latin typeface="標楷體" panose="03000509000000000000" pitchFamily="65" charset="-120"/>
                <a:ea typeface="標楷體" panose="03000509000000000000" pitchFamily="65" charset="-120"/>
              </a:rPr>
              <a:t>。</a:t>
            </a:r>
          </a:p>
        </p:txBody>
      </p:sp>
      <p:pic>
        <p:nvPicPr>
          <p:cNvPr id="6" name="圖片 5" descr="一張含有 服裝, 人員, 人的臉孔, 西裝 的圖片&#10;&#10;AI 產生的內容可能不正確。">
            <a:extLst>
              <a:ext uri="{FF2B5EF4-FFF2-40B4-BE49-F238E27FC236}">
                <a16:creationId xmlns:a16="http://schemas.microsoft.com/office/drawing/2014/main" id="{4932F1D5-DF12-7D74-A303-16D88D9B2435}"/>
              </a:ext>
            </a:extLst>
          </p:cNvPr>
          <p:cNvPicPr>
            <a:picLocks noChangeAspect="1"/>
          </p:cNvPicPr>
          <p:nvPr/>
        </p:nvPicPr>
        <p:blipFill>
          <a:blip r:embed="rId3"/>
          <a:stretch>
            <a:fillRect/>
          </a:stretch>
        </p:blipFill>
        <p:spPr>
          <a:xfrm>
            <a:off x="749033" y="3670342"/>
            <a:ext cx="3894931" cy="2746415"/>
          </a:xfrm>
          <a:prstGeom prst="rect">
            <a:avLst/>
          </a:prstGeom>
        </p:spPr>
      </p:pic>
      <p:pic>
        <p:nvPicPr>
          <p:cNvPr id="8" name="圖片 7" descr="一張含有 服裝, 人員, 男人, 人的臉孔 的圖片&#10;&#10;AI 產生的內容可能不正確。">
            <a:extLst>
              <a:ext uri="{FF2B5EF4-FFF2-40B4-BE49-F238E27FC236}">
                <a16:creationId xmlns:a16="http://schemas.microsoft.com/office/drawing/2014/main" id="{8FDDFCBB-76A7-F130-9C35-EF4FCC105934}"/>
              </a:ext>
            </a:extLst>
          </p:cNvPr>
          <p:cNvPicPr>
            <a:picLocks noChangeAspect="1"/>
          </p:cNvPicPr>
          <p:nvPr/>
        </p:nvPicPr>
        <p:blipFill>
          <a:blip r:embed="rId4"/>
          <a:stretch>
            <a:fillRect/>
          </a:stretch>
        </p:blipFill>
        <p:spPr>
          <a:xfrm>
            <a:off x="5566571" y="3343793"/>
            <a:ext cx="2419193" cy="328063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14"/>
          <p:cNvGrpSpPr>
            <a:grpSpLocks noGrp="1" noUngrp="1" noRot="1" noChangeAspect="1" noMove="1" noResize="1"/>
          </p:cNvGrpSpPr>
          <p:nvPr/>
        </p:nvGrpSpPr>
        <p:grpSpPr>
          <a:xfrm>
            <a:off x="0" y="-8467"/>
            <a:ext cx="9144001" cy="6866467"/>
            <a:chOff x="0" y="-8467"/>
            <a:chExt cx="12192000" cy="6866467"/>
          </a:xfrm>
        </p:grpSpPr>
        <p:cxnSp>
          <p:nvCxnSpPr>
            <p:cNvPr id="16" name="Straight Connector 15"/>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5" name="Isosceles Triangle 19"/>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7"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8"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9" name="Isosceles Triangle 23"/>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90" name="Isosceles Triangle 24"/>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grpSp>
      <p:sp>
        <p:nvSpPr>
          <p:cNvPr id="29" name="文字方塊 28"/>
          <p:cNvSpPr txBox="1"/>
          <p:nvPr/>
        </p:nvSpPr>
        <p:spPr>
          <a:xfrm>
            <a:off x="760194" y="233573"/>
            <a:ext cx="7926605" cy="659986"/>
          </a:xfrm>
          <a:prstGeom prst="rect">
            <a:avLst/>
          </a:prstGeom>
        </p:spPr>
        <p:txBody>
          <a:bodyPr vert="horz" lIns="91440" tIns="45720" rIns="91440" bIns="45720" rtlCol="0">
            <a:noAutofit/>
          </a:bodyPr>
          <a:lstStyle/>
          <a:p>
            <a:pPr>
              <a:spcBef>
                <a:spcPts val="750"/>
              </a:spcBef>
              <a:buClr>
                <a:schemeClr val="accent1"/>
              </a:buClr>
              <a:buSzPct val="80000"/>
            </a:pPr>
            <a:r>
              <a:rPr lang="zh-TW" altLang="en-US" sz="3000" b="1" i="0" dirty="0">
                <a:effectLst/>
                <a:latin typeface="標楷體" panose="03000509000000000000" pitchFamily="65" charset="-120"/>
                <a:ea typeface="標楷體" panose="03000509000000000000" pitchFamily="65" charset="-120"/>
              </a:rPr>
              <a:t>筑波醫電創新電池檢測技術與前瞻市場交流會</a:t>
            </a:r>
            <a:endParaRPr lang="en-US" altLang="zh-TW" sz="3000" b="1" dirty="0">
              <a:latin typeface="標楷體" panose="03000509000000000000" pitchFamily="65" charset="-120"/>
              <a:ea typeface="標楷體" panose="03000509000000000000" pitchFamily="65" charset="-120"/>
            </a:endParaRPr>
          </a:p>
        </p:txBody>
      </p:sp>
      <p:sp>
        <p:nvSpPr>
          <p:cNvPr id="4"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29</a:t>
            </a:fld>
            <a:endParaRPr lang="en-US" sz="2000" dirty="0">
              <a:solidFill>
                <a:schemeClr val="tx1"/>
              </a:solidFill>
            </a:endParaRPr>
          </a:p>
        </p:txBody>
      </p:sp>
      <p:pic>
        <p:nvPicPr>
          <p:cNvPr id="3" name="圖片 2">
            <a:extLst>
              <a:ext uri="{FF2B5EF4-FFF2-40B4-BE49-F238E27FC236}">
                <a16:creationId xmlns:a16="http://schemas.microsoft.com/office/drawing/2014/main" id="{CFB3D90F-F7BD-425C-8188-871FD7B2B5E5}"/>
              </a:ext>
            </a:extLst>
          </p:cNvPr>
          <p:cNvPicPr>
            <a:picLocks noChangeAspect="1"/>
          </p:cNvPicPr>
          <p:nvPr/>
        </p:nvPicPr>
        <p:blipFill>
          <a:blip r:embed="rId3"/>
          <a:stretch>
            <a:fillRect/>
          </a:stretch>
        </p:blipFill>
        <p:spPr>
          <a:xfrm>
            <a:off x="552037" y="3681413"/>
            <a:ext cx="3777343" cy="2605313"/>
          </a:xfrm>
          <a:prstGeom prst="rect">
            <a:avLst/>
          </a:prstGeom>
        </p:spPr>
      </p:pic>
      <p:pic>
        <p:nvPicPr>
          <p:cNvPr id="6" name="圖片 5">
            <a:extLst>
              <a:ext uri="{FF2B5EF4-FFF2-40B4-BE49-F238E27FC236}">
                <a16:creationId xmlns:a16="http://schemas.microsoft.com/office/drawing/2014/main" id="{2BF987C7-8C67-43ED-94AB-DEF45E2FAB19}"/>
              </a:ext>
            </a:extLst>
          </p:cNvPr>
          <p:cNvPicPr>
            <a:picLocks noChangeAspect="1"/>
          </p:cNvPicPr>
          <p:nvPr/>
        </p:nvPicPr>
        <p:blipFill>
          <a:blip r:embed="rId4"/>
          <a:stretch>
            <a:fillRect/>
          </a:stretch>
        </p:blipFill>
        <p:spPr>
          <a:xfrm>
            <a:off x="4359582" y="3681413"/>
            <a:ext cx="4329378" cy="2593147"/>
          </a:xfrm>
          <a:prstGeom prst="rect">
            <a:avLst/>
          </a:prstGeom>
        </p:spPr>
      </p:pic>
      <p:pic>
        <p:nvPicPr>
          <p:cNvPr id="8" name="圖片 7">
            <a:extLst>
              <a:ext uri="{FF2B5EF4-FFF2-40B4-BE49-F238E27FC236}">
                <a16:creationId xmlns:a16="http://schemas.microsoft.com/office/drawing/2014/main" id="{D4CC0FA7-CAED-4E22-9035-3FAA53F3236C}"/>
              </a:ext>
            </a:extLst>
          </p:cNvPr>
          <p:cNvPicPr>
            <a:picLocks noChangeAspect="1"/>
          </p:cNvPicPr>
          <p:nvPr/>
        </p:nvPicPr>
        <p:blipFill>
          <a:blip r:embed="rId5"/>
          <a:stretch>
            <a:fillRect/>
          </a:stretch>
        </p:blipFill>
        <p:spPr>
          <a:xfrm>
            <a:off x="1863366" y="893559"/>
            <a:ext cx="4852169" cy="259314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標題 1"/>
          <p:cNvSpPr>
            <a:spLocks noGrp="1"/>
          </p:cNvSpPr>
          <p:nvPr>
            <p:ph type="title"/>
          </p:nvPr>
        </p:nvSpPr>
        <p:spPr>
          <a:xfrm>
            <a:off x="2948421" y="-60960"/>
            <a:ext cx="3247158" cy="581397"/>
          </a:xfrm>
        </p:spPr>
        <p:txBody>
          <a:bodyPr vert="horz" lIns="91440" tIns="45720" rIns="91440" bIns="45720" rtlCol="0" anchor="ctr">
            <a:normAutofit fontScale="90000"/>
          </a:bodyPr>
          <a:lstStyle/>
          <a:p>
            <a:pPr fontAlgn="base">
              <a:spcAft>
                <a:spcPct val="0"/>
              </a:spcAft>
            </a:pPr>
            <a:r>
              <a:rPr lang="zh-TW" altLang="en-US" dirty="0">
                <a:solidFill>
                  <a:schemeClr val="tx1"/>
                </a:solidFill>
                <a:latin typeface="標楷體" panose="03000509000000000000" pitchFamily="65" charset="-120"/>
                <a:ea typeface="標楷體" panose="03000509000000000000" pitchFamily="65" charset="-120"/>
              </a:rPr>
              <a:t>下  午  議</a:t>
            </a:r>
            <a:r>
              <a:rPr lang="en-US" altLang="zh-TW" dirty="0">
                <a:solidFill>
                  <a:schemeClr val="tx1"/>
                </a:solidFill>
                <a:latin typeface="標楷體" panose="03000509000000000000" pitchFamily="65" charset="-120"/>
                <a:ea typeface="標楷體" panose="03000509000000000000" pitchFamily="65" charset="-120"/>
              </a:rPr>
              <a:t>   </a:t>
            </a:r>
            <a:r>
              <a:rPr lang="zh-TW" altLang="en-US" dirty="0">
                <a:solidFill>
                  <a:schemeClr val="tx1"/>
                </a:solidFill>
                <a:latin typeface="標楷體" panose="03000509000000000000" pitchFamily="65" charset="-120"/>
                <a:ea typeface="標楷體" panose="03000509000000000000" pitchFamily="65" charset="-120"/>
              </a:rPr>
              <a:t>程</a:t>
            </a:r>
            <a:endParaRPr lang="en-US" altLang="zh-TW" dirty="0">
              <a:solidFill>
                <a:schemeClr val="tx1"/>
              </a:solidFill>
              <a:latin typeface="標楷體" panose="03000509000000000000" pitchFamily="65" charset="-120"/>
              <a:ea typeface="標楷體" panose="03000509000000000000" pitchFamily="65" charset="-120"/>
            </a:endParaRPr>
          </a:p>
        </p:txBody>
      </p:sp>
      <p:sp>
        <p:nvSpPr>
          <p:cNvPr id="7"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3</a:t>
            </a:fld>
            <a:endParaRPr lang="en-US" sz="2000" dirty="0">
              <a:solidFill>
                <a:schemeClr val="tx1"/>
              </a:solidFill>
            </a:endParaRPr>
          </a:p>
        </p:txBody>
      </p:sp>
      <p:graphicFrame>
        <p:nvGraphicFramePr>
          <p:cNvPr id="2" name="表格 1">
            <a:extLst>
              <a:ext uri="{FF2B5EF4-FFF2-40B4-BE49-F238E27FC236}">
                <a16:creationId xmlns:a16="http://schemas.microsoft.com/office/drawing/2014/main" id="{E63C5B6C-2D3D-2733-15AC-CC0FD77AFC07}"/>
              </a:ext>
            </a:extLst>
          </p:cNvPr>
          <p:cNvGraphicFramePr>
            <a:graphicFrameLocks noGrp="1"/>
          </p:cNvGraphicFramePr>
          <p:nvPr>
            <p:extLst>
              <p:ext uri="{D42A27DB-BD31-4B8C-83A1-F6EECF244321}">
                <p14:modId xmlns:p14="http://schemas.microsoft.com/office/powerpoint/2010/main" val="1256777499"/>
              </p:ext>
            </p:extLst>
          </p:nvPr>
        </p:nvGraphicFramePr>
        <p:xfrm>
          <a:off x="812554" y="763960"/>
          <a:ext cx="7518892" cy="5717128"/>
        </p:xfrm>
        <a:graphic>
          <a:graphicData uri="http://schemas.openxmlformats.org/drawingml/2006/table">
            <a:tbl>
              <a:tblPr/>
              <a:tblGrid>
                <a:gridCol w="1547469">
                  <a:extLst>
                    <a:ext uri="{9D8B030D-6E8A-4147-A177-3AD203B41FA5}">
                      <a16:colId xmlns:a16="http://schemas.microsoft.com/office/drawing/2014/main" val="3514302027"/>
                    </a:ext>
                  </a:extLst>
                </a:gridCol>
                <a:gridCol w="4267200">
                  <a:extLst>
                    <a:ext uri="{9D8B030D-6E8A-4147-A177-3AD203B41FA5}">
                      <a16:colId xmlns:a16="http://schemas.microsoft.com/office/drawing/2014/main" val="1272492768"/>
                    </a:ext>
                  </a:extLst>
                </a:gridCol>
                <a:gridCol w="1704223">
                  <a:extLst>
                    <a:ext uri="{9D8B030D-6E8A-4147-A177-3AD203B41FA5}">
                      <a16:colId xmlns:a16="http://schemas.microsoft.com/office/drawing/2014/main" val="2876177649"/>
                    </a:ext>
                  </a:extLst>
                </a:gridCol>
              </a:tblGrid>
              <a:tr h="582394">
                <a:tc>
                  <a:txBody>
                    <a:bodyPr/>
                    <a:lstStyle/>
                    <a:p>
                      <a:pPr algn="ctr">
                        <a:lnSpc>
                          <a:spcPts val="1800"/>
                        </a:lnSpc>
                        <a:buNone/>
                      </a:pPr>
                      <a:r>
                        <a:rPr lang="zh-TW" sz="2000" b="1"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時</a:t>
                      </a:r>
                      <a:r>
                        <a:rPr lang="en-US" sz="2000" b="1"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    </a:t>
                      </a:r>
                      <a:r>
                        <a:rPr lang="zh-TW" sz="2000" b="1"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間</a:t>
                      </a:r>
                      <a:endParaRPr lang="zh-TW" sz="2000" dirty="0">
                        <a:effectLst/>
                        <a:latin typeface="Times New Roman" panose="02020603050405020304" pitchFamily="18" charset="0"/>
                        <a:ea typeface="新細明體" panose="02020500000000000000" pitchFamily="18" charset="-120"/>
                      </a:endParaRPr>
                    </a:p>
                  </a:txBody>
                  <a:tcPr marL="9322" marR="9322"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zh-TW" sz="2000" b="1"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內</a:t>
                      </a:r>
                      <a:r>
                        <a:rPr lang="en-US" sz="2000" b="1"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    </a:t>
                      </a:r>
                      <a:r>
                        <a:rPr lang="zh-TW" sz="2000" b="1"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容</a:t>
                      </a:r>
                      <a:endParaRPr lang="zh-TW" sz="2000" dirty="0">
                        <a:effectLst/>
                        <a:latin typeface="Times New Roman" panose="02020603050405020304" pitchFamily="18" charset="0"/>
                        <a:ea typeface="新細明體" panose="02020500000000000000" pitchFamily="18" charset="-120"/>
                      </a:endParaRPr>
                    </a:p>
                  </a:txBody>
                  <a:tcPr marL="9322" marR="93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zh-TW" sz="2000" b="1">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報告人</a:t>
                      </a:r>
                      <a:endParaRPr lang="zh-TW" sz="2000">
                        <a:effectLst/>
                        <a:latin typeface="Times New Roman" panose="02020603050405020304" pitchFamily="18" charset="0"/>
                        <a:ea typeface="新細明體" panose="02020500000000000000" pitchFamily="18" charset="-120"/>
                      </a:endParaRPr>
                    </a:p>
                  </a:txBody>
                  <a:tcPr marL="9322" marR="9322"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400216057"/>
                  </a:ext>
                </a:extLst>
              </a:tr>
              <a:tr h="616260">
                <a:tc>
                  <a:txBody>
                    <a:bodyPr/>
                    <a:lstStyle/>
                    <a:p>
                      <a:pPr algn="ctr">
                        <a:lnSpc>
                          <a:spcPts val="1800"/>
                        </a:lnSpc>
                        <a:buNone/>
                      </a:pPr>
                      <a:r>
                        <a:rPr lang="en-US"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13:30</a:t>
                      </a:r>
                      <a:r>
                        <a:rPr lang="zh-TW"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en-US"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13:50</a:t>
                      </a:r>
                      <a:endParaRPr lang="zh-TW" sz="1800" dirty="0">
                        <a:effectLst/>
                        <a:latin typeface="標楷體" panose="03000509000000000000" pitchFamily="65" charset="-120"/>
                        <a:ea typeface="標楷體" panose="03000509000000000000" pitchFamily="65" charset="-120"/>
                      </a:endParaRPr>
                    </a:p>
                  </a:txBody>
                  <a:tcPr marL="17780" marR="17780"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zh-TW"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模組及系統類產品分享會</a:t>
                      </a:r>
                      <a:endParaRPr lang="zh-TW" sz="2000" dirty="0">
                        <a:effectLst/>
                        <a:latin typeface="標楷體" panose="03000509000000000000" pitchFamily="65" charset="-120"/>
                        <a:ea typeface="標楷體" panose="03000509000000000000" pitchFamily="65" charset="-120"/>
                      </a:endParaRPr>
                    </a:p>
                    <a:p>
                      <a:pPr marL="342900" lvl="0" indent="-342900">
                        <a:lnSpc>
                          <a:spcPts val="1800"/>
                        </a:lnSpc>
                        <a:buFont typeface="Wingdings" panose="05000000000000000000" pitchFamily="2" charset="2"/>
                        <a:buChar char=""/>
                      </a:pPr>
                      <a:r>
                        <a:rPr lang="zh-TW"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儲盈公司</a:t>
                      </a:r>
                      <a:r>
                        <a:rPr lang="en-US"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zh-TW"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儲能系統</a:t>
                      </a:r>
                      <a:r>
                        <a:rPr lang="en-US"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	</a:t>
                      </a:r>
                      <a:endParaRPr lang="zh-TW" sz="2000" dirty="0">
                        <a:effectLst/>
                        <a:latin typeface="標楷體" panose="03000509000000000000" pitchFamily="65" charset="-120"/>
                        <a:ea typeface="標楷體" panose="03000509000000000000" pitchFamily="65"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en-US" sz="2000" dirty="0">
                          <a:effectLst/>
                          <a:latin typeface="標楷體" panose="03000509000000000000" pitchFamily="65" charset="-120"/>
                          <a:ea typeface="標楷體" panose="03000509000000000000" pitchFamily="65" charset="-120"/>
                          <a:cs typeface="Calibri" panose="020F0502020204030204" pitchFamily="34" charset="0"/>
                        </a:rPr>
                        <a:t> </a:t>
                      </a:r>
                      <a:endParaRPr lang="zh-TW" sz="2000" dirty="0">
                        <a:effectLst/>
                        <a:latin typeface="標楷體" panose="03000509000000000000" pitchFamily="65" charset="-120"/>
                        <a:ea typeface="標楷體" panose="03000509000000000000" pitchFamily="65" charset="-120"/>
                      </a:endParaRPr>
                    </a:p>
                  </a:txBody>
                  <a:tcPr marL="17780" marR="17780"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3642257651"/>
                  </a:ext>
                </a:extLst>
              </a:tr>
              <a:tr h="1189889">
                <a:tc>
                  <a:txBody>
                    <a:bodyPr/>
                    <a:lstStyle/>
                    <a:p>
                      <a:pPr algn="ctr">
                        <a:lnSpc>
                          <a:spcPts val="1800"/>
                        </a:lnSpc>
                        <a:buNone/>
                      </a:pPr>
                      <a:r>
                        <a:rPr lang="en-US"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13:50</a:t>
                      </a:r>
                      <a:r>
                        <a:rPr lang="zh-TW"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en-US"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14:50</a:t>
                      </a:r>
                      <a:endParaRPr lang="zh-TW" sz="1800" dirty="0">
                        <a:effectLst/>
                        <a:latin typeface="標楷體" panose="03000509000000000000" pitchFamily="65" charset="-120"/>
                        <a:ea typeface="標楷體" panose="03000509000000000000" pitchFamily="65" charset="-120"/>
                      </a:endParaRPr>
                    </a:p>
                  </a:txBody>
                  <a:tcPr marL="17780" marR="17780"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zh-TW"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檢測類分享會</a:t>
                      </a:r>
                      <a:r>
                        <a:rPr lang="en-US"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	</a:t>
                      </a:r>
                      <a:endParaRPr lang="zh-TW" sz="2000" dirty="0">
                        <a:effectLst/>
                        <a:latin typeface="標楷體" panose="03000509000000000000" pitchFamily="65" charset="-120"/>
                        <a:ea typeface="標楷體" panose="03000509000000000000" pitchFamily="65" charset="-120"/>
                      </a:endParaRPr>
                    </a:p>
                    <a:p>
                      <a:pPr marL="342900" lvl="0" indent="-342900">
                        <a:lnSpc>
                          <a:spcPts val="1800"/>
                        </a:lnSpc>
                        <a:buFont typeface="Wingdings" panose="05000000000000000000" pitchFamily="2" charset="2"/>
                        <a:buChar char=""/>
                      </a:pPr>
                      <a:r>
                        <a:rPr lang="zh-TW"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工研院量測中心</a:t>
                      </a:r>
                      <a:r>
                        <a:rPr lang="en-US"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	</a:t>
                      </a:r>
                      <a:endParaRPr lang="zh-TW" sz="2000" dirty="0">
                        <a:effectLst/>
                        <a:latin typeface="標楷體" panose="03000509000000000000" pitchFamily="65" charset="-120"/>
                        <a:ea typeface="標楷體" panose="03000509000000000000" pitchFamily="65" charset="-120"/>
                      </a:endParaRPr>
                    </a:p>
                    <a:p>
                      <a:pPr marL="342900" lvl="0" indent="-342900">
                        <a:lnSpc>
                          <a:spcPts val="1800"/>
                        </a:lnSpc>
                        <a:buFont typeface="Wingdings" panose="05000000000000000000" pitchFamily="2" charset="2"/>
                        <a:buChar char=""/>
                      </a:pPr>
                      <a:r>
                        <a:rPr lang="zh-TW"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致茂電子</a:t>
                      </a:r>
                      <a:r>
                        <a:rPr lang="en-US"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	</a:t>
                      </a:r>
                      <a:endParaRPr lang="zh-TW" sz="2000" dirty="0">
                        <a:effectLst/>
                        <a:latin typeface="標楷體" panose="03000509000000000000" pitchFamily="65" charset="-120"/>
                        <a:ea typeface="標楷體" panose="03000509000000000000" pitchFamily="65" charset="-120"/>
                      </a:endParaRPr>
                    </a:p>
                    <a:p>
                      <a:pPr marL="342900" lvl="0" indent="-342900">
                        <a:lnSpc>
                          <a:spcPts val="1800"/>
                        </a:lnSpc>
                        <a:buFont typeface="Wingdings" panose="05000000000000000000" pitchFamily="2" charset="2"/>
                        <a:buChar char=""/>
                      </a:pPr>
                      <a:r>
                        <a:rPr lang="zh-TW"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筑波科技公司</a:t>
                      </a:r>
                      <a:endParaRPr lang="zh-TW" sz="2000" dirty="0">
                        <a:effectLst/>
                        <a:latin typeface="標楷體" panose="03000509000000000000" pitchFamily="65" charset="-120"/>
                        <a:ea typeface="標楷體" panose="03000509000000000000" pitchFamily="65"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nSpc>
                          <a:spcPts val="1800"/>
                        </a:lnSpc>
                        <a:buNone/>
                      </a:pPr>
                      <a:r>
                        <a:rPr lang="en-US" sz="2000" dirty="0">
                          <a:effectLst/>
                          <a:latin typeface="標楷體" panose="03000509000000000000" pitchFamily="65" charset="-120"/>
                          <a:ea typeface="標楷體" panose="03000509000000000000" pitchFamily="65" charset="-120"/>
                          <a:cs typeface="Calibri" panose="020F0502020204030204" pitchFamily="34" charset="0"/>
                        </a:rPr>
                        <a:t> </a:t>
                      </a:r>
                      <a:endParaRPr lang="zh-TW" sz="2000" dirty="0">
                        <a:effectLst/>
                        <a:latin typeface="標楷體" panose="03000509000000000000" pitchFamily="65" charset="-120"/>
                        <a:ea typeface="標楷體" panose="03000509000000000000" pitchFamily="65" charset="-120"/>
                      </a:endParaRPr>
                    </a:p>
                  </a:txBody>
                  <a:tcPr marL="17780" marR="17780"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3418238150"/>
                  </a:ext>
                </a:extLst>
              </a:tr>
              <a:tr h="566057">
                <a:tc>
                  <a:txBody>
                    <a:bodyPr/>
                    <a:lstStyle/>
                    <a:p>
                      <a:pPr algn="ctr">
                        <a:lnSpc>
                          <a:spcPts val="1800"/>
                        </a:lnSpc>
                        <a:buNone/>
                      </a:pPr>
                      <a:r>
                        <a:rPr lang="en-US"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14:50</a:t>
                      </a:r>
                      <a:r>
                        <a:rPr lang="zh-TW"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en-US"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15:20</a:t>
                      </a:r>
                      <a:endParaRPr lang="zh-TW" sz="1800" dirty="0">
                        <a:effectLst/>
                        <a:latin typeface="標楷體" panose="03000509000000000000" pitchFamily="65" charset="-120"/>
                        <a:ea typeface="標楷體" panose="03000509000000000000" pitchFamily="65" charset="-120"/>
                      </a:endParaRPr>
                    </a:p>
                  </a:txBody>
                  <a:tcPr marL="17780" marR="17780"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zh-TW"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休息</a:t>
                      </a:r>
                      <a:r>
                        <a:rPr lang="en-US"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zh-TW"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會員攤位參觀</a:t>
                      </a:r>
                      <a:endParaRPr lang="zh-TW" sz="2000" dirty="0">
                        <a:effectLst/>
                        <a:latin typeface="標楷體" panose="03000509000000000000" pitchFamily="65" charset="-120"/>
                        <a:ea typeface="標楷體" panose="03000509000000000000" pitchFamily="65"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zh-TW"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高志勇秘書長</a:t>
                      </a:r>
                      <a:endParaRPr lang="zh-TW" sz="2000" dirty="0">
                        <a:effectLst/>
                        <a:latin typeface="標楷體" panose="03000509000000000000" pitchFamily="65" charset="-120"/>
                        <a:ea typeface="標楷體" panose="03000509000000000000" pitchFamily="65" charset="-120"/>
                      </a:endParaRPr>
                    </a:p>
                  </a:txBody>
                  <a:tcPr marL="17780" marR="17780"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556245768"/>
                  </a:ext>
                </a:extLst>
              </a:tr>
              <a:tr h="1123406">
                <a:tc>
                  <a:txBody>
                    <a:bodyPr/>
                    <a:lstStyle/>
                    <a:p>
                      <a:pPr algn="ctr">
                        <a:lnSpc>
                          <a:spcPts val="1800"/>
                        </a:lnSpc>
                        <a:buNone/>
                      </a:pPr>
                      <a:r>
                        <a:rPr lang="en-US"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15:20</a:t>
                      </a:r>
                      <a:r>
                        <a:rPr lang="zh-TW"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en-US"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15:50</a:t>
                      </a:r>
                      <a:endParaRPr lang="zh-TW" sz="1800" dirty="0">
                        <a:effectLst/>
                        <a:latin typeface="標楷體" panose="03000509000000000000" pitchFamily="65" charset="-120"/>
                        <a:ea typeface="標楷體" panose="03000509000000000000" pitchFamily="65" charset="-120"/>
                      </a:endParaRPr>
                    </a:p>
                  </a:txBody>
                  <a:tcPr marL="17780" marR="17780"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0" algn="ctr" defTabSz="457200" rtl="0" eaLnBrk="1" latinLnBrk="0" hangingPunct="1">
                        <a:lnSpc>
                          <a:spcPts val="1800"/>
                        </a:lnSpc>
                        <a:buNone/>
                      </a:pPr>
                      <a:r>
                        <a:rPr lang="zh-TW" altLang="en-US" sz="2000" kern="12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設備及其他類產品分享會</a:t>
                      </a:r>
                    </a:p>
                    <a:p>
                      <a:pPr marL="342900" lvl="0" indent="-342900">
                        <a:lnSpc>
                          <a:spcPts val="1800"/>
                        </a:lnSpc>
                        <a:buFont typeface="Wingdings" panose="05000000000000000000" pitchFamily="2" charset="2"/>
                        <a:buChar char=""/>
                      </a:pPr>
                      <a:r>
                        <a:rPr lang="zh-TW"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西門子股份有限公司</a:t>
                      </a:r>
                      <a:r>
                        <a:rPr lang="en-US"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zh-TW"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系統整合</a:t>
                      </a:r>
                      <a:endParaRPr lang="zh-TW" sz="2000" dirty="0">
                        <a:effectLst/>
                        <a:latin typeface="標楷體" panose="03000509000000000000" pitchFamily="65" charset="-120"/>
                        <a:ea typeface="標楷體" panose="03000509000000000000" pitchFamily="65" charset="-120"/>
                      </a:endParaRPr>
                    </a:p>
                    <a:p>
                      <a:pPr marL="342900" lvl="0" indent="-342900">
                        <a:lnSpc>
                          <a:spcPts val="1800"/>
                        </a:lnSpc>
                        <a:buFont typeface="Wingdings" panose="05000000000000000000" pitchFamily="2" charset="2"/>
                        <a:buChar char=""/>
                      </a:pPr>
                      <a:r>
                        <a:rPr lang="zh-TW"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速睦喜股份有限公司</a:t>
                      </a:r>
                      <a:r>
                        <a:rPr lang="en-US"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zh-TW"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閥件及真空零件</a:t>
                      </a:r>
                      <a:endParaRPr lang="zh-TW" sz="2000" dirty="0">
                        <a:effectLst/>
                        <a:latin typeface="標楷體" panose="03000509000000000000" pitchFamily="65" charset="-120"/>
                        <a:ea typeface="標楷體" panose="03000509000000000000" pitchFamily="65"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en-US" sz="2000" dirty="0">
                          <a:effectLst/>
                          <a:latin typeface="標楷體" panose="03000509000000000000" pitchFamily="65" charset="-120"/>
                          <a:ea typeface="標楷體" panose="03000509000000000000" pitchFamily="65" charset="-120"/>
                          <a:cs typeface="Calibri" panose="020F0502020204030204" pitchFamily="34" charset="0"/>
                        </a:rPr>
                        <a:t> </a:t>
                      </a:r>
                      <a:endParaRPr lang="zh-TW" sz="2000" dirty="0">
                        <a:effectLst/>
                        <a:latin typeface="標楷體" panose="03000509000000000000" pitchFamily="65" charset="-120"/>
                        <a:ea typeface="標楷體" panose="03000509000000000000" pitchFamily="65" charset="-120"/>
                      </a:endParaRPr>
                    </a:p>
                  </a:txBody>
                  <a:tcPr marL="17780" marR="17780"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2164157617"/>
                  </a:ext>
                </a:extLst>
              </a:tr>
              <a:tr h="868680">
                <a:tc>
                  <a:txBody>
                    <a:bodyPr/>
                    <a:lstStyle/>
                    <a:p>
                      <a:pPr algn="ctr">
                        <a:lnSpc>
                          <a:spcPts val="1800"/>
                        </a:lnSpc>
                        <a:buNone/>
                      </a:pPr>
                      <a:r>
                        <a:rPr lang="en-US"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15:50</a:t>
                      </a:r>
                      <a:r>
                        <a:rPr lang="zh-TW"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en-US"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16:10</a:t>
                      </a:r>
                      <a:endParaRPr lang="zh-TW" sz="1800" dirty="0">
                        <a:effectLst/>
                        <a:latin typeface="標楷體" panose="03000509000000000000" pitchFamily="65" charset="-120"/>
                        <a:ea typeface="標楷體" panose="03000509000000000000" pitchFamily="65" charset="-120"/>
                      </a:endParaRPr>
                    </a:p>
                  </a:txBody>
                  <a:tcPr marL="17780" marR="17780"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zh-TW"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電池護照及碳排放議題分享會</a:t>
                      </a:r>
                      <a:endParaRPr lang="zh-TW" sz="2000" dirty="0">
                        <a:effectLst/>
                        <a:latin typeface="標楷體" panose="03000509000000000000" pitchFamily="65" charset="-120"/>
                        <a:ea typeface="標楷體" panose="03000509000000000000" pitchFamily="65" charset="-120"/>
                      </a:endParaRPr>
                    </a:p>
                    <a:p>
                      <a:pPr marL="342900" lvl="0" indent="-342900">
                        <a:lnSpc>
                          <a:spcPts val="1800"/>
                        </a:lnSpc>
                        <a:buFont typeface="Wingdings" panose="05000000000000000000" pitchFamily="2" charset="2"/>
                        <a:buChar char=""/>
                      </a:pPr>
                      <a:r>
                        <a:rPr lang="zh-TW"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工研院產服中心</a:t>
                      </a:r>
                      <a:r>
                        <a:rPr lang="en-US"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zh-TW"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中小型企業永續發展策略及輔導資源說明</a:t>
                      </a:r>
                      <a:endParaRPr lang="zh-TW" sz="2000" dirty="0">
                        <a:effectLst/>
                        <a:latin typeface="標楷體" panose="03000509000000000000" pitchFamily="65" charset="-120"/>
                        <a:ea typeface="標楷體" panose="03000509000000000000" pitchFamily="65"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endParaRPr lang="zh-TW" sz="2000" dirty="0">
                        <a:effectLst/>
                        <a:latin typeface="標楷體" panose="03000509000000000000" pitchFamily="65" charset="-120"/>
                        <a:ea typeface="標楷體" panose="03000509000000000000" pitchFamily="65" charset="-120"/>
                      </a:endParaRPr>
                    </a:p>
                  </a:txBody>
                  <a:tcPr marL="17780" marR="17780"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1549449953"/>
                  </a:ext>
                </a:extLst>
              </a:tr>
              <a:tr h="385221">
                <a:tc>
                  <a:txBody>
                    <a:bodyPr/>
                    <a:lstStyle/>
                    <a:p>
                      <a:pPr indent="16510" algn="ctr">
                        <a:lnSpc>
                          <a:spcPts val="1800"/>
                        </a:lnSpc>
                        <a:buNone/>
                      </a:pPr>
                      <a:r>
                        <a:rPr lang="en-US"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16:10</a:t>
                      </a:r>
                      <a:r>
                        <a:rPr lang="zh-TW"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en-US"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16:30</a:t>
                      </a:r>
                      <a:endParaRPr lang="zh-TW" sz="1800" dirty="0">
                        <a:effectLst/>
                        <a:latin typeface="標楷體" panose="03000509000000000000" pitchFamily="65" charset="-120"/>
                        <a:ea typeface="標楷體" panose="03000509000000000000" pitchFamily="65" charset="-120"/>
                      </a:endParaRPr>
                    </a:p>
                  </a:txBody>
                  <a:tcPr marL="17780" marR="17780"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zh-TW"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臨時動議</a:t>
                      </a:r>
                      <a:endParaRPr lang="zh-TW" sz="2000" dirty="0">
                        <a:effectLst/>
                        <a:latin typeface="標楷體" panose="03000509000000000000" pitchFamily="65" charset="-120"/>
                        <a:ea typeface="標楷體" panose="03000509000000000000" pitchFamily="65"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zh-TW"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理事長</a:t>
                      </a:r>
                      <a:endParaRPr lang="zh-TW" sz="2000" dirty="0">
                        <a:effectLst/>
                        <a:latin typeface="標楷體" panose="03000509000000000000" pitchFamily="65" charset="-120"/>
                        <a:ea typeface="標楷體" panose="03000509000000000000" pitchFamily="65" charset="-120"/>
                      </a:endParaRPr>
                    </a:p>
                  </a:txBody>
                  <a:tcPr marL="17780" marR="17780"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3131997932"/>
                  </a:ext>
                </a:extLst>
              </a:tr>
              <a:tr h="385221">
                <a:tc>
                  <a:txBody>
                    <a:bodyPr/>
                    <a:lstStyle/>
                    <a:p>
                      <a:pPr indent="16510" algn="ctr">
                        <a:lnSpc>
                          <a:spcPts val="1800"/>
                        </a:lnSpc>
                        <a:buNone/>
                      </a:pPr>
                      <a:r>
                        <a:rPr lang="en-US"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16:30</a:t>
                      </a:r>
                      <a:endParaRPr lang="zh-TW" sz="1800" dirty="0">
                        <a:effectLst/>
                        <a:latin typeface="標楷體" panose="03000509000000000000" pitchFamily="65" charset="-120"/>
                        <a:ea typeface="標楷體" panose="03000509000000000000" pitchFamily="65" charset="-120"/>
                      </a:endParaRPr>
                    </a:p>
                  </a:txBody>
                  <a:tcPr marL="17780" marR="17780"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zh-TW" sz="20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散會</a:t>
                      </a:r>
                      <a:endParaRPr lang="zh-TW" sz="2000">
                        <a:effectLst/>
                        <a:latin typeface="標楷體" panose="03000509000000000000" pitchFamily="65" charset="-120"/>
                        <a:ea typeface="標楷體" panose="03000509000000000000" pitchFamily="65" charset="-12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solidFill>
                      <a:srgbClr val="D6E3BC"/>
                    </a:solidFill>
                  </a:tcPr>
                </a:tc>
                <a:tc>
                  <a:txBody>
                    <a:bodyPr/>
                    <a:lstStyle/>
                    <a:p>
                      <a:pPr algn="ctr">
                        <a:lnSpc>
                          <a:spcPts val="1800"/>
                        </a:lnSpc>
                        <a:buNone/>
                      </a:pPr>
                      <a:r>
                        <a:rPr lang="en-US" sz="20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 </a:t>
                      </a:r>
                      <a:endParaRPr lang="zh-TW" sz="2000" dirty="0">
                        <a:effectLst/>
                        <a:latin typeface="標楷體" panose="03000509000000000000" pitchFamily="65" charset="-120"/>
                        <a:ea typeface="標楷體" panose="03000509000000000000" pitchFamily="65" charset="-120"/>
                      </a:endParaRPr>
                    </a:p>
                  </a:txBody>
                  <a:tcPr marL="17780" marR="17780"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3076178380"/>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版面配置區 12" descr="一張含有 服裝, 人員, 牆, 室內 的圖片&#10;&#10;AI 產生的內容可能不正確。">
            <a:extLst>
              <a:ext uri="{FF2B5EF4-FFF2-40B4-BE49-F238E27FC236}">
                <a16:creationId xmlns:a16="http://schemas.microsoft.com/office/drawing/2014/main" id="{AF6EE05C-4D64-8819-D340-A2E19B3E668B}"/>
              </a:ext>
            </a:extLst>
          </p:cNvPr>
          <p:cNvPicPr>
            <a:picLocks noGrp="1" noChangeAspect="1"/>
          </p:cNvPicPr>
          <p:nvPr>
            <p:ph type="pic" sz="quarter" idx="17"/>
          </p:nvPr>
        </p:nvPicPr>
        <p:blipFill>
          <a:blip r:embed="rId2"/>
          <a:srcRect l="12463" r="12463"/>
          <a:stretch>
            <a:fillRect/>
          </a:stretch>
        </p:blipFill>
        <p:spPr>
          <a:xfrm>
            <a:off x="232986" y="3664818"/>
            <a:ext cx="4149221" cy="2889134"/>
          </a:xfrm>
        </p:spPr>
      </p:pic>
      <p:pic>
        <p:nvPicPr>
          <p:cNvPr id="11" name="內容版面配置區 10" descr="一張含有 服裝, 人員, 男人, 室內 的圖片&#10;&#10;AI 產生的內容可能不正確。">
            <a:extLst>
              <a:ext uri="{FF2B5EF4-FFF2-40B4-BE49-F238E27FC236}">
                <a16:creationId xmlns:a16="http://schemas.microsoft.com/office/drawing/2014/main" id="{4682DA76-BB6C-99D2-64B5-030D889C43BF}"/>
              </a:ext>
            </a:extLst>
          </p:cNvPr>
          <p:cNvPicPr>
            <a:picLocks noGrp="1" noChangeAspect="1"/>
          </p:cNvPicPr>
          <p:nvPr>
            <p:ph sz="quarter" idx="16"/>
          </p:nvPr>
        </p:nvPicPr>
        <p:blipFill>
          <a:blip r:embed="rId3"/>
          <a:stretch>
            <a:fillRect/>
          </a:stretch>
        </p:blipFill>
        <p:spPr>
          <a:xfrm rot="10800000" flipH="1" flipV="1">
            <a:off x="5522496" y="1094874"/>
            <a:ext cx="3398644" cy="2334126"/>
          </a:xfrm>
        </p:spPr>
      </p:pic>
      <p:pic>
        <p:nvPicPr>
          <p:cNvPr id="9" name="內容版面配置區 8" descr="一張含有 服裝, 人員, 室內, 牆 的圖片&#10;&#10;AI 產生的內容可能不正確。">
            <a:extLst>
              <a:ext uri="{FF2B5EF4-FFF2-40B4-BE49-F238E27FC236}">
                <a16:creationId xmlns:a16="http://schemas.microsoft.com/office/drawing/2014/main" id="{FCA9A39A-5102-ABC4-C72C-F1B41F3F3DCE}"/>
              </a:ext>
            </a:extLst>
          </p:cNvPr>
          <p:cNvPicPr>
            <a:picLocks noGrp="1" noChangeAspect="1"/>
          </p:cNvPicPr>
          <p:nvPr>
            <p:ph sz="quarter" idx="18"/>
          </p:nvPr>
        </p:nvPicPr>
        <p:blipFill>
          <a:blip r:embed="rId4"/>
          <a:stretch>
            <a:fillRect/>
          </a:stretch>
        </p:blipFill>
        <p:spPr>
          <a:xfrm>
            <a:off x="4761794" y="3664818"/>
            <a:ext cx="4273922" cy="2889134"/>
          </a:xfrm>
        </p:spPr>
      </p:pic>
      <p:sp>
        <p:nvSpPr>
          <p:cNvPr id="7" name="文字方塊 6">
            <a:extLst>
              <a:ext uri="{FF2B5EF4-FFF2-40B4-BE49-F238E27FC236}">
                <a16:creationId xmlns:a16="http://schemas.microsoft.com/office/drawing/2014/main" id="{47C89C53-B654-83FD-AF16-C969F5087584}"/>
              </a:ext>
            </a:extLst>
          </p:cNvPr>
          <p:cNvSpPr txBox="1"/>
          <p:nvPr/>
        </p:nvSpPr>
        <p:spPr>
          <a:xfrm>
            <a:off x="612572" y="170862"/>
            <a:ext cx="7418070" cy="646331"/>
          </a:xfrm>
          <a:prstGeom prst="rect">
            <a:avLst/>
          </a:prstGeom>
          <a:noFill/>
        </p:spPr>
        <p:txBody>
          <a:bodyPr wrap="square">
            <a:spAutoFit/>
          </a:bodyPr>
          <a:lstStyle/>
          <a:p>
            <a:pPr algn="ctr">
              <a:spcBef>
                <a:spcPts val="750"/>
              </a:spcBef>
              <a:buClr>
                <a:schemeClr val="accent1"/>
              </a:buClr>
              <a:buSzPct val="80000"/>
            </a:pP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國貿署拜訪理事長</a:t>
            </a:r>
            <a:endParaRPr lang="en-US" altLang="zh-TW" sz="3600" b="1" i="0" dirty="0">
              <a:solidFill>
                <a:schemeClr val="accent4">
                  <a:lumMod val="75000"/>
                </a:schemeClr>
              </a:solidFill>
              <a:effectLst/>
              <a:highlight>
                <a:srgbClr val="FFFF00"/>
              </a:highlight>
              <a:latin typeface="標楷體" panose="03000509000000000000" pitchFamily="65" charset="-120"/>
              <a:ea typeface="標楷體" panose="03000509000000000000" pitchFamily="65" charset="-120"/>
            </a:endParaRPr>
          </a:p>
        </p:txBody>
      </p:sp>
      <p:sp>
        <p:nvSpPr>
          <p:cNvPr id="8" name="文字方塊 7">
            <a:extLst>
              <a:ext uri="{FF2B5EF4-FFF2-40B4-BE49-F238E27FC236}">
                <a16:creationId xmlns:a16="http://schemas.microsoft.com/office/drawing/2014/main" id="{9FC4A414-6276-41DB-BA4B-1B7BA4010F40}"/>
              </a:ext>
            </a:extLst>
          </p:cNvPr>
          <p:cNvSpPr txBox="1"/>
          <p:nvPr/>
        </p:nvSpPr>
        <p:spPr>
          <a:xfrm>
            <a:off x="815140" y="1007529"/>
            <a:ext cx="4590046" cy="2800767"/>
          </a:xfrm>
          <a:prstGeom prst="rect">
            <a:avLst/>
          </a:prstGeom>
          <a:noFill/>
        </p:spPr>
        <p:txBody>
          <a:bodyPr wrap="square">
            <a:spAutoFit/>
          </a:bodyPr>
          <a:lstStyle/>
          <a:p>
            <a:pPr marL="285750" indent="-285750">
              <a:buFont typeface="Wingdings" panose="05000000000000000000" pitchFamily="2" charset="2"/>
              <a:buChar char="Ø"/>
            </a:pPr>
            <a:r>
              <a:rPr lang="zh-TW" altLang="en-US" sz="2000" dirty="0">
                <a:solidFill>
                  <a:schemeClr val="tx1"/>
                </a:solidFill>
                <a:effectLst/>
                <a:latin typeface="標楷體" panose="03000509000000000000" pitchFamily="65" charset="-120"/>
                <a:ea typeface="標楷體" panose="03000509000000000000" pitchFamily="65" charset="-120"/>
              </a:rPr>
              <a:t>議題一</a:t>
            </a:r>
            <a:r>
              <a:rPr lang="en-US" altLang="zh-TW" sz="2000" dirty="0">
                <a:solidFill>
                  <a:schemeClr val="tx1"/>
                </a:solidFill>
                <a:effectLst/>
                <a:latin typeface="標楷體" panose="03000509000000000000" pitchFamily="65" charset="-120"/>
                <a:ea typeface="標楷體" panose="03000509000000000000" pitchFamily="65" charset="-120"/>
              </a:rPr>
              <a:t>:</a:t>
            </a:r>
            <a:r>
              <a:rPr lang="zh-TW" altLang="en-US" sz="2000" dirty="0">
                <a:solidFill>
                  <a:schemeClr val="tx1"/>
                </a:solidFill>
                <a:effectLst/>
                <a:latin typeface="標楷體" panose="03000509000000000000" pitchFamily="65" charset="-120"/>
                <a:ea typeface="標楷體" panose="03000509000000000000" pitchFamily="65" charset="-120"/>
              </a:rPr>
              <a:t>目前中國電池市估領先</a:t>
            </a:r>
            <a:r>
              <a:rPr lang="en-US" altLang="zh-TW" sz="2000" dirty="0">
                <a:solidFill>
                  <a:schemeClr val="tx1"/>
                </a:solidFill>
                <a:effectLst/>
                <a:latin typeface="標楷體" panose="03000509000000000000" pitchFamily="65" charset="-120"/>
                <a:ea typeface="標楷體" panose="03000509000000000000" pitchFamily="65" charset="-120"/>
              </a:rPr>
              <a:t>,</a:t>
            </a:r>
            <a:r>
              <a:rPr lang="zh-TW" altLang="en-US" sz="2000" dirty="0">
                <a:solidFill>
                  <a:schemeClr val="tx1"/>
                </a:solidFill>
                <a:effectLst/>
                <a:latin typeface="標楷體" panose="03000509000000000000" pitchFamily="65" charset="-120"/>
                <a:ea typeface="標楷體" panose="03000509000000000000" pitchFamily="65" charset="-120"/>
              </a:rPr>
              <a:t>臺灣電池產業優勢或機會為何</a:t>
            </a:r>
            <a:r>
              <a:rPr lang="en-US" altLang="zh-TW" sz="2000" dirty="0">
                <a:solidFill>
                  <a:schemeClr val="tx1"/>
                </a:solidFill>
                <a:effectLst/>
                <a:latin typeface="標楷體" panose="03000509000000000000" pitchFamily="65" charset="-120"/>
                <a:ea typeface="標楷體" panose="03000509000000000000" pitchFamily="65" charset="-120"/>
              </a:rPr>
              <a:t>?</a:t>
            </a:r>
            <a:r>
              <a:rPr lang="zh-TW" altLang="en-US" sz="2000" dirty="0">
                <a:solidFill>
                  <a:schemeClr val="tx1"/>
                </a:solidFill>
                <a:effectLst/>
                <a:latin typeface="標楷體" panose="03000509000000000000" pitchFamily="65" charset="-120"/>
                <a:ea typeface="標楷體" panose="03000509000000000000" pitchFamily="65" charset="-120"/>
              </a:rPr>
              <a:t>在歐盟新</a:t>
            </a:r>
            <a:r>
              <a:rPr lang="en-US" altLang="zh-TW" sz="2000" dirty="0">
                <a:solidFill>
                  <a:schemeClr val="tx1"/>
                </a:solidFill>
                <a:effectLst/>
                <a:latin typeface="標楷體" panose="03000509000000000000" pitchFamily="65" charset="-120"/>
                <a:ea typeface="標楷體" panose="03000509000000000000" pitchFamily="65" charset="-120"/>
              </a:rPr>
              <a:t>《</a:t>
            </a:r>
            <a:r>
              <a:rPr lang="zh-TW" altLang="en-US" sz="2000" dirty="0">
                <a:solidFill>
                  <a:schemeClr val="tx1"/>
                </a:solidFill>
                <a:effectLst/>
                <a:latin typeface="標楷體" panose="03000509000000000000" pitchFamily="65" charset="-120"/>
                <a:ea typeface="標楷體" panose="03000509000000000000" pitchFamily="65" charset="-120"/>
              </a:rPr>
              <a:t>電池法</a:t>
            </a:r>
            <a:r>
              <a:rPr lang="en-US" altLang="zh-TW" sz="2000" dirty="0">
                <a:solidFill>
                  <a:schemeClr val="tx1"/>
                </a:solidFill>
                <a:effectLst/>
                <a:latin typeface="標楷體" panose="03000509000000000000" pitchFamily="65" charset="-120"/>
                <a:ea typeface="標楷體" panose="03000509000000000000" pitchFamily="65" charset="-120"/>
              </a:rPr>
              <a:t>》</a:t>
            </a:r>
            <a:r>
              <a:rPr lang="zh-TW" altLang="en-US" sz="2000" dirty="0">
                <a:solidFill>
                  <a:schemeClr val="tx1"/>
                </a:solidFill>
                <a:effectLst/>
                <a:latin typeface="標楷體" panose="03000509000000000000" pitchFamily="65" charset="-120"/>
                <a:ea typeface="標楷體" panose="03000509000000000000" pitchFamily="65" charset="-120"/>
              </a:rPr>
              <a:t>生效以及未來電池護照上路</a:t>
            </a:r>
            <a:r>
              <a:rPr lang="en-US" altLang="zh-TW" sz="2000" dirty="0">
                <a:solidFill>
                  <a:schemeClr val="tx1"/>
                </a:solidFill>
                <a:effectLst/>
                <a:latin typeface="標楷體" panose="03000509000000000000" pitchFamily="65" charset="-120"/>
                <a:ea typeface="標楷體" panose="03000509000000000000" pitchFamily="65" charset="-120"/>
              </a:rPr>
              <a:t>,</a:t>
            </a:r>
            <a:r>
              <a:rPr lang="zh-TW" altLang="en-US" sz="2000" dirty="0">
                <a:solidFill>
                  <a:schemeClr val="tx1"/>
                </a:solidFill>
                <a:effectLst/>
                <a:latin typeface="標楷體" panose="03000509000000000000" pitchFamily="65" charset="-120"/>
                <a:ea typeface="標楷體" panose="03000509000000000000" pitchFamily="65" charset="-120"/>
              </a:rPr>
              <a:t>臺灣電池業者是否有所因應</a:t>
            </a:r>
            <a:endParaRPr lang="en-US" altLang="zh-TW" sz="2000" dirty="0">
              <a:solidFill>
                <a:schemeClr val="tx1"/>
              </a:solidFill>
              <a:effectLst/>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sz="2000" dirty="0">
                <a:solidFill>
                  <a:schemeClr val="tx1"/>
                </a:solidFill>
                <a:latin typeface="標楷體" panose="03000509000000000000" pitchFamily="65" charset="-120"/>
                <a:ea typeface="標楷體" panose="03000509000000000000" pitchFamily="65" charset="-120"/>
              </a:rPr>
              <a:t>議題二</a:t>
            </a:r>
            <a:r>
              <a:rPr lang="en-US" altLang="zh-TW" sz="2000" dirty="0">
                <a:solidFill>
                  <a:schemeClr val="tx1"/>
                </a:solidFill>
                <a:latin typeface="標楷體" panose="03000509000000000000" pitchFamily="65" charset="-120"/>
                <a:ea typeface="標楷體" panose="03000509000000000000" pitchFamily="65" charset="-120"/>
              </a:rPr>
              <a:t>:</a:t>
            </a:r>
            <a:r>
              <a:rPr lang="zh-TW" altLang="en-US" sz="2000" dirty="0">
                <a:solidFill>
                  <a:schemeClr val="tx1"/>
                </a:solidFill>
                <a:latin typeface="標楷體" panose="03000509000000000000" pitchFamily="65" charset="-120"/>
                <a:ea typeface="標楷體" panose="03000509000000000000" pitchFamily="65" charset="-120"/>
              </a:rPr>
              <a:t>瞭解貴會會員企業對於成立控股公司、或其他合作模式之意願或規劃</a:t>
            </a:r>
            <a:br>
              <a:rPr lang="en-US" altLang="zh-TW" sz="2000" dirty="0">
                <a:solidFill>
                  <a:schemeClr val="tx1"/>
                </a:solidFill>
                <a:latin typeface="標楷體" panose="03000509000000000000" pitchFamily="65" charset="-120"/>
                <a:ea typeface="標楷體" panose="03000509000000000000" pitchFamily="65" charset="-120"/>
              </a:rPr>
            </a:br>
            <a:br>
              <a:rPr lang="en-US" altLang="zh-TW" sz="1800" dirty="0">
                <a:solidFill>
                  <a:schemeClr val="tx1"/>
                </a:solidFill>
                <a:effectLst/>
                <a:latin typeface="標楷體" panose="03000509000000000000" pitchFamily="65" charset="-120"/>
                <a:ea typeface="標楷體" panose="03000509000000000000" pitchFamily="65" charset="-120"/>
              </a:rPr>
            </a:b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543093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版面配置區 6">
            <a:extLst>
              <a:ext uri="{FF2B5EF4-FFF2-40B4-BE49-F238E27FC236}">
                <a16:creationId xmlns:a16="http://schemas.microsoft.com/office/drawing/2014/main" id="{AB3FEA41-EDFC-40C0-A519-DC1A5B6B7362}"/>
              </a:ext>
            </a:extLst>
          </p:cNvPr>
          <p:cNvPicPr>
            <a:picLocks noGrp="1" noChangeAspect="1"/>
          </p:cNvPicPr>
          <p:nvPr>
            <p:ph type="pic" sz="quarter" idx="17"/>
          </p:nvPr>
        </p:nvPicPr>
        <p:blipFill rotWithShape="1">
          <a:blip r:embed="rId2"/>
          <a:srcRect l="12485" r="12485"/>
          <a:stretch/>
        </p:blipFill>
        <p:spPr>
          <a:xfrm>
            <a:off x="5301342" y="3704542"/>
            <a:ext cx="3385457" cy="2760209"/>
          </a:xfrm>
        </p:spPr>
      </p:pic>
      <p:sp>
        <p:nvSpPr>
          <p:cNvPr id="9" name="文字方塊 8">
            <a:extLst>
              <a:ext uri="{FF2B5EF4-FFF2-40B4-BE49-F238E27FC236}">
                <a16:creationId xmlns:a16="http://schemas.microsoft.com/office/drawing/2014/main" id="{A5323D77-A74D-448B-98A5-AE9C7D6EA5D8}"/>
              </a:ext>
            </a:extLst>
          </p:cNvPr>
          <p:cNvSpPr txBox="1"/>
          <p:nvPr/>
        </p:nvSpPr>
        <p:spPr>
          <a:xfrm>
            <a:off x="1143000" y="302762"/>
            <a:ext cx="7543800" cy="954107"/>
          </a:xfrm>
          <a:prstGeom prst="rect">
            <a:avLst/>
          </a:prstGeom>
          <a:noFill/>
        </p:spPr>
        <p:txBody>
          <a:bodyPr wrap="square">
            <a:spAutoFit/>
          </a:bodyPr>
          <a:lstStyle/>
          <a:p>
            <a:pPr algn="ctr"/>
            <a:r>
              <a:rPr lang="en-US" altLang="zh-TW" sz="2800" dirty="0"/>
              <a:t>2025</a:t>
            </a:r>
            <a:r>
              <a:rPr lang="zh-TW" altLang="en-US" sz="2800" dirty="0"/>
              <a:t>國際先進鋰離子電池與氫能燃料電池</a:t>
            </a:r>
            <a:endParaRPr lang="en-US" altLang="zh-TW" sz="2800" dirty="0"/>
          </a:p>
          <a:p>
            <a:pPr algn="ctr"/>
            <a:r>
              <a:rPr lang="zh-TW" altLang="en-US" sz="2800" dirty="0"/>
              <a:t>電化學儲能研討會</a:t>
            </a:r>
          </a:p>
        </p:txBody>
      </p:sp>
      <p:pic>
        <p:nvPicPr>
          <p:cNvPr id="10" name="圖片 9">
            <a:extLst>
              <a:ext uri="{FF2B5EF4-FFF2-40B4-BE49-F238E27FC236}">
                <a16:creationId xmlns:a16="http://schemas.microsoft.com/office/drawing/2014/main" id="{98CA7626-08D9-4F01-A712-DAF831F61CE6}"/>
              </a:ext>
            </a:extLst>
          </p:cNvPr>
          <p:cNvPicPr>
            <a:picLocks noChangeAspect="1"/>
          </p:cNvPicPr>
          <p:nvPr/>
        </p:nvPicPr>
        <p:blipFill>
          <a:blip r:embed="rId3"/>
          <a:stretch>
            <a:fillRect/>
          </a:stretch>
        </p:blipFill>
        <p:spPr>
          <a:xfrm>
            <a:off x="228600" y="3704542"/>
            <a:ext cx="4767943" cy="2850696"/>
          </a:xfrm>
          <a:prstGeom prst="rect">
            <a:avLst/>
          </a:prstGeom>
        </p:spPr>
      </p:pic>
      <p:sp>
        <p:nvSpPr>
          <p:cNvPr id="12" name="文字方塊 11">
            <a:extLst>
              <a:ext uri="{FF2B5EF4-FFF2-40B4-BE49-F238E27FC236}">
                <a16:creationId xmlns:a16="http://schemas.microsoft.com/office/drawing/2014/main" id="{64876D48-7C67-4821-9561-16BC8F7E76FD}"/>
              </a:ext>
            </a:extLst>
          </p:cNvPr>
          <p:cNvSpPr txBox="1"/>
          <p:nvPr/>
        </p:nvSpPr>
        <p:spPr>
          <a:xfrm>
            <a:off x="446315" y="1256869"/>
            <a:ext cx="8501743" cy="1754326"/>
          </a:xfrm>
          <a:prstGeom prst="rect">
            <a:avLst/>
          </a:prstGeom>
          <a:noFill/>
        </p:spPr>
        <p:txBody>
          <a:bodyPr wrap="square">
            <a:spAutoFit/>
          </a:bodyPr>
          <a:lstStyle/>
          <a:p>
            <a:r>
              <a:rPr lang="zh-TW" altLang="en-US" dirty="0"/>
              <a:t>本次會議涵蓋固態、膠態、液態、鋰硫電池與氫能燃料電池等多項主題，邀請多位來自日本及臺灣的重量級學者進行專題演講。日本京都大學安倍武志教授分享新型鈉、鋰、氟離子電池技術的研究方向；吉武秀哉教授則針對電動車電池的設計與演進趨勢，從材料研發到整體應用提出深入解析，並結合電動車拆解分析進行實例探討。此外，固態電池技術、新鋰硫電池的技術進展、電池界面離子傳輸與安全性議題等也引起熱烈關注，與會者透過學術對話深入掌握電池技術的最新動態。</a:t>
            </a:r>
          </a:p>
        </p:txBody>
      </p:sp>
    </p:spTree>
    <p:extLst>
      <p:ext uri="{BB962C8B-B14F-4D97-AF65-F5344CB8AC3E}">
        <p14:creationId xmlns:p14="http://schemas.microsoft.com/office/powerpoint/2010/main" val="1546238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接點 3">
            <a:extLst>
              <a:ext uri="{FF2B5EF4-FFF2-40B4-BE49-F238E27FC236}">
                <a16:creationId xmlns:a16="http://schemas.microsoft.com/office/drawing/2014/main" id="{84FF5CCE-D89E-5A11-21D1-18969BDDE99C}"/>
              </a:ext>
            </a:extLst>
          </p:cNvPr>
          <p:cNvCxnSpPr/>
          <p:nvPr/>
        </p:nvCxnSpPr>
        <p:spPr>
          <a:xfrm>
            <a:off x="6165057" y="4225529"/>
            <a:ext cx="1221581"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A1DC5D51-E072-4261-B85B-AE7C94592D3A}"/>
              </a:ext>
            </a:extLst>
          </p:cNvPr>
          <p:cNvSpPr txBox="1"/>
          <p:nvPr/>
        </p:nvSpPr>
        <p:spPr>
          <a:xfrm>
            <a:off x="772886" y="171065"/>
            <a:ext cx="8301540" cy="523220"/>
          </a:xfrm>
          <a:prstGeom prst="rect">
            <a:avLst/>
          </a:prstGeom>
          <a:noFill/>
        </p:spPr>
        <p:txBody>
          <a:bodyPr wrap="square" rtlCol="0">
            <a:spAutoFit/>
          </a:bodyPr>
          <a:lstStyle/>
          <a:p>
            <a:pPr algn="ctr">
              <a:spcBef>
                <a:spcPts val="1800"/>
              </a:spcBef>
            </a:pPr>
            <a:r>
              <a:rPr lang="en-US" altLang="zh-TW" sz="2800" b="1" dirty="0">
                <a:solidFill>
                  <a:schemeClr val="accent6">
                    <a:lumMod val="50000"/>
                  </a:schemeClr>
                </a:solidFill>
                <a:latin typeface="標楷體" panose="03000509000000000000" pitchFamily="65" charset="-120"/>
                <a:ea typeface="標楷體" panose="03000509000000000000" pitchFamily="65" charset="-120"/>
              </a:rPr>
              <a:t>24th AABC </a:t>
            </a:r>
            <a:r>
              <a:rPr lang="zh-TW" altLang="en-US" sz="2800" b="1" dirty="0">
                <a:solidFill>
                  <a:schemeClr val="accent6">
                    <a:lumMod val="50000"/>
                  </a:schemeClr>
                </a:solidFill>
                <a:latin typeface="標楷體" panose="03000509000000000000" pitchFamily="65" charset="-120"/>
                <a:ea typeface="標楷體" panose="03000509000000000000" pitchFamily="65" charset="-120"/>
              </a:rPr>
              <a:t>研討會議重點結論</a:t>
            </a:r>
          </a:p>
        </p:txBody>
      </p:sp>
      <p:sp>
        <p:nvSpPr>
          <p:cNvPr id="8" name="矩形 7">
            <a:extLst>
              <a:ext uri="{FF2B5EF4-FFF2-40B4-BE49-F238E27FC236}">
                <a16:creationId xmlns:a16="http://schemas.microsoft.com/office/drawing/2014/main" id="{91A5E101-0762-40F5-887C-C040A58DB829}"/>
              </a:ext>
            </a:extLst>
          </p:cNvPr>
          <p:cNvSpPr/>
          <p:nvPr/>
        </p:nvSpPr>
        <p:spPr>
          <a:xfrm>
            <a:off x="516836" y="791962"/>
            <a:ext cx="8140148" cy="5632311"/>
          </a:xfrm>
          <a:prstGeom prst="rect">
            <a:avLst/>
          </a:prstGeom>
        </p:spPr>
        <p:txBody>
          <a:bodyPr wrap="square">
            <a:spAutoFit/>
          </a:bodyPr>
          <a:lstStyle/>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電池政策影響鋰電池價格、技術、及供應鏈，預估未來鋰鐵電池在各類電動車輛及儲能市場為主流。電池組價格持續下降，</a:t>
            </a:r>
            <a:r>
              <a:rPr lang="en-US" altLang="zh-TW" dirty="0">
                <a:latin typeface="標楷體" panose="03000509000000000000" pitchFamily="65" charset="-120"/>
                <a:ea typeface="標楷體" panose="03000509000000000000" pitchFamily="65" charset="-120"/>
              </a:rPr>
              <a:t>2024</a:t>
            </a:r>
            <a:r>
              <a:rPr lang="zh-TW" altLang="en-US" dirty="0">
                <a:latin typeface="標楷體" panose="03000509000000000000" pitchFamily="65" charset="-120"/>
                <a:ea typeface="標楷體" panose="03000509000000000000" pitchFamily="65" charset="-120"/>
              </a:rPr>
              <a:t>年約為美金</a:t>
            </a:r>
            <a:r>
              <a:rPr lang="en-US" altLang="zh-TW" dirty="0">
                <a:latin typeface="標楷體" panose="03000509000000000000" pitchFamily="65" charset="-120"/>
                <a:ea typeface="標楷體" panose="03000509000000000000" pitchFamily="65" charset="-120"/>
              </a:rPr>
              <a:t>115/kWh</a:t>
            </a:r>
            <a:r>
              <a:rPr lang="zh-TW" altLang="en-US" dirty="0">
                <a:latin typeface="標楷體" panose="03000509000000000000" pitchFamily="65" charset="-120"/>
                <a:ea typeface="標楷體" panose="03000509000000000000" pitchFamily="65" charset="-120"/>
              </a:rPr>
              <a:t>，比</a:t>
            </a:r>
            <a:r>
              <a:rPr lang="en-US" altLang="zh-TW" dirty="0">
                <a:latin typeface="標楷體" panose="03000509000000000000" pitchFamily="65" charset="-120"/>
                <a:ea typeface="標楷體" panose="03000509000000000000" pitchFamily="65" charset="-120"/>
              </a:rPr>
              <a:t>2023</a:t>
            </a:r>
            <a:r>
              <a:rPr lang="zh-TW" altLang="en-US" dirty="0">
                <a:latin typeface="標楷體" panose="03000509000000000000" pitchFamily="65" charset="-120"/>
                <a:ea typeface="標楷體" panose="03000509000000000000" pitchFamily="65" charset="-120"/>
              </a:rPr>
              <a:t>年</a:t>
            </a:r>
            <a:r>
              <a:rPr lang="en-US" altLang="zh-TW" dirty="0">
                <a:latin typeface="標楷體" panose="03000509000000000000" pitchFamily="65" charset="-120"/>
                <a:ea typeface="標楷體" panose="03000509000000000000" pitchFamily="65" charset="-120"/>
              </a:rPr>
              <a:t>(144/kWh)</a:t>
            </a:r>
            <a:r>
              <a:rPr lang="zh-TW" altLang="en-US" dirty="0">
                <a:latin typeface="標楷體" panose="03000509000000000000" pitchFamily="65" charset="-120"/>
                <a:ea typeface="標楷體" panose="03000509000000000000" pitchFamily="65" charset="-120"/>
              </a:rPr>
              <a:t>降低</a:t>
            </a:r>
            <a:r>
              <a:rPr lang="en-US" altLang="zh-TW" dirty="0">
                <a:latin typeface="標楷體" panose="03000509000000000000" pitchFamily="65" charset="-120"/>
                <a:ea typeface="標楷體" panose="03000509000000000000" pitchFamily="65" charset="-120"/>
              </a:rPr>
              <a:t>20%</a:t>
            </a:r>
            <a:r>
              <a:rPr lang="zh-TW" altLang="en-US" dirty="0">
                <a:latin typeface="標楷體" panose="03000509000000000000" pitchFamily="65" charset="-120"/>
                <a:ea typeface="標楷體" panose="03000509000000000000" pitchFamily="65" charset="-120"/>
              </a:rPr>
              <a:t>，中國生產價格</a:t>
            </a:r>
            <a:r>
              <a:rPr lang="en-US" altLang="zh-TW" dirty="0">
                <a:latin typeface="標楷體" panose="03000509000000000000" pitchFamily="65" charset="-120"/>
                <a:ea typeface="標楷體" panose="03000509000000000000" pitchFamily="65" charset="-120"/>
              </a:rPr>
              <a:t>45-194/kWh</a:t>
            </a:r>
            <a:r>
              <a:rPr lang="zh-TW" altLang="en-US" dirty="0">
                <a:latin typeface="標楷體" panose="03000509000000000000" pitchFamily="65" charset="-120"/>
                <a:ea typeface="標楷體" panose="03000509000000000000" pitchFamily="65" charset="-120"/>
              </a:rPr>
              <a:t>，平均為</a:t>
            </a:r>
            <a:r>
              <a:rPr lang="en-US" altLang="zh-TW" dirty="0">
                <a:latin typeface="標楷體" panose="03000509000000000000" pitchFamily="65" charset="-120"/>
                <a:ea typeface="標楷體" panose="03000509000000000000" pitchFamily="65" charset="-120"/>
              </a:rPr>
              <a:t>94/kWh</a:t>
            </a:r>
            <a:r>
              <a:rPr lang="zh-TW" altLang="en-US" dirty="0">
                <a:latin typeface="標楷體" panose="03000509000000000000" pitchFamily="65" charset="-120"/>
                <a:ea typeface="標楷體" panose="03000509000000000000" pitchFamily="65" charset="-120"/>
              </a:rPr>
              <a:t>；歐洲生產價格</a:t>
            </a:r>
            <a:r>
              <a:rPr lang="en-US" altLang="zh-TW" dirty="0">
                <a:latin typeface="標楷體" panose="03000509000000000000" pitchFamily="65" charset="-120"/>
                <a:ea typeface="標楷體" panose="03000509000000000000" pitchFamily="65" charset="-120"/>
              </a:rPr>
              <a:t>69-535/kWh</a:t>
            </a:r>
            <a:r>
              <a:rPr lang="zh-TW" altLang="en-US" dirty="0">
                <a:latin typeface="標楷體" panose="03000509000000000000" pitchFamily="65" charset="-120"/>
                <a:ea typeface="標楷體" panose="03000509000000000000" pitchFamily="65" charset="-120"/>
              </a:rPr>
              <a:t>，平均為</a:t>
            </a:r>
            <a:r>
              <a:rPr lang="en-US" altLang="zh-TW" dirty="0">
                <a:latin typeface="標楷體" panose="03000509000000000000" pitchFamily="65" charset="-120"/>
                <a:ea typeface="標楷體" panose="03000509000000000000" pitchFamily="65" charset="-120"/>
              </a:rPr>
              <a:t>139/kWh</a:t>
            </a:r>
            <a:r>
              <a:rPr lang="zh-TW" altLang="en-US" dirty="0">
                <a:latin typeface="標楷體" panose="03000509000000000000" pitchFamily="65" charset="-120"/>
                <a:ea typeface="標楷體" panose="03000509000000000000" pitchFamily="65" charset="-120"/>
              </a:rPr>
              <a:t>；北美生產價格</a:t>
            </a:r>
            <a:r>
              <a:rPr lang="en-US" altLang="zh-TW" dirty="0">
                <a:latin typeface="標楷體" panose="03000509000000000000" pitchFamily="65" charset="-120"/>
                <a:ea typeface="標楷體" panose="03000509000000000000" pitchFamily="65" charset="-120"/>
              </a:rPr>
              <a:t>82-642/kWh</a:t>
            </a:r>
            <a:r>
              <a:rPr lang="zh-TW" altLang="en-US" dirty="0">
                <a:latin typeface="標楷體" panose="03000509000000000000" pitchFamily="65" charset="-120"/>
                <a:ea typeface="標楷體" panose="03000509000000000000" pitchFamily="65" charset="-120"/>
              </a:rPr>
              <a:t>，平均為</a:t>
            </a:r>
            <a:r>
              <a:rPr lang="en-US" altLang="zh-TW" dirty="0">
                <a:latin typeface="標楷體" panose="03000509000000000000" pitchFamily="65" charset="-120"/>
                <a:ea typeface="標楷體" panose="03000509000000000000" pitchFamily="65" charset="-120"/>
              </a:rPr>
              <a:t>123/kWh</a:t>
            </a:r>
            <a:r>
              <a:rPr lang="zh-TW" altLang="en-US" dirty="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2024</a:t>
            </a:r>
            <a:r>
              <a:rPr lang="zh-TW" altLang="en-US" dirty="0">
                <a:latin typeface="標楷體" panose="03000509000000000000" pitchFamily="65" charset="-120"/>
                <a:ea typeface="標楷體" panose="03000509000000000000" pitchFamily="65" charset="-120"/>
              </a:rPr>
              <a:t>年中國生產鋰鐵電池現貨價格約美金</a:t>
            </a:r>
            <a:r>
              <a:rPr lang="en-US" altLang="zh-TW" dirty="0">
                <a:latin typeface="標楷體" panose="03000509000000000000" pitchFamily="65" charset="-120"/>
                <a:ea typeface="標楷體" panose="03000509000000000000" pitchFamily="65" charset="-120"/>
              </a:rPr>
              <a:t>60/kWh</a:t>
            </a:r>
            <a:r>
              <a:rPr lang="zh-TW" altLang="en-US" dirty="0">
                <a:latin typeface="標楷體" panose="03000509000000000000" pitchFamily="65" charset="-120"/>
                <a:ea typeface="標楷體" panose="03000509000000000000" pitchFamily="65" charset="-120"/>
              </a:rPr>
              <a:t>。歐盟估算符合</a:t>
            </a:r>
            <a:r>
              <a:rPr lang="en-US" altLang="zh-TW" dirty="0">
                <a:latin typeface="標楷體" panose="03000509000000000000" pitchFamily="65" charset="-120"/>
                <a:ea typeface="標楷體" panose="03000509000000000000" pitchFamily="65" charset="-120"/>
              </a:rPr>
              <a:t>2030</a:t>
            </a:r>
            <a:r>
              <a:rPr lang="zh-TW" altLang="en-US" dirty="0">
                <a:latin typeface="標楷體" panose="03000509000000000000" pitchFamily="65" charset="-120"/>
                <a:ea typeface="標楷體" panose="03000509000000000000" pitchFamily="65" charset="-120"/>
              </a:rPr>
              <a:t>年電動車需求，若由在地供應比中國供應，需多花</a:t>
            </a:r>
            <a:r>
              <a:rPr lang="en-US" altLang="zh-TW" dirty="0">
                <a:latin typeface="標楷體" panose="03000509000000000000" pitchFamily="65" charset="-120"/>
                <a:ea typeface="標楷體" panose="03000509000000000000" pitchFamily="65" charset="-120"/>
              </a:rPr>
              <a:t>120</a:t>
            </a:r>
            <a:r>
              <a:rPr lang="zh-TW" altLang="en-US" dirty="0">
                <a:latin typeface="標楷體" panose="03000509000000000000" pitchFamily="65" charset="-120"/>
                <a:ea typeface="標楷體" panose="03000509000000000000" pitchFamily="65" charset="-120"/>
              </a:rPr>
              <a:t>億美金，因而未來是否在地供應，目前還是未知數。</a:t>
            </a:r>
          </a:p>
          <a:p>
            <a:pPr marL="285750" indent="-285750">
              <a:buFont typeface="Wingdings" panose="05000000000000000000" pitchFamily="2" charset="2"/>
              <a:buChar char="Ø"/>
            </a:pPr>
            <a:r>
              <a:rPr lang="en-US" altLang="zh-TW" dirty="0">
                <a:latin typeface="標楷體" panose="03000509000000000000" pitchFamily="65" charset="-120"/>
                <a:ea typeface="標楷體" panose="03000509000000000000" pitchFamily="65" charset="-120"/>
              </a:rPr>
              <a:t>30%</a:t>
            </a:r>
            <a:r>
              <a:rPr lang="zh-TW" altLang="en-US" dirty="0">
                <a:latin typeface="標楷體" panose="03000509000000000000" pitchFamily="65" charset="-120"/>
                <a:ea typeface="標楷體" panose="03000509000000000000" pitchFamily="65" charset="-120"/>
              </a:rPr>
              <a:t>至</a:t>
            </a:r>
            <a:r>
              <a:rPr lang="en-US" altLang="zh-TW" dirty="0">
                <a:latin typeface="標楷體" panose="03000509000000000000" pitchFamily="65" charset="-120"/>
                <a:ea typeface="標楷體" panose="03000509000000000000" pitchFamily="65" charset="-120"/>
              </a:rPr>
              <a:t>40%</a:t>
            </a:r>
            <a:r>
              <a:rPr lang="zh-TW" altLang="en-US" dirty="0">
                <a:latin typeface="標楷體" panose="03000509000000000000" pitchFamily="65" charset="-120"/>
                <a:ea typeface="標楷體" panose="03000509000000000000" pitchFamily="65" charset="-120"/>
              </a:rPr>
              <a:t>的二氧化碳排放來自運輸中的化石燃料，</a:t>
            </a:r>
            <a:r>
              <a:rPr lang="en-US" altLang="zh-TW" dirty="0">
                <a:latin typeface="標楷體" panose="03000509000000000000" pitchFamily="65" charset="-120"/>
                <a:ea typeface="標楷體" panose="03000509000000000000" pitchFamily="65" charset="-120"/>
              </a:rPr>
              <a:t>10%</a:t>
            </a:r>
            <a:r>
              <a:rPr lang="zh-TW" altLang="en-US" dirty="0">
                <a:latin typeface="標楷體" panose="03000509000000000000" pitchFamily="65" charset="-120"/>
                <a:ea typeface="標楷體" panose="03000509000000000000" pitchFamily="65" charset="-120"/>
              </a:rPr>
              <a:t>至</a:t>
            </a:r>
            <a:r>
              <a:rPr lang="en-US" altLang="zh-TW" dirty="0">
                <a:latin typeface="標楷體" panose="03000509000000000000" pitchFamily="65" charset="-120"/>
                <a:ea typeface="標楷體" panose="03000509000000000000" pitchFamily="65" charset="-120"/>
              </a:rPr>
              <a:t>15%</a:t>
            </a:r>
            <a:r>
              <a:rPr lang="zh-TW" altLang="en-US" dirty="0">
                <a:latin typeface="標楷體" panose="03000509000000000000" pitchFamily="65" charset="-120"/>
                <a:ea typeface="標楷體" panose="03000509000000000000" pitchFamily="65" charset="-120"/>
              </a:rPr>
              <a:t>來自化石燃料發電。如果到</a:t>
            </a:r>
            <a:r>
              <a:rPr lang="en-US" altLang="zh-TW" dirty="0">
                <a:latin typeface="標楷體" panose="03000509000000000000" pitchFamily="65" charset="-120"/>
                <a:ea typeface="標楷體" panose="03000509000000000000" pitchFamily="65" charset="-120"/>
              </a:rPr>
              <a:t>2050</a:t>
            </a:r>
            <a:r>
              <a:rPr lang="zh-TW" altLang="en-US" dirty="0">
                <a:latin typeface="標楷體" panose="03000509000000000000" pitchFamily="65" charset="-120"/>
                <a:ea typeface="標楷體" panose="03000509000000000000" pitchFamily="65" charset="-120"/>
              </a:rPr>
              <a:t>年電動汽車占主導地位，電力爲零排放綠色電能，那麼近</a:t>
            </a:r>
            <a:r>
              <a:rPr lang="en-US" altLang="zh-TW" dirty="0">
                <a:latin typeface="標楷體" panose="03000509000000000000" pitchFamily="65" charset="-120"/>
                <a:ea typeface="標楷體" panose="03000509000000000000" pitchFamily="65" charset="-120"/>
              </a:rPr>
              <a:t>50%</a:t>
            </a:r>
            <a:r>
              <a:rPr lang="zh-TW" altLang="en-US" dirty="0">
                <a:latin typeface="標楷體" panose="03000509000000000000" pitchFamily="65" charset="-120"/>
                <a:ea typeface="標楷體" panose="03000509000000000000" pitchFamily="65" charset="-120"/>
              </a:rPr>
              <a:t>的二氧化碳排放量可減少，但它不是主要驅動因素或動機來發展電動汽車，真正的驅動未來電動汽車行業的規模及製造和運營成本。</a:t>
            </a:r>
          </a:p>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當電動汽車電池約</a:t>
            </a:r>
            <a:r>
              <a:rPr lang="en-US" altLang="zh-TW" dirty="0">
                <a:latin typeface="標楷體" panose="03000509000000000000" pitchFamily="65" charset="-120"/>
                <a:ea typeface="標楷體" panose="03000509000000000000" pitchFamily="65" charset="-120"/>
              </a:rPr>
              <a:t>100</a:t>
            </a:r>
            <a:r>
              <a:rPr lang="zh-TW" altLang="en-US" dirty="0">
                <a:latin typeface="標楷體" panose="03000509000000000000" pitchFamily="65" charset="-120"/>
                <a:ea typeface="標楷體" panose="03000509000000000000" pitchFamily="65" charset="-120"/>
              </a:rPr>
              <a:t>美元</a:t>
            </a:r>
            <a:r>
              <a:rPr lang="en-US" altLang="zh-TW" dirty="0">
                <a:latin typeface="標楷體" panose="03000509000000000000" pitchFamily="65" charset="-120"/>
                <a:ea typeface="標楷體" panose="03000509000000000000" pitchFamily="65" charset="-120"/>
              </a:rPr>
              <a:t>/</a:t>
            </a:r>
            <a:r>
              <a:rPr lang="en-US" altLang="zh-TW" dirty="0" err="1">
                <a:latin typeface="標楷體" panose="03000509000000000000" pitchFamily="65" charset="-120"/>
                <a:ea typeface="標楷體" panose="03000509000000000000" pitchFamily="65" charset="-120"/>
              </a:rPr>
              <a:t>KWh</a:t>
            </a:r>
            <a:r>
              <a:rPr lang="zh-TW" altLang="en-US" dirty="0">
                <a:latin typeface="標楷體" panose="03000509000000000000" pitchFamily="65" charset="-120"/>
                <a:ea typeface="標楷體" panose="03000509000000000000" pitchFamily="65" charset="-120"/>
              </a:rPr>
              <a:t>和燃油車製造成本相當，電池價格預計將繼續下跌，</a:t>
            </a:r>
            <a:r>
              <a:rPr lang="en-US" altLang="zh-TW" dirty="0">
                <a:latin typeface="標楷體" panose="03000509000000000000" pitchFamily="65" charset="-120"/>
                <a:ea typeface="標楷體" panose="03000509000000000000" pitchFamily="65" charset="-120"/>
              </a:rPr>
              <a:t>2025</a:t>
            </a:r>
            <a:r>
              <a:rPr lang="zh-TW" altLang="en-US" dirty="0">
                <a:latin typeface="標楷體" panose="03000509000000000000" pitchFamily="65" charset="-120"/>
                <a:ea typeface="標楷體" panose="03000509000000000000" pitchFamily="65" charset="-120"/>
              </a:rPr>
              <a:t>年</a:t>
            </a:r>
            <a:r>
              <a:rPr lang="en-US" altLang="zh-TW" dirty="0">
                <a:latin typeface="標楷體" panose="03000509000000000000" pitchFamily="65" charset="-120"/>
                <a:ea typeface="標楷體" panose="03000509000000000000" pitchFamily="65" charset="-120"/>
              </a:rPr>
              <a:t>EV</a:t>
            </a:r>
            <a:r>
              <a:rPr lang="zh-TW" altLang="en-US" dirty="0">
                <a:latin typeface="標楷體" panose="03000509000000000000" pitchFamily="65" charset="-120"/>
                <a:ea typeface="標楷體" panose="03000509000000000000" pitchFamily="65" charset="-120"/>
              </a:rPr>
              <a:t>電池成本爲預計約爲</a:t>
            </a:r>
            <a:r>
              <a:rPr lang="en-US" altLang="zh-TW" dirty="0">
                <a:latin typeface="標楷體" panose="03000509000000000000" pitchFamily="65" charset="-120"/>
                <a:ea typeface="標楷體" panose="03000509000000000000" pitchFamily="65" charset="-120"/>
              </a:rPr>
              <a:t>90</a:t>
            </a:r>
            <a:r>
              <a:rPr lang="zh-TW" altLang="en-US" dirty="0">
                <a:latin typeface="標楷體" panose="03000509000000000000" pitchFamily="65" charset="-120"/>
                <a:ea typeface="標楷體" panose="03000509000000000000" pitchFamily="65" charset="-120"/>
              </a:rPr>
              <a:t>美元</a:t>
            </a:r>
            <a:r>
              <a:rPr lang="en-US" altLang="zh-TW" dirty="0">
                <a:latin typeface="標楷體" panose="03000509000000000000" pitchFamily="65" charset="-120"/>
                <a:ea typeface="標楷體" panose="03000509000000000000" pitchFamily="65" charset="-120"/>
              </a:rPr>
              <a:t>/</a:t>
            </a:r>
            <a:r>
              <a:rPr lang="en-US" altLang="zh-TW" dirty="0" err="1">
                <a:latin typeface="標楷體" panose="03000509000000000000" pitchFamily="65" charset="-120"/>
                <a:ea typeface="標楷體" panose="03000509000000000000" pitchFamily="65" charset="-120"/>
              </a:rPr>
              <a:t>KWh</a:t>
            </a:r>
            <a:r>
              <a:rPr lang="zh-TW" altLang="en-US" dirty="0">
                <a:latin typeface="標楷體" panose="03000509000000000000" pitchFamily="65" charset="-120"/>
                <a:ea typeface="標楷體" panose="03000509000000000000" pitchFamily="65" charset="-120"/>
              </a:rPr>
              <a:t>，所以</a:t>
            </a:r>
            <a:r>
              <a:rPr lang="en-US" altLang="zh-TW" dirty="0">
                <a:latin typeface="標楷體" panose="03000509000000000000" pitchFamily="65" charset="-120"/>
                <a:ea typeface="標楷體" panose="03000509000000000000" pitchFamily="65" charset="-120"/>
              </a:rPr>
              <a:t>2025</a:t>
            </a:r>
            <a:r>
              <a:rPr lang="zh-TW" altLang="en-US" dirty="0">
                <a:latin typeface="標楷體" panose="03000509000000000000" pitchFamily="65" charset="-120"/>
                <a:ea typeface="標楷體" panose="03000509000000000000" pitchFamily="65" charset="-120"/>
              </a:rPr>
              <a:t>年是交叉年，到</a:t>
            </a:r>
            <a:r>
              <a:rPr lang="en-US" altLang="zh-TW" dirty="0">
                <a:latin typeface="標楷體" panose="03000509000000000000" pitchFamily="65" charset="-120"/>
                <a:ea typeface="標楷體" panose="03000509000000000000" pitchFamily="65" charset="-120"/>
              </a:rPr>
              <a:t>2030</a:t>
            </a:r>
            <a:r>
              <a:rPr lang="zh-TW" altLang="en-US" dirty="0">
                <a:latin typeface="標楷體" panose="03000509000000000000" pitchFamily="65" charset="-120"/>
                <a:ea typeface="標楷體" panose="03000509000000000000" pitchFamily="65" charset="-120"/>
              </a:rPr>
              <a:t>年規模經濟進一步降低電池成本，電動汽車可能便宜</a:t>
            </a:r>
            <a:r>
              <a:rPr lang="en-US" altLang="zh-TW" dirty="0">
                <a:latin typeface="標楷體" panose="03000509000000000000" pitchFamily="65" charset="-120"/>
                <a:ea typeface="標楷體" panose="03000509000000000000" pitchFamily="65" charset="-120"/>
              </a:rPr>
              <a:t>5%</a:t>
            </a:r>
            <a:r>
              <a:rPr lang="zh-TW" altLang="en-US" dirty="0">
                <a:latin typeface="標楷體" panose="03000509000000000000" pitchFamily="65" charset="-120"/>
                <a:ea typeface="標楷體" panose="03000509000000000000" pitchFamily="65" charset="-120"/>
              </a:rPr>
              <a:t>至</a:t>
            </a:r>
            <a:r>
              <a:rPr lang="en-US" altLang="zh-TW" dirty="0">
                <a:latin typeface="標楷體" panose="03000509000000000000" pitchFamily="65" charset="-120"/>
                <a:ea typeface="標楷體" panose="03000509000000000000" pitchFamily="65" charset="-120"/>
              </a:rPr>
              <a:t>15%</a:t>
            </a:r>
            <a:r>
              <a:rPr lang="zh-TW" altLang="en-US" dirty="0">
                <a:latin typeface="標楷體" panose="03000509000000000000" pitchFamily="65" charset="-120"/>
                <a:ea typeface="標楷體" panose="03000509000000000000" pitchFamily="65" charset="-120"/>
              </a:rPr>
              <a:t>生產製造。</a:t>
            </a:r>
          </a:p>
          <a:p>
            <a:pPr marL="285750" indent="-285750">
              <a:buFont typeface="Wingdings" panose="05000000000000000000" pitchFamily="2" charset="2"/>
              <a:buChar char="Ø"/>
            </a:pPr>
            <a:r>
              <a:rPr lang="en-US" altLang="zh-TW" dirty="0">
                <a:latin typeface="標楷體" panose="03000509000000000000" pitchFamily="65" charset="-120"/>
                <a:ea typeface="標楷體" panose="03000509000000000000" pitchFamily="65" charset="-120"/>
              </a:rPr>
              <a:t>2024</a:t>
            </a:r>
            <a:r>
              <a:rPr lang="zh-TW" altLang="en-US" dirty="0">
                <a:latin typeface="標楷體" panose="03000509000000000000" pitchFamily="65" charset="-120"/>
                <a:ea typeface="標楷體" panose="03000509000000000000" pitchFamily="65" charset="-120"/>
              </a:rPr>
              <a:t>年，全球電動汽車市場仍在增長，但北美市場明顯放緩，而歐洲首次出現小幅下滑。由於缺乏經濟實惠的車型，充電點的緩慢推出，貿易緊張局勢和來自更便宜的中國競爭對手的競爭加劇，對全電動汽車的需求減緩。</a:t>
            </a:r>
          </a:p>
          <a:p>
            <a:pPr marL="285750" indent="-285750">
              <a:buFont typeface="Wingdings" panose="05000000000000000000" pitchFamily="2" charset="2"/>
              <a:buChar char="Ø"/>
            </a:pPr>
            <a:r>
              <a:rPr lang="en-US" altLang="zh-TW" dirty="0">
                <a:latin typeface="標楷體" panose="03000509000000000000" pitchFamily="65" charset="-120"/>
                <a:ea typeface="標楷體" panose="03000509000000000000" pitchFamily="65" charset="-120"/>
              </a:rPr>
              <a:t>2023</a:t>
            </a:r>
            <a:r>
              <a:rPr lang="zh-TW" altLang="en-US" dirty="0">
                <a:latin typeface="標楷體" panose="03000509000000000000" pitchFamily="65" charset="-120"/>
                <a:ea typeface="標楷體" panose="03000509000000000000" pitchFamily="65" charset="-120"/>
              </a:rPr>
              <a:t>年的全球電池組市場總量爲</a:t>
            </a:r>
            <a:r>
              <a:rPr lang="en-US" altLang="zh-TW" dirty="0">
                <a:latin typeface="標楷體" panose="03000509000000000000" pitchFamily="65" charset="-120"/>
                <a:ea typeface="標楷體" panose="03000509000000000000" pitchFamily="65" charset="-120"/>
              </a:rPr>
              <a:t>2350</a:t>
            </a:r>
            <a:r>
              <a:rPr lang="zh-TW" altLang="en-US" dirty="0">
                <a:latin typeface="標楷體" panose="03000509000000000000" pitchFamily="65" charset="-120"/>
                <a:ea typeface="標楷體" panose="03000509000000000000" pitchFamily="65" charset="-120"/>
              </a:rPr>
              <a:t>億美元，平均每年增長</a:t>
            </a:r>
            <a:r>
              <a:rPr lang="en-US" altLang="zh-TW" dirty="0">
                <a:latin typeface="標楷體" panose="03000509000000000000" pitchFamily="65" charset="-120"/>
                <a:ea typeface="標楷體" panose="03000509000000000000" pitchFamily="65" charset="-120"/>
              </a:rPr>
              <a:t>15% (2015-2023)</a:t>
            </a:r>
            <a:r>
              <a:rPr lang="zh-TW" altLang="en-US" dirty="0">
                <a:latin typeface="標楷體" panose="03000509000000000000" pitchFamily="65" charset="-120"/>
                <a:ea typeface="標楷體" panose="03000509000000000000" pitchFamily="65" charset="-120"/>
              </a:rPr>
              <a:t>，其中鉛酸電池約維持</a:t>
            </a:r>
            <a:r>
              <a:rPr lang="en-US" altLang="zh-TW" dirty="0">
                <a:latin typeface="標楷體" panose="03000509000000000000" pitchFamily="65" charset="-120"/>
                <a:ea typeface="標楷體" panose="03000509000000000000" pitchFamily="65" charset="-120"/>
              </a:rPr>
              <a:t>500</a:t>
            </a:r>
            <a:r>
              <a:rPr lang="zh-TW" altLang="en-US" dirty="0">
                <a:latin typeface="標楷體" panose="03000509000000000000" pitchFamily="65" charset="-120"/>
                <a:ea typeface="標楷體" panose="03000509000000000000" pitchFamily="65" charset="-120"/>
              </a:rPr>
              <a:t>億美元，其餘大部分為鋰電池產值，平均每年增長</a:t>
            </a:r>
            <a:r>
              <a:rPr lang="en-US" altLang="zh-TW" dirty="0">
                <a:latin typeface="標楷體" panose="03000509000000000000" pitchFamily="65" charset="-120"/>
                <a:ea typeface="標楷體" panose="03000509000000000000" pitchFamily="65" charset="-120"/>
              </a:rPr>
              <a:t>27%</a:t>
            </a:r>
            <a:r>
              <a:rPr lang="zh-TW" altLang="en-US" dirty="0">
                <a:latin typeface="標楷體" panose="03000509000000000000" pitchFamily="65" charset="-120"/>
                <a:ea typeface="標楷體" panose="03000509000000000000" pitchFamily="65" charset="-120"/>
              </a:rPr>
              <a:t>，在應用方面以電動車成長最快。</a:t>
            </a:r>
          </a:p>
        </p:txBody>
      </p:sp>
    </p:spTree>
    <p:extLst>
      <p:ext uri="{BB962C8B-B14F-4D97-AF65-F5344CB8AC3E}">
        <p14:creationId xmlns:p14="http://schemas.microsoft.com/office/powerpoint/2010/main" val="1156121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14"/>
          <p:cNvGrpSpPr>
            <a:grpSpLocks noGrp="1" noUngrp="1" noRot="1" noChangeAspect="1" noMove="1" noResize="1"/>
          </p:cNvGrpSpPr>
          <p:nvPr/>
        </p:nvGrpSpPr>
        <p:grpSpPr>
          <a:xfrm>
            <a:off x="0" y="-8467"/>
            <a:ext cx="9144001" cy="6866467"/>
            <a:chOff x="0" y="-8467"/>
            <a:chExt cx="12192000" cy="6866467"/>
          </a:xfrm>
        </p:grpSpPr>
        <p:cxnSp>
          <p:nvCxnSpPr>
            <p:cNvPr id="16" name="Straight Connector 15"/>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5" name="Isosceles Triangle 19"/>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7"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8"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9" name="Isosceles Triangle 23"/>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90" name="Isosceles Triangle 24"/>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grpSp>
      <p:sp>
        <p:nvSpPr>
          <p:cNvPr id="28" name="標題 4"/>
          <p:cNvSpPr txBox="1"/>
          <p:nvPr/>
        </p:nvSpPr>
        <p:spPr>
          <a:xfrm>
            <a:off x="760194" y="901480"/>
            <a:ext cx="6969798" cy="659986"/>
          </a:xfrm>
          <a:prstGeom prst="rect">
            <a:avLst/>
          </a:prstGeom>
        </p:spPr>
        <p:txBody>
          <a:bodyPr vert="horz" lIns="91440" tIns="45720" rIns="91440" bIns="45720" rtlCol="0" anchor="t">
            <a:noAutofit/>
          </a:bodyPr>
          <a:lstStyle>
            <a:lvl1pPr algn="l" defTabSz="457200" rtl="0" eaLnBrk="1" latinLnBrk="0" hangingPunct="1">
              <a:lnSpc>
                <a:spcPct val="125000"/>
              </a:lnSpc>
              <a:spcBef>
                <a:spcPct val="0"/>
              </a:spcBef>
              <a:buNone/>
              <a:defRPr lang="en-US" sz="1800" kern="1200" spc="75" baseline="0">
                <a:solidFill>
                  <a:schemeClr val="accent1"/>
                </a:solidFill>
                <a:latin typeface="Microsoft JhengHei UI" panose="020B0604030504040204" pitchFamily="34" charset="-120"/>
                <a:ea typeface="Microsoft JhengHei UI" panose="020B0604030504040204" pitchFamily="34" charset="-120"/>
                <a:cs typeface="+mn-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5000"/>
              </a:lnSpc>
            </a:pPr>
            <a:r>
              <a:rPr lang="zh-TW" altLang="en-US" dirty="0">
                <a:solidFill>
                  <a:schemeClr val="tx1"/>
                </a:solidFill>
                <a:latin typeface="標楷體" panose="03000509000000000000" pitchFamily="65" charset="-120"/>
                <a:ea typeface="標楷體" panose="03000509000000000000" pitchFamily="65" charset="-120"/>
              </a:rPr>
              <a:t>時間：</a:t>
            </a:r>
            <a:r>
              <a:rPr lang="en-US" altLang="zh-TW" dirty="0">
                <a:solidFill>
                  <a:schemeClr val="tx1"/>
                </a:solidFill>
                <a:latin typeface="標楷體" panose="03000509000000000000" pitchFamily="65" charset="-120"/>
                <a:ea typeface="標楷體" panose="03000509000000000000" pitchFamily="65" charset="-120"/>
              </a:rPr>
              <a:t>2025</a:t>
            </a:r>
            <a:r>
              <a:rPr lang="zh-TW" altLang="en-US" dirty="0">
                <a:solidFill>
                  <a:schemeClr val="tx1"/>
                </a:solidFill>
                <a:latin typeface="標楷體" panose="03000509000000000000" pitchFamily="65" charset="-120"/>
                <a:ea typeface="標楷體" panose="03000509000000000000" pitchFamily="65" charset="-120"/>
              </a:rPr>
              <a:t>年</a:t>
            </a:r>
            <a:r>
              <a:rPr lang="en-US" altLang="zh-TW" dirty="0">
                <a:solidFill>
                  <a:schemeClr val="tx1"/>
                </a:solidFill>
                <a:latin typeface="標楷體" panose="03000509000000000000" pitchFamily="65" charset="-120"/>
                <a:ea typeface="標楷體" panose="03000509000000000000" pitchFamily="65" charset="-120"/>
              </a:rPr>
              <a:t>4</a:t>
            </a:r>
            <a:r>
              <a:rPr lang="zh-TW" altLang="en-US" dirty="0">
                <a:solidFill>
                  <a:schemeClr val="tx1"/>
                </a:solidFill>
                <a:latin typeface="標楷體" panose="03000509000000000000" pitchFamily="65" charset="-120"/>
                <a:ea typeface="標楷體" panose="03000509000000000000" pitchFamily="65" charset="-120"/>
              </a:rPr>
              <a:t>月</a:t>
            </a:r>
            <a:r>
              <a:rPr lang="en-US" altLang="zh-TW" dirty="0">
                <a:solidFill>
                  <a:schemeClr val="tx1"/>
                </a:solidFill>
                <a:latin typeface="標楷體" panose="03000509000000000000" pitchFamily="65" charset="-120"/>
                <a:ea typeface="標楷體" panose="03000509000000000000" pitchFamily="65" charset="-120"/>
              </a:rPr>
              <a:t>30</a:t>
            </a:r>
            <a:r>
              <a:rPr lang="zh-TW" altLang="en-US" dirty="0">
                <a:solidFill>
                  <a:schemeClr val="tx1"/>
                </a:solidFill>
                <a:latin typeface="標楷體" panose="03000509000000000000" pitchFamily="65" charset="-120"/>
                <a:ea typeface="標楷體" panose="03000509000000000000" pitchFamily="65" charset="-120"/>
              </a:rPr>
              <a:t>日</a:t>
            </a:r>
            <a:endParaRPr lang="en-US" altLang="zh-TW" sz="1800" b="0" i="0" u="none" strike="noStrike" dirty="0">
              <a:solidFill>
                <a:srgbClr val="000000"/>
              </a:solidFill>
              <a:effectLst/>
              <a:latin typeface="標楷體" panose="03000509000000000000" pitchFamily="65" charset="-120"/>
              <a:ea typeface="標楷體" panose="03000509000000000000" pitchFamily="65" charset="-120"/>
            </a:endParaRPr>
          </a:p>
          <a:p>
            <a:pPr>
              <a:lnSpc>
                <a:spcPct val="115000"/>
              </a:lnSpc>
            </a:pPr>
            <a:r>
              <a:rPr lang="zh-TW" altLang="en-US" dirty="0">
                <a:solidFill>
                  <a:schemeClr val="tx1"/>
                </a:solidFill>
                <a:latin typeface="標楷體" panose="03000509000000000000" pitchFamily="65" charset="-120"/>
                <a:ea typeface="標楷體" panose="03000509000000000000" pitchFamily="65" charset="-120"/>
              </a:rPr>
              <a:t>地點：明志科技大學</a:t>
            </a:r>
          </a:p>
        </p:txBody>
      </p:sp>
      <p:sp>
        <p:nvSpPr>
          <p:cNvPr id="29" name="文字方塊 28"/>
          <p:cNvSpPr txBox="1"/>
          <p:nvPr/>
        </p:nvSpPr>
        <p:spPr>
          <a:xfrm>
            <a:off x="760194" y="233573"/>
            <a:ext cx="7926605" cy="659986"/>
          </a:xfrm>
          <a:prstGeom prst="rect">
            <a:avLst/>
          </a:prstGeom>
        </p:spPr>
        <p:txBody>
          <a:bodyPr vert="horz" lIns="91440" tIns="45720" rIns="91440" bIns="45720" rtlCol="0">
            <a:noAutofit/>
          </a:bodyPr>
          <a:lstStyle/>
          <a:p>
            <a:pPr algn="ctr">
              <a:spcBef>
                <a:spcPts val="750"/>
              </a:spcBef>
              <a:buClr>
                <a:schemeClr val="accent1"/>
              </a:buClr>
              <a:buSzPct val="80000"/>
            </a:pPr>
            <a:r>
              <a:rPr lang="zh-TW" altLang="en-US" sz="2400" b="1" dirty="0">
                <a:latin typeface="標楷體" panose="03000509000000000000" pitchFamily="65" charset="-120"/>
                <a:ea typeface="標楷體" panose="03000509000000000000" pitchFamily="65" charset="-120"/>
              </a:rPr>
              <a:t>明志科技大學「能源電池產業人才及技術培育基地」啟用典禮暨校園就業博覽會</a:t>
            </a:r>
            <a:endParaRPr lang="en-US" altLang="zh-TW" sz="2400" b="1" dirty="0">
              <a:latin typeface="標楷體" panose="03000509000000000000" pitchFamily="65" charset="-120"/>
              <a:ea typeface="標楷體" panose="03000509000000000000" pitchFamily="65" charset="-120"/>
              <a:sym typeface="+mn-ea"/>
            </a:endParaRPr>
          </a:p>
        </p:txBody>
      </p:sp>
      <p:sp>
        <p:nvSpPr>
          <p:cNvPr id="4"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33</a:t>
            </a:fld>
            <a:endParaRPr lang="en-US" sz="2000" dirty="0">
              <a:solidFill>
                <a:schemeClr val="tx1"/>
              </a:solidFill>
            </a:endParaRPr>
          </a:p>
        </p:txBody>
      </p:sp>
      <p:sp>
        <p:nvSpPr>
          <p:cNvPr id="19" name="文字方塊 18"/>
          <p:cNvSpPr txBox="1"/>
          <p:nvPr/>
        </p:nvSpPr>
        <p:spPr>
          <a:xfrm>
            <a:off x="864928" y="1764051"/>
            <a:ext cx="7680357" cy="369332"/>
          </a:xfrm>
          <a:prstGeom prst="rect">
            <a:avLst/>
          </a:prstGeom>
          <a:noFill/>
        </p:spPr>
        <p:txBody>
          <a:bodyPr wrap="square">
            <a:spAutoFit/>
          </a:bodyPr>
          <a:lstStyle/>
          <a:p>
            <a:r>
              <a:rPr lang="zh-TW" altLang="en-US" dirty="0">
                <a:latin typeface="標楷體" panose="03000509000000000000" pitchFamily="65" charset="-120"/>
                <a:ea typeface="標楷體" panose="03000509000000000000" pitchFamily="65" charset="-120"/>
              </a:rPr>
              <a:t>。</a:t>
            </a:r>
          </a:p>
        </p:txBody>
      </p:sp>
      <p:pic>
        <p:nvPicPr>
          <p:cNvPr id="5" name="圖片 4" descr="一張含有 服裝, 人員, 西裝, 男人 的圖片&#10;&#10;AI 產生的內容可能不正確。">
            <a:extLst>
              <a:ext uri="{FF2B5EF4-FFF2-40B4-BE49-F238E27FC236}">
                <a16:creationId xmlns:a16="http://schemas.microsoft.com/office/drawing/2014/main" id="{6D45B13B-11DC-E25E-5C83-A27EFE7CDAA7}"/>
              </a:ext>
            </a:extLst>
          </p:cNvPr>
          <p:cNvPicPr>
            <a:picLocks noChangeAspect="1"/>
          </p:cNvPicPr>
          <p:nvPr/>
        </p:nvPicPr>
        <p:blipFill>
          <a:blip r:embed="rId3"/>
          <a:stretch>
            <a:fillRect/>
          </a:stretch>
        </p:blipFill>
        <p:spPr>
          <a:xfrm>
            <a:off x="1410558" y="3176587"/>
            <a:ext cx="6322883" cy="28448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版面配置區 6" descr="一張含有 服裝, 人員, 室內, 群組 的圖片&#10;&#10;AI 產生的內容可能不正確。">
            <a:extLst>
              <a:ext uri="{FF2B5EF4-FFF2-40B4-BE49-F238E27FC236}">
                <a16:creationId xmlns:a16="http://schemas.microsoft.com/office/drawing/2014/main" id="{91AEF3C7-8638-163E-451D-8E1A8F5A9385}"/>
              </a:ext>
            </a:extLst>
          </p:cNvPr>
          <p:cNvPicPr>
            <a:picLocks noGrp="1" noChangeAspect="1"/>
          </p:cNvPicPr>
          <p:nvPr>
            <p:ph type="pic" sz="quarter" idx="17"/>
          </p:nvPr>
        </p:nvPicPr>
        <p:blipFill>
          <a:blip r:embed="rId2"/>
          <a:srcRect t="16250" b="16250"/>
          <a:stretch>
            <a:fillRect/>
          </a:stretch>
        </p:blipFill>
        <p:spPr>
          <a:xfrm>
            <a:off x="403372" y="1609885"/>
            <a:ext cx="4998979" cy="2530733"/>
          </a:xfrm>
        </p:spPr>
      </p:pic>
      <p:sp>
        <p:nvSpPr>
          <p:cNvPr id="3" name="內容版面配置區 2">
            <a:extLst>
              <a:ext uri="{FF2B5EF4-FFF2-40B4-BE49-F238E27FC236}">
                <a16:creationId xmlns:a16="http://schemas.microsoft.com/office/drawing/2014/main" id="{6FC6E9BD-A7CB-F476-B98F-EBB572534360}"/>
              </a:ext>
            </a:extLst>
          </p:cNvPr>
          <p:cNvSpPr>
            <a:spLocks noGrp="1"/>
          </p:cNvSpPr>
          <p:nvPr>
            <p:ph sz="quarter" idx="16"/>
          </p:nvPr>
        </p:nvSpPr>
        <p:spPr>
          <a:xfrm>
            <a:off x="675437" y="207774"/>
            <a:ext cx="7793125" cy="759153"/>
          </a:xfrm>
        </p:spPr>
        <p:txBody>
          <a:bodyPr>
            <a:noAutofit/>
          </a:bodyPr>
          <a:lstStyle/>
          <a:p>
            <a:pPr algn="ctr"/>
            <a:r>
              <a:rPr lang="zh-TW" altLang="en-US" sz="3200" b="1" dirty="0">
                <a:solidFill>
                  <a:schemeClr val="tx1"/>
                </a:solidFill>
                <a:latin typeface="標楷體" panose="03000509000000000000" pitchFamily="65" charset="-120"/>
                <a:ea typeface="標楷體" panose="03000509000000000000" pitchFamily="65" charset="-120"/>
              </a:rPr>
              <a:t>智慧機械及民生科技與循環經濟重點領域工作圈第一次跨領域工作圈</a:t>
            </a:r>
            <a:endParaRPr lang="zh-TW" altLang="en-US" sz="3200" dirty="0">
              <a:solidFill>
                <a:schemeClr val="tx1"/>
              </a:solidFill>
            </a:endParaRPr>
          </a:p>
        </p:txBody>
      </p:sp>
      <p:pic>
        <p:nvPicPr>
          <p:cNvPr id="9" name="內容版面配置區 8" descr="一張含有 服裝, 人員, 人的臉孔, 椅子 的圖片&#10;&#10;AI 產生的內容可能不正確。">
            <a:extLst>
              <a:ext uri="{FF2B5EF4-FFF2-40B4-BE49-F238E27FC236}">
                <a16:creationId xmlns:a16="http://schemas.microsoft.com/office/drawing/2014/main" id="{80A6C55D-7BB2-C0C4-0472-C351B301B7C0}"/>
              </a:ext>
            </a:extLst>
          </p:cNvPr>
          <p:cNvPicPr>
            <a:picLocks noGrp="1" noChangeAspect="1"/>
          </p:cNvPicPr>
          <p:nvPr>
            <p:ph sz="quarter" idx="18"/>
          </p:nvPr>
        </p:nvPicPr>
        <p:blipFill>
          <a:blip r:embed="rId3"/>
          <a:stretch>
            <a:fillRect/>
          </a:stretch>
        </p:blipFill>
        <p:spPr>
          <a:xfrm>
            <a:off x="5486147" y="1639066"/>
            <a:ext cx="3254481" cy="2440861"/>
          </a:xfrm>
        </p:spPr>
      </p:pic>
      <p:sp>
        <p:nvSpPr>
          <p:cNvPr id="5" name="標題 4">
            <a:extLst>
              <a:ext uri="{FF2B5EF4-FFF2-40B4-BE49-F238E27FC236}">
                <a16:creationId xmlns:a16="http://schemas.microsoft.com/office/drawing/2014/main" id="{21370D07-E387-36E0-6A68-1E071BB86A9A}"/>
              </a:ext>
            </a:extLst>
          </p:cNvPr>
          <p:cNvSpPr>
            <a:spLocks noGrp="1"/>
          </p:cNvSpPr>
          <p:nvPr>
            <p:ph type="title"/>
          </p:nvPr>
        </p:nvSpPr>
        <p:spPr/>
        <p:txBody>
          <a:bodyPr>
            <a:normAutofit/>
          </a:bodyPr>
          <a:lstStyle/>
          <a:p>
            <a:br>
              <a:rPr lang="en-US" altLang="zh-TW" sz="18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br>
            <a:endParaRPr lang="zh-TW" altLang="en-US" dirty="0"/>
          </a:p>
        </p:txBody>
      </p:sp>
      <p:pic>
        <p:nvPicPr>
          <p:cNvPr id="11" name="圖片 10" descr="一張含有 服裝, 天空, 戶外, 人員 的圖片&#10;&#10;AI 產生的內容可能不正確。">
            <a:extLst>
              <a:ext uri="{FF2B5EF4-FFF2-40B4-BE49-F238E27FC236}">
                <a16:creationId xmlns:a16="http://schemas.microsoft.com/office/drawing/2014/main" id="{4B7D6F59-BD51-4A82-73C1-EE4C35C78A65}"/>
              </a:ext>
            </a:extLst>
          </p:cNvPr>
          <p:cNvPicPr>
            <a:picLocks noChangeAspect="1"/>
          </p:cNvPicPr>
          <p:nvPr/>
        </p:nvPicPr>
        <p:blipFill>
          <a:blip r:embed="rId4"/>
          <a:stretch>
            <a:fillRect/>
          </a:stretch>
        </p:blipFill>
        <p:spPr>
          <a:xfrm>
            <a:off x="403372" y="4233906"/>
            <a:ext cx="3486150" cy="2614613"/>
          </a:xfrm>
          <a:prstGeom prst="rect">
            <a:avLst/>
          </a:prstGeom>
        </p:spPr>
      </p:pic>
      <p:pic>
        <p:nvPicPr>
          <p:cNvPr id="13" name="圖片 12" descr="一張含有 天空, 服裝, 戶外, 人員 的圖片&#10;&#10;AI 產生的內容可能不正確。">
            <a:extLst>
              <a:ext uri="{FF2B5EF4-FFF2-40B4-BE49-F238E27FC236}">
                <a16:creationId xmlns:a16="http://schemas.microsoft.com/office/drawing/2014/main" id="{EB8B8E12-EFA1-7751-5BB8-5A587FEF7C2B}"/>
              </a:ext>
            </a:extLst>
          </p:cNvPr>
          <p:cNvPicPr>
            <a:picLocks noChangeAspect="1"/>
          </p:cNvPicPr>
          <p:nvPr/>
        </p:nvPicPr>
        <p:blipFill>
          <a:blip r:embed="rId5"/>
          <a:stretch>
            <a:fillRect/>
          </a:stretch>
        </p:blipFill>
        <p:spPr>
          <a:xfrm>
            <a:off x="4281928" y="4196260"/>
            <a:ext cx="3536345" cy="2652259"/>
          </a:xfrm>
          <a:prstGeom prst="rect">
            <a:avLst/>
          </a:prstGeom>
        </p:spPr>
      </p:pic>
    </p:spTree>
    <p:extLst>
      <p:ext uri="{BB962C8B-B14F-4D97-AF65-F5344CB8AC3E}">
        <p14:creationId xmlns:p14="http://schemas.microsoft.com/office/powerpoint/2010/main" val="40553416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14"/>
          <p:cNvGrpSpPr>
            <a:grpSpLocks noGrp="1" noUngrp="1" noRot="1" noChangeAspect="1" noMove="1" noResize="1"/>
          </p:cNvGrpSpPr>
          <p:nvPr/>
        </p:nvGrpSpPr>
        <p:grpSpPr>
          <a:xfrm>
            <a:off x="0" y="-8467"/>
            <a:ext cx="9144001" cy="6866467"/>
            <a:chOff x="0" y="-8467"/>
            <a:chExt cx="12192000" cy="6866467"/>
          </a:xfrm>
        </p:grpSpPr>
        <p:cxnSp>
          <p:nvCxnSpPr>
            <p:cNvPr id="16" name="Straight Connector 15"/>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5" name="Isosceles Triangle 19"/>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7"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8"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9" name="Isosceles Triangle 23"/>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90" name="Isosceles Triangle 24"/>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grpSp>
      <p:sp>
        <p:nvSpPr>
          <p:cNvPr id="29" name="文字方塊 28"/>
          <p:cNvSpPr txBox="1"/>
          <p:nvPr/>
        </p:nvSpPr>
        <p:spPr>
          <a:xfrm>
            <a:off x="760194" y="233573"/>
            <a:ext cx="7926605" cy="659986"/>
          </a:xfrm>
          <a:prstGeom prst="rect">
            <a:avLst/>
          </a:prstGeom>
        </p:spPr>
        <p:txBody>
          <a:bodyPr vert="horz" lIns="91440" tIns="45720" rIns="91440" bIns="45720" rtlCol="0">
            <a:noAutofit/>
          </a:bodyPr>
          <a:lstStyle/>
          <a:p>
            <a:pPr>
              <a:spcBef>
                <a:spcPts val="750"/>
              </a:spcBef>
              <a:buClr>
                <a:schemeClr val="accent1"/>
              </a:buClr>
              <a:buSzPct val="80000"/>
            </a:pPr>
            <a:r>
              <a:rPr lang="zh-TW" altLang="en-US" sz="3200" b="1" dirty="0">
                <a:latin typeface="標楷體" panose="03000509000000000000" pitchFamily="65" charset="-120"/>
                <a:ea typeface="標楷體" panose="03000509000000000000" pitchFamily="65" charset="-120"/>
              </a:rPr>
              <a:t>數位時代能源汽車路線的記者採訪</a:t>
            </a:r>
            <a:endParaRPr lang="en-US" altLang="zh-TW" sz="3000" b="1" dirty="0">
              <a:latin typeface="標楷體" panose="03000509000000000000" pitchFamily="65" charset="-120"/>
              <a:ea typeface="標楷體" panose="03000509000000000000" pitchFamily="65" charset="-120"/>
            </a:endParaRPr>
          </a:p>
        </p:txBody>
      </p:sp>
      <p:sp>
        <p:nvSpPr>
          <p:cNvPr id="4"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35</a:t>
            </a:fld>
            <a:endParaRPr lang="en-US" sz="2000" dirty="0">
              <a:solidFill>
                <a:schemeClr val="tx1"/>
              </a:solidFill>
            </a:endParaRPr>
          </a:p>
        </p:txBody>
      </p:sp>
      <p:pic>
        <p:nvPicPr>
          <p:cNvPr id="5" name="圖片 4" descr="一張含有 服裝, 傢俱, 人員, 室內 的圖片&#10;&#10;AI 產生的內容可能不正確。">
            <a:extLst>
              <a:ext uri="{FF2B5EF4-FFF2-40B4-BE49-F238E27FC236}">
                <a16:creationId xmlns:a16="http://schemas.microsoft.com/office/drawing/2014/main" id="{FB87C5C2-561D-D8DA-6147-93E8DA3CA7F4}"/>
              </a:ext>
            </a:extLst>
          </p:cNvPr>
          <p:cNvPicPr>
            <a:picLocks noChangeAspect="1"/>
          </p:cNvPicPr>
          <p:nvPr/>
        </p:nvPicPr>
        <p:blipFill>
          <a:blip r:embed="rId3"/>
          <a:stretch>
            <a:fillRect/>
          </a:stretch>
        </p:blipFill>
        <p:spPr>
          <a:xfrm>
            <a:off x="451318" y="3202511"/>
            <a:ext cx="4399519" cy="3300384"/>
          </a:xfrm>
          <a:prstGeom prst="rect">
            <a:avLst/>
          </a:prstGeom>
        </p:spPr>
      </p:pic>
      <p:pic>
        <p:nvPicPr>
          <p:cNvPr id="9" name="圖片 8" descr="一張含有 傢俱, 服裝, 室內, 人員 的圖片&#10;&#10;AI 產生的內容可能不正確。">
            <a:extLst>
              <a:ext uri="{FF2B5EF4-FFF2-40B4-BE49-F238E27FC236}">
                <a16:creationId xmlns:a16="http://schemas.microsoft.com/office/drawing/2014/main" id="{4EA4891D-4BAE-95E6-4C50-254042BFA320}"/>
              </a:ext>
            </a:extLst>
          </p:cNvPr>
          <p:cNvPicPr>
            <a:picLocks noChangeAspect="1"/>
          </p:cNvPicPr>
          <p:nvPr/>
        </p:nvPicPr>
        <p:blipFill>
          <a:blip r:embed="rId4"/>
          <a:stretch>
            <a:fillRect/>
          </a:stretch>
        </p:blipFill>
        <p:spPr>
          <a:xfrm>
            <a:off x="5252583" y="3048000"/>
            <a:ext cx="2919085" cy="363745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27B2C-1B5E-5F2A-F2CD-1759E70E7B3F}"/>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F9EC53A7-E94A-F760-26F9-6E5F0BE352C4}"/>
              </a:ext>
            </a:extLst>
          </p:cNvPr>
          <p:cNvSpPr txBox="1"/>
          <p:nvPr/>
        </p:nvSpPr>
        <p:spPr>
          <a:xfrm>
            <a:off x="714103" y="118409"/>
            <a:ext cx="8248650" cy="1165860"/>
          </a:xfrm>
          <a:prstGeom prst="rect">
            <a:avLst/>
          </a:prstGeom>
        </p:spPr>
        <p:txBody>
          <a:bodyPr vert="horz" lIns="91440" tIns="45720" rIns="91440" bIns="45720" rtlCol="0" anchor="t">
            <a:normAutofit/>
          </a:bodyPr>
          <a:lstStyle/>
          <a:p>
            <a:pPr algn="ctr">
              <a:spcBef>
                <a:spcPct val="0"/>
              </a:spcBef>
              <a:spcAft>
                <a:spcPts val="600"/>
              </a:spcAft>
              <a:buClr>
                <a:schemeClr val="accent1"/>
              </a:buClr>
              <a:buSzPct val="80000"/>
            </a:pPr>
            <a:r>
              <a:rPr lang="zh-TW" altLang="en-US" sz="3200" b="1" dirty="0">
                <a:latin typeface="標楷體" panose="03000509000000000000" pitchFamily="65" charset="-120"/>
                <a:ea typeface="標楷體" panose="03000509000000000000" pitchFamily="65" charset="-120"/>
                <a:cs typeface="+mj-cs"/>
              </a:rPr>
              <a:t>西門子研討會</a:t>
            </a:r>
            <a:r>
              <a:rPr lang="en-US" altLang="zh-TW" sz="3200" b="1" dirty="0">
                <a:latin typeface="標楷體" panose="03000509000000000000" pitchFamily="65" charset="-120"/>
                <a:ea typeface="標楷體" panose="03000509000000000000" pitchFamily="65" charset="-120"/>
                <a:cs typeface="+mj-cs"/>
              </a:rPr>
              <a:t>-</a:t>
            </a:r>
            <a:r>
              <a:rPr lang="zh-TW" altLang="en-US" sz="3200" b="1" dirty="0">
                <a:latin typeface="標楷體" panose="03000509000000000000" pitchFamily="65" charset="-120"/>
                <a:ea typeface="標楷體" panose="03000509000000000000" pitchFamily="65" charset="-120"/>
                <a:cs typeface="+mj-cs"/>
              </a:rPr>
              <a:t>電池業界發展與經濟發展期許</a:t>
            </a:r>
            <a:endParaRPr lang="en-US" altLang="zh-TW" sz="3200" b="1" i="0" dirty="0">
              <a:effectLst/>
              <a:latin typeface="標楷體" panose="03000509000000000000" pitchFamily="65" charset="-120"/>
              <a:ea typeface="標楷體" panose="03000509000000000000" pitchFamily="65" charset="-120"/>
              <a:cs typeface="+mj-cs"/>
            </a:endParaRPr>
          </a:p>
        </p:txBody>
      </p:sp>
      <p:pic>
        <p:nvPicPr>
          <p:cNvPr id="3" name="圖片版面配置區 2" descr="一張含有 文字, 螢幕擷取畫面, 軟體, 作業系統 的圖片&#10;&#10;AI 產生的內容可能不正確。">
            <a:extLst>
              <a:ext uri="{FF2B5EF4-FFF2-40B4-BE49-F238E27FC236}">
                <a16:creationId xmlns:a16="http://schemas.microsoft.com/office/drawing/2014/main" id="{F80DBDF6-7060-629F-4F94-100E60CB4241}"/>
              </a:ext>
            </a:extLst>
          </p:cNvPr>
          <p:cNvPicPr>
            <a:picLocks noGrp="1" noChangeAspect="1"/>
          </p:cNvPicPr>
          <p:nvPr>
            <p:ph sz="half" idx="1"/>
          </p:nvPr>
        </p:nvPicPr>
        <p:blipFill>
          <a:blip r:embed="rId2"/>
          <a:stretch>
            <a:fillRect/>
          </a:stretch>
        </p:blipFill>
        <p:spPr>
          <a:xfrm>
            <a:off x="285750" y="1068210"/>
            <a:ext cx="3088109" cy="5492610"/>
          </a:xfrm>
          <a:noFill/>
        </p:spPr>
      </p:pic>
      <p:pic>
        <p:nvPicPr>
          <p:cNvPr id="4" name="內容版面配置區 3" descr="一張含有 服裝, 文字, 人員, 人的臉孔 的圖片&#10;&#10;AI 產生的內容可能不正確。">
            <a:extLst>
              <a:ext uri="{FF2B5EF4-FFF2-40B4-BE49-F238E27FC236}">
                <a16:creationId xmlns:a16="http://schemas.microsoft.com/office/drawing/2014/main" id="{2A508172-3EFC-87AB-BDC1-CDA98247F399}"/>
              </a:ext>
            </a:extLst>
          </p:cNvPr>
          <p:cNvPicPr>
            <a:picLocks noGrp="1" noChangeAspect="1"/>
          </p:cNvPicPr>
          <p:nvPr>
            <p:ph sz="half" idx="2"/>
          </p:nvPr>
        </p:nvPicPr>
        <p:blipFill>
          <a:blip r:embed="rId3"/>
          <a:stretch>
            <a:fillRect/>
          </a:stretch>
        </p:blipFill>
        <p:spPr>
          <a:xfrm>
            <a:off x="3582988" y="1165860"/>
            <a:ext cx="4222435" cy="2377440"/>
          </a:xfrm>
        </p:spPr>
      </p:pic>
      <p:pic>
        <p:nvPicPr>
          <p:cNvPr id="6" name="圖片 5" descr="一張含有 服裝, 人員, 男人, 室內 的圖片&#10;&#10;AI 產生的內容可能不正確。">
            <a:extLst>
              <a:ext uri="{FF2B5EF4-FFF2-40B4-BE49-F238E27FC236}">
                <a16:creationId xmlns:a16="http://schemas.microsoft.com/office/drawing/2014/main" id="{1B4919DC-4DAB-6EA3-1BDF-9D5646BD0381}"/>
              </a:ext>
            </a:extLst>
          </p:cNvPr>
          <p:cNvPicPr>
            <a:picLocks noChangeAspect="1"/>
          </p:cNvPicPr>
          <p:nvPr/>
        </p:nvPicPr>
        <p:blipFill>
          <a:blip r:embed="rId4"/>
          <a:stretch>
            <a:fillRect/>
          </a:stretch>
        </p:blipFill>
        <p:spPr>
          <a:xfrm>
            <a:off x="3582988" y="3952726"/>
            <a:ext cx="3714982" cy="2786865"/>
          </a:xfrm>
          <a:prstGeom prst="rect">
            <a:avLst/>
          </a:prstGeom>
        </p:spPr>
      </p:pic>
    </p:spTree>
    <p:extLst>
      <p:ext uri="{BB962C8B-B14F-4D97-AF65-F5344CB8AC3E}">
        <p14:creationId xmlns:p14="http://schemas.microsoft.com/office/powerpoint/2010/main" val="706757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F15E8-EAE0-C4B4-722C-EACB22317A7A}"/>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353FE357-7803-3FD3-602B-E5B808F5E1BD}"/>
              </a:ext>
            </a:extLst>
          </p:cNvPr>
          <p:cNvSpPr txBox="1"/>
          <p:nvPr/>
        </p:nvSpPr>
        <p:spPr>
          <a:xfrm>
            <a:off x="609600" y="125730"/>
            <a:ext cx="8397240" cy="1108710"/>
          </a:xfrm>
          <a:prstGeom prst="rect">
            <a:avLst/>
          </a:prstGeom>
        </p:spPr>
        <p:txBody>
          <a:bodyPr vert="horz" lIns="91440" tIns="45720" rIns="91440" bIns="45720" rtlCol="0" anchor="t">
            <a:normAutofit/>
          </a:bodyPr>
          <a:lstStyle/>
          <a:p>
            <a:pPr algn="ctr">
              <a:spcBef>
                <a:spcPct val="0"/>
              </a:spcBef>
              <a:spcAft>
                <a:spcPts val="600"/>
              </a:spcAft>
              <a:buClr>
                <a:schemeClr val="accent1"/>
              </a:buClr>
              <a:buSzPct val="80000"/>
            </a:pPr>
            <a:r>
              <a:rPr lang="zh-TW" altLang="en-US" sz="3300" b="1" dirty="0">
                <a:latin typeface="標楷體" panose="03000509000000000000" pitchFamily="65" charset="-120"/>
                <a:ea typeface="標楷體" panose="03000509000000000000" pitchFamily="65" charset="-120"/>
                <a:cs typeface="+mj-cs"/>
              </a:rPr>
              <a:t>新歐盟電池法規</a:t>
            </a:r>
            <a:r>
              <a:rPr lang="en-US" altLang="zh-TW" sz="3300" b="1" dirty="0">
                <a:latin typeface="標楷體" panose="03000509000000000000" pitchFamily="65" charset="-120"/>
                <a:ea typeface="標楷體" panose="03000509000000000000" pitchFamily="65" charset="-120"/>
                <a:cs typeface="+mj-cs"/>
              </a:rPr>
              <a:t>REGULATION (EU) 2023/1542</a:t>
            </a:r>
            <a:r>
              <a:rPr lang="zh-TW" altLang="en-US" sz="3300" b="1" dirty="0">
                <a:latin typeface="標楷體" panose="03000509000000000000" pitchFamily="65" charset="-120"/>
                <a:ea typeface="標楷體" panose="03000509000000000000" pitchFamily="65" charset="-120"/>
                <a:cs typeface="+mj-cs"/>
              </a:rPr>
              <a:t>完整攻略研討會</a:t>
            </a:r>
            <a:endParaRPr lang="en-US" altLang="zh-TW" sz="3300" b="1" i="0" dirty="0">
              <a:effectLst/>
              <a:latin typeface="標楷體" panose="03000509000000000000" pitchFamily="65" charset="-120"/>
              <a:ea typeface="標楷體" panose="03000509000000000000" pitchFamily="65" charset="-120"/>
              <a:cs typeface="+mj-cs"/>
            </a:endParaRPr>
          </a:p>
        </p:txBody>
      </p:sp>
      <p:pic>
        <p:nvPicPr>
          <p:cNvPr id="3" name="圖片版面配置區 2" descr="一張含有 文字, 螢幕擷取畫面, 行, 圖表 的圖片&#10;&#10;AI 產生的內容可能不正確。">
            <a:extLst>
              <a:ext uri="{FF2B5EF4-FFF2-40B4-BE49-F238E27FC236}">
                <a16:creationId xmlns:a16="http://schemas.microsoft.com/office/drawing/2014/main" id="{FF7243DB-2008-356D-69F3-384403EFEC00}"/>
              </a:ext>
            </a:extLst>
          </p:cNvPr>
          <p:cNvPicPr>
            <a:picLocks noGrp="1" noChangeAspect="1"/>
          </p:cNvPicPr>
          <p:nvPr>
            <p:ph sz="half" idx="1"/>
          </p:nvPr>
        </p:nvPicPr>
        <p:blipFill>
          <a:blip r:embed="rId2"/>
          <a:srcRect l="1534" t="1" r="5938" b="48760"/>
          <a:stretch/>
        </p:blipFill>
        <p:spPr>
          <a:xfrm>
            <a:off x="1084580" y="1406209"/>
            <a:ext cx="7246620" cy="4635154"/>
          </a:xfrm>
          <a:noFill/>
        </p:spPr>
      </p:pic>
      <p:sp>
        <p:nvSpPr>
          <p:cNvPr id="23" name="Content Placeholder 3">
            <a:extLst>
              <a:ext uri="{FF2B5EF4-FFF2-40B4-BE49-F238E27FC236}">
                <a16:creationId xmlns:a16="http://schemas.microsoft.com/office/drawing/2014/main" id="{861586BB-BE7E-2C5B-1895-F026AEF8D440}"/>
              </a:ext>
            </a:extLst>
          </p:cNvPr>
          <p:cNvSpPr>
            <a:spLocks noGrp="1"/>
          </p:cNvSpPr>
          <p:nvPr>
            <p:ph sz="half" idx="2"/>
          </p:nvPr>
        </p:nvSpPr>
        <p:spPr>
          <a:xfrm>
            <a:off x="6076288" y="2651760"/>
            <a:ext cx="881025" cy="3389603"/>
          </a:xfrm>
        </p:spPr>
        <p:txBody>
          <a:bodyPr/>
          <a:lstStyle/>
          <a:p>
            <a:endParaRPr lang="en-US" dirty="0"/>
          </a:p>
        </p:txBody>
      </p:sp>
    </p:spTree>
    <p:extLst>
      <p:ext uri="{BB962C8B-B14F-4D97-AF65-F5344CB8AC3E}">
        <p14:creationId xmlns:p14="http://schemas.microsoft.com/office/powerpoint/2010/main" val="1294983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0A4D9A-C2FD-CBC9-F734-4F58E6A03A51}"/>
              </a:ext>
            </a:extLst>
          </p:cNvPr>
          <p:cNvSpPr>
            <a:spLocks noGrp="1"/>
          </p:cNvSpPr>
          <p:nvPr>
            <p:ph type="title"/>
          </p:nvPr>
        </p:nvSpPr>
        <p:spPr>
          <a:xfrm>
            <a:off x="1569593" y="252214"/>
            <a:ext cx="6347714" cy="1320800"/>
          </a:xfrm>
        </p:spPr>
        <p:txBody>
          <a:bodyPr>
            <a:normAutofit/>
          </a:bodyPr>
          <a:lstStyle/>
          <a:p>
            <a:pPr algn="ctr"/>
            <a:r>
              <a:rPr lang="zh-TW" altLang="en-US"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新會員速睦喜拜訪理事長</a:t>
            </a:r>
          </a:p>
        </p:txBody>
      </p:sp>
      <p:pic>
        <p:nvPicPr>
          <p:cNvPr id="6" name="內容版面配置區 5" descr="一張含有 服裝, 傢俱, 人員, 室內 的圖片&#10;&#10;AI 產生的內容可能不正確。">
            <a:extLst>
              <a:ext uri="{FF2B5EF4-FFF2-40B4-BE49-F238E27FC236}">
                <a16:creationId xmlns:a16="http://schemas.microsoft.com/office/drawing/2014/main" id="{75D7700A-C779-63D2-E71D-8C545F949EF1}"/>
              </a:ext>
            </a:extLst>
          </p:cNvPr>
          <p:cNvPicPr>
            <a:picLocks noGrp="1" noChangeAspect="1"/>
          </p:cNvPicPr>
          <p:nvPr>
            <p:ph sz="half" idx="1"/>
          </p:nvPr>
        </p:nvPicPr>
        <p:blipFill>
          <a:blip r:embed="rId2"/>
          <a:stretch>
            <a:fillRect/>
          </a:stretch>
        </p:blipFill>
        <p:spPr>
          <a:xfrm>
            <a:off x="106680" y="1377513"/>
            <a:ext cx="4133850" cy="3100388"/>
          </a:xfrm>
        </p:spPr>
      </p:pic>
      <p:pic>
        <p:nvPicPr>
          <p:cNvPr id="8" name="內容版面配置區 7" descr="一張含有 室內, 傢俱, 牆, 椅子 的圖片&#10;&#10;AI 產生的內容可能不正確。">
            <a:extLst>
              <a:ext uri="{FF2B5EF4-FFF2-40B4-BE49-F238E27FC236}">
                <a16:creationId xmlns:a16="http://schemas.microsoft.com/office/drawing/2014/main" id="{A91F0783-5E4D-6F08-50C6-2FAE822EFB63}"/>
              </a:ext>
            </a:extLst>
          </p:cNvPr>
          <p:cNvPicPr>
            <a:picLocks noGrp="1" noChangeAspect="1"/>
          </p:cNvPicPr>
          <p:nvPr>
            <p:ph sz="half" idx="2"/>
          </p:nvPr>
        </p:nvPicPr>
        <p:blipFill>
          <a:blip r:embed="rId3"/>
          <a:stretch>
            <a:fillRect/>
          </a:stretch>
        </p:blipFill>
        <p:spPr>
          <a:xfrm>
            <a:off x="4348798" y="3249415"/>
            <a:ext cx="4475162" cy="3356371"/>
          </a:xfrm>
        </p:spPr>
      </p:pic>
    </p:spTree>
    <p:extLst>
      <p:ext uri="{BB962C8B-B14F-4D97-AF65-F5344CB8AC3E}">
        <p14:creationId xmlns:p14="http://schemas.microsoft.com/office/powerpoint/2010/main" val="1224420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B17489-E566-EFC9-CC47-33D682DFD2DA}"/>
              </a:ext>
            </a:extLst>
          </p:cNvPr>
          <p:cNvSpPr>
            <a:spLocks noGrp="1"/>
          </p:cNvSpPr>
          <p:nvPr>
            <p:ph type="title"/>
          </p:nvPr>
        </p:nvSpPr>
        <p:spPr>
          <a:xfrm>
            <a:off x="1398143" y="233045"/>
            <a:ext cx="6347713" cy="1320800"/>
          </a:xfrm>
        </p:spPr>
        <p:txBody>
          <a:bodyPr>
            <a:normAutofit/>
          </a:bodyPr>
          <a:lstStyle/>
          <a:p>
            <a:pPr algn="ctr"/>
            <a:r>
              <a:rPr lang="zh-TW" altLang="en-US"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西門子拜訪理事長</a:t>
            </a:r>
          </a:p>
        </p:txBody>
      </p:sp>
      <p:pic>
        <p:nvPicPr>
          <p:cNvPr id="5" name="內容版面配置區 4" descr="一張含有 室內, 傢俱, 牆, 椅子 的圖片&#10;&#10;AI 產生的內容可能不正確。">
            <a:extLst>
              <a:ext uri="{FF2B5EF4-FFF2-40B4-BE49-F238E27FC236}">
                <a16:creationId xmlns:a16="http://schemas.microsoft.com/office/drawing/2014/main" id="{08BF74FC-07E3-39A6-F5F6-E7113AD02534}"/>
              </a:ext>
            </a:extLst>
          </p:cNvPr>
          <p:cNvPicPr>
            <a:picLocks noGrp="1" noChangeAspect="1"/>
          </p:cNvPicPr>
          <p:nvPr>
            <p:ph idx="1"/>
          </p:nvPr>
        </p:nvPicPr>
        <p:blipFill>
          <a:blip r:embed="rId2"/>
          <a:stretch>
            <a:fillRect/>
          </a:stretch>
        </p:blipFill>
        <p:spPr>
          <a:xfrm>
            <a:off x="864712" y="2018316"/>
            <a:ext cx="7056278" cy="4606639"/>
          </a:xfrm>
        </p:spPr>
      </p:pic>
    </p:spTree>
    <p:extLst>
      <p:ext uri="{BB962C8B-B14F-4D97-AF65-F5344CB8AC3E}">
        <p14:creationId xmlns:p14="http://schemas.microsoft.com/office/powerpoint/2010/main" val="666394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73666" y="2700867"/>
            <a:ext cx="8596668" cy="956733"/>
          </a:xfrm>
        </p:spPr>
        <p:txBody>
          <a:bodyPr>
            <a:normAutofit/>
          </a:bodyPr>
          <a:lstStyle/>
          <a:p>
            <a:pPr algn="ctr"/>
            <a:r>
              <a:rPr lang="zh-TW" altLang="en-US" sz="5400" b="1" dirty="0">
                <a:solidFill>
                  <a:schemeClr val="accent2">
                    <a:lumMod val="50000"/>
                  </a:schemeClr>
                </a:solidFill>
                <a:latin typeface="標楷體" panose="03000509000000000000" pitchFamily="65" charset="-120"/>
                <a:ea typeface="標楷體" panose="03000509000000000000" pitchFamily="65" charset="-120"/>
              </a:rPr>
              <a:t>理事長致詞</a:t>
            </a:r>
          </a:p>
        </p:txBody>
      </p:sp>
      <p:sp>
        <p:nvSpPr>
          <p:cNvPr id="2"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4</a:t>
            </a:fld>
            <a:endParaRPr lang="en-US" sz="2000" dirty="0">
              <a:solidFill>
                <a:schemeClr val="tx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673824" y="5679493"/>
            <a:ext cx="7886700" cy="640840"/>
          </a:xfrm>
        </p:spPr>
        <p:txBody>
          <a:bodyPr>
            <a:normAutofit/>
          </a:bodyPr>
          <a:lstStyle/>
          <a:p>
            <a:pPr marL="0" indent="0">
              <a:buNone/>
            </a:pPr>
            <a:endParaRPr lang="en-US" altLang="zh-TW" dirty="0">
              <a:latin typeface="標楷體" panose="03000509000000000000" pitchFamily="65" charset="-120"/>
              <a:ea typeface="標楷體" panose="03000509000000000000" pitchFamily="65" charset="-120"/>
            </a:endParaRPr>
          </a:p>
        </p:txBody>
      </p:sp>
      <p:sp>
        <p:nvSpPr>
          <p:cNvPr id="4" name="內容版面配置區 2"/>
          <p:cNvSpPr txBox="1"/>
          <p:nvPr/>
        </p:nvSpPr>
        <p:spPr>
          <a:xfrm>
            <a:off x="576942" y="1003299"/>
            <a:ext cx="6172201" cy="857250"/>
          </a:xfrm>
          <a:prstGeom prst="rect">
            <a:avLst/>
          </a:prstGeom>
          <a:solidFill>
            <a:srgbClr val="FFFF00"/>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展覽時間</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2025</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年</a:t>
            </a:r>
            <a:r>
              <a:rPr lang="en-US" altLang="zh-TW" sz="2400" dirty="0">
                <a:solidFill>
                  <a:prstClr val="black"/>
                </a:solidFill>
                <a:latin typeface="標楷體" panose="03000509000000000000" pitchFamily="65" charset="-120"/>
                <a:ea typeface="標楷體" panose="03000509000000000000" pitchFamily="65" charset="-120"/>
              </a:rPr>
              <a:t>10</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月</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29-31</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日</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展覽地點</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南港展覽一館一樓</a:t>
            </a:r>
            <a:r>
              <a:rPr kumimoji="0" lang="en-AU"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I</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區</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6" name="Rectangle 2"/>
          <p:cNvSpPr>
            <a:spLocks noChangeArrowheads="1"/>
          </p:cNvSpPr>
          <p:nvPr/>
        </p:nvSpPr>
        <p:spPr bwMode="auto">
          <a:xfrm>
            <a:off x="1440809" y="-16802"/>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TW"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標楷體" panose="03000509000000000000" pitchFamily="65" charset="-120"/>
                <a:ea typeface="標楷體" panose="03000509000000000000" pitchFamily="65" charset="-120"/>
                <a:cs typeface="+mn-cs"/>
              </a:rPr>
              <a:t>2025</a:t>
            </a:r>
            <a:r>
              <a:rPr kumimoji="0" lang="zh-TW" altLang="en-US" sz="3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年智慧能源周</a:t>
            </a:r>
          </a:p>
        </p:txBody>
      </p:sp>
      <p:sp>
        <p:nvSpPr>
          <p:cNvPr id="7" name="投影片編號版面配置區 4"/>
          <p:cNvSpPr>
            <a:spLocks noGrp="1"/>
          </p:cNvSpPr>
          <p:nvPr>
            <p:ph type="sldNum" sz="quarter" idx="12"/>
          </p:nvPr>
        </p:nvSpPr>
        <p:spPr>
          <a:xfrm>
            <a:off x="8381964" y="6320333"/>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57F1E4F-1CFF-5643-939E-217C01CDF565}" type="slidenum">
              <a:rPr kumimoji="0" lang="en-US" sz="2000" b="0" i="0" u="none" strike="noStrike" kern="1200" cap="none" spc="0" normalizeH="0" baseline="0" noProof="0" smtClean="0">
                <a:ln>
                  <a:noFill/>
                </a:ln>
                <a:solidFill>
                  <a:prstClr val="black"/>
                </a:solidFill>
                <a:effectLst/>
                <a:uLnTx/>
                <a:uFillTx/>
                <a:latin typeface="Trebuchet MS" panose="020B0603020202020204"/>
                <a:ea typeface="+mn-ea"/>
                <a:cs typeface="+mn-cs"/>
              </a:rPr>
              <a:t>40</a:t>
            </a:fld>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graphicFrame>
        <p:nvGraphicFramePr>
          <p:cNvPr id="8" name="表格 7">
            <a:extLst>
              <a:ext uri="{FF2B5EF4-FFF2-40B4-BE49-F238E27FC236}">
                <a16:creationId xmlns:a16="http://schemas.microsoft.com/office/drawing/2014/main" id="{73E9C0EF-58B6-48F1-8758-0785C7770A29}"/>
              </a:ext>
            </a:extLst>
          </p:cNvPr>
          <p:cNvGraphicFramePr>
            <a:graphicFrameLocks noGrp="1"/>
          </p:cNvGraphicFramePr>
          <p:nvPr>
            <p:extLst>
              <p:ext uri="{D42A27DB-BD31-4B8C-83A1-F6EECF244321}">
                <p14:modId xmlns:p14="http://schemas.microsoft.com/office/powerpoint/2010/main" val="1176923962"/>
              </p:ext>
            </p:extLst>
          </p:nvPr>
        </p:nvGraphicFramePr>
        <p:xfrm>
          <a:off x="469345" y="2157965"/>
          <a:ext cx="3490003" cy="3451860"/>
        </p:xfrm>
        <a:graphic>
          <a:graphicData uri="http://schemas.openxmlformats.org/drawingml/2006/table">
            <a:tbl>
              <a:tblPr/>
              <a:tblGrid>
                <a:gridCol w="779878">
                  <a:extLst>
                    <a:ext uri="{9D8B030D-6E8A-4147-A177-3AD203B41FA5}">
                      <a16:colId xmlns:a16="http://schemas.microsoft.com/office/drawing/2014/main" val="20000"/>
                    </a:ext>
                  </a:extLst>
                </a:gridCol>
                <a:gridCol w="2122750">
                  <a:extLst>
                    <a:ext uri="{9D8B030D-6E8A-4147-A177-3AD203B41FA5}">
                      <a16:colId xmlns:a16="http://schemas.microsoft.com/office/drawing/2014/main" val="20001"/>
                    </a:ext>
                  </a:extLst>
                </a:gridCol>
                <a:gridCol w="587375">
                  <a:extLst>
                    <a:ext uri="{9D8B030D-6E8A-4147-A177-3AD203B41FA5}">
                      <a16:colId xmlns:a16="http://schemas.microsoft.com/office/drawing/2014/main" val="20002"/>
                    </a:ext>
                  </a:extLst>
                </a:gridCol>
              </a:tblGrid>
              <a:tr h="0">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項次</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參展公司</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攤位</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590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天宇工業</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6</a:t>
                      </a:r>
                      <a:r>
                        <a:rPr lang="zh-TW" altLang="en-US" sz="2000" b="0" i="0" u="none" strike="noStrike" dirty="0">
                          <a:solidFill>
                            <a:srgbClr val="000000"/>
                          </a:solidFill>
                          <a:effectLst/>
                          <a:latin typeface="新細明體" panose="02020500000000000000" charset="-120"/>
                          <a:ea typeface="新細明體" panose="02020500000000000000" charset="-120"/>
                        </a:rPr>
                        <a:t> </a:t>
                      </a: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083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矽谷能源</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29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映興電子</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590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長利科技</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036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致茂電子</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590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南亞光電</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15900">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優力國際安全認證</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15900">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電池協會服務處</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15900">
                <a:tc>
                  <a:txBody>
                    <a:bodyPr/>
                    <a:lstStyle/>
                    <a:p>
                      <a:pPr algn="r" fontAlgn="ct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72720">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合計</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bl>
          </a:graphicData>
        </a:graphic>
      </p:graphicFrame>
      <p:pic>
        <p:nvPicPr>
          <p:cNvPr id="2" name="圖片 1">
            <a:extLst>
              <a:ext uri="{FF2B5EF4-FFF2-40B4-BE49-F238E27FC236}">
                <a16:creationId xmlns:a16="http://schemas.microsoft.com/office/drawing/2014/main" id="{7BC2248B-3D6A-2F63-FB78-FADA190C0903}"/>
              </a:ext>
            </a:extLst>
          </p:cNvPr>
          <p:cNvPicPr>
            <a:picLocks noChangeAspect="1"/>
          </p:cNvPicPr>
          <p:nvPr/>
        </p:nvPicPr>
        <p:blipFill>
          <a:blip r:embed="rId2"/>
          <a:stretch>
            <a:fillRect/>
          </a:stretch>
        </p:blipFill>
        <p:spPr>
          <a:xfrm>
            <a:off x="4336869" y="2217614"/>
            <a:ext cx="4502700" cy="3451860"/>
          </a:xfrm>
          <a:prstGeom prst="rect">
            <a:avLst/>
          </a:prstGeom>
        </p:spPr>
      </p:pic>
    </p:spTree>
    <p:extLst>
      <p:ext uri="{BB962C8B-B14F-4D97-AF65-F5344CB8AC3E}">
        <p14:creationId xmlns:p14="http://schemas.microsoft.com/office/powerpoint/2010/main" val="4216551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673824" y="5679493"/>
            <a:ext cx="7886700" cy="640840"/>
          </a:xfrm>
        </p:spPr>
        <p:txBody>
          <a:bodyPr>
            <a:normAutofit/>
          </a:bodyPr>
          <a:lstStyle/>
          <a:p>
            <a:pPr marL="0" indent="0">
              <a:buNone/>
            </a:pPr>
            <a:endParaRPr lang="en-US" altLang="zh-TW" dirty="0">
              <a:latin typeface="標楷體" panose="03000509000000000000" pitchFamily="65" charset="-120"/>
              <a:ea typeface="標楷體" panose="03000509000000000000" pitchFamily="65" charset="-120"/>
            </a:endParaRPr>
          </a:p>
        </p:txBody>
      </p:sp>
      <p:sp>
        <p:nvSpPr>
          <p:cNvPr id="4" name="內容版面配置區 2"/>
          <p:cNvSpPr txBox="1"/>
          <p:nvPr/>
        </p:nvSpPr>
        <p:spPr>
          <a:xfrm>
            <a:off x="576942" y="1003299"/>
            <a:ext cx="6172201" cy="857250"/>
          </a:xfrm>
          <a:prstGeom prst="rect">
            <a:avLst/>
          </a:prstGeom>
          <a:solidFill>
            <a:srgbClr val="FFFF00"/>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展覽時間</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2026</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年</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3</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月</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17</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日～</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19</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日</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展覽地點</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日本東京有明展覽中心</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6" name="Rectangle 2"/>
          <p:cNvSpPr>
            <a:spLocks noChangeArrowheads="1"/>
          </p:cNvSpPr>
          <p:nvPr/>
        </p:nvSpPr>
        <p:spPr bwMode="auto">
          <a:xfrm>
            <a:off x="1440809" y="-16802"/>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TW"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標楷體" panose="03000509000000000000" pitchFamily="65" charset="-120"/>
                <a:ea typeface="標楷體" panose="03000509000000000000" pitchFamily="65" charset="-120"/>
                <a:cs typeface="+mn-cs"/>
              </a:rPr>
              <a:t>2026</a:t>
            </a:r>
            <a:r>
              <a:rPr kumimoji="0" lang="zh-TW" altLang="en-US" sz="3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年日本國際二次電池展覽會</a:t>
            </a:r>
          </a:p>
        </p:txBody>
      </p:sp>
      <p:sp>
        <p:nvSpPr>
          <p:cNvPr id="7" name="投影片編號版面配置區 4"/>
          <p:cNvSpPr>
            <a:spLocks noGrp="1"/>
          </p:cNvSpPr>
          <p:nvPr>
            <p:ph type="sldNum" sz="quarter" idx="12"/>
          </p:nvPr>
        </p:nvSpPr>
        <p:spPr>
          <a:xfrm>
            <a:off x="8381964" y="6320333"/>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57F1E4F-1CFF-5643-939E-217C01CDF565}" type="slidenum">
              <a:rPr kumimoji="0" lang="en-US" sz="2000" b="0" i="0" u="none" strike="noStrike" kern="1200" cap="none" spc="0" normalizeH="0" baseline="0" noProof="0" smtClean="0">
                <a:ln>
                  <a:noFill/>
                </a:ln>
                <a:solidFill>
                  <a:prstClr val="black"/>
                </a:solidFill>
                <a:effectLst/>
                <a:uLnTx/>
                <a:uFillTx/>
                <a:latin typeface="Trebuchet MS" panose="020B0603020202020204"/>
                <a:ea typeface="+mn-ea"/>
                <a:cs typeface="+mn-cs"/>
              </a:rPr>
              <a:t>41</a:t>
            </a:fld>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graphicFrame>
        <p:nvGraphicFramePr>
          <p:cNvPr id="8" name="表格 7">
            <a:extLst>
              <a:ext uri="{FF2B5EF4-FFF2-40B4-BE49-F238E27FC236}">
                <a16:creationId xmlns:a16="http://schemas.microsoft.com/office/drawing/2014/main" id="{73E9C0EF-58B6-48F1-8758-0785C7770A29}"/>
              </a:ext>
            </a:extLst>
          </p:cNvPr>
          <p:cNvGraphicFramePr>
            <a:graphicFrameLocks noGrp="1"/>
          </p:cNvGraphicFramePr>
          <p:nvPr/>
        </p:nvGraphicFramePr>
        <p:xfrm>
          <a:off x="748019" y="2044091"/>
          <a:ext cx="6389871" cy="3716629"/>
        </p:xfrm>
        <a:graphic>
          <a:graphicData uri="http://schemas.openxmlformats.org/drawingml/2006/table">
            <a:tbl>
              <a:tblPr/>
              <a:tblGrid>
                <a:gridCol w="572781">
                  <a:extLst>
                    <a:ext uri="{9D8B030D-6E8A-4147-A177-3AD203B41FA5}">
                      <a16:colId xmlns:a16="http://schemas.microsoft.com/office/drawing/2014/main" val="20000"/>
                    </a:ext>
                  </a:extLst>
                </a:gridCol>
                <a:gridCol w="2651760">
                  <a:extLst>
                    <a:ext uri="{9D8B030D-6E8A-4147-A177-3AD203B41FA5}">
                      <a16:colId xmlns:a16="http://schemas.microsoft.com/office/drawing/2014/main" val="20001"/>
                    </a:ext>
                  </a:extLst>
                </a:gridCol>
                <a:gridCol w="670560">
                  <a:extLst>
                    <a:ext uri="{9D8B030D-6E8A-4147-A177-3AD203B41FA5}">
                      <a16:colId xmlns:a16="http://schemas.microsoft.com/office/drawing/2014/main" val="20002"/>
                    </a:ext>
                  </a:extLst>
                </a:gridCol>
                <a:gridCol w="1301753">
                  <a:extLst>
                    <a:ext uri="{9D8B030D-6E8A-4147-A177-3AD203B41FA5}">
                      <a16:colId xmlns:a16="http://schemas.microsoft.com/office/drawing/2014/main" val="20003"/>
                    </a:ext>
                  </a:extLst>
                </a:gridCol>
                <a:gridCol w="1193017">
                  <a:extLst>
                    <a:ext uri="{9D8B030D-6E8A-4147-A177-3AD203B41FA5}">
                      <a16:colId xmlns:a16="http://schemas.microsoft.com/office/drawing/2014/main" val="20004"/>
                    </a:ext>
                  </a:extLst>
                </a:gridCol>
              </a:tblGrid>
              <a:tr h="284480">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項次</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  參展公司</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攤位</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書面資料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費用繳交</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48919">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維洋科技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2</a:t>
                      </a:r>
                      <a:r>
                        <a:rPr lang="zh-TW" altLang="en-US" sz="2000" b="0" i="0" u="none" strike="noStrike" dirty="0">
                          <a:solidFill>
                            <a:srgbClr val="000000"/>
                          </a:solidFill>
                          <a:effectLst/>
                          <a:latin typeface="新細明體" panose="02020500000000000000" charset="-120"/>
                          <a:ea typeface="新細明體" panose="02020500000000000000" charset="-120"/>
                        </a:rPr>
                        <a:t> </a:t>
                      </a: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        </a:t>
                      </a:r>
                      <a:r>
                        <a:rPr lang="en-AU" sz="2000" b="0" i="0" u="none" strike="noStrike" dirty="0">
                          <a:solidFill>
                            <a:srgbClr val="000000"/>
                          </a:solidFill>
                          <a:effectLst/>
                          <a:latin typeface="新細明體" panose="02020500000000000000" charset="-120"/>
                          <a:ea typeface="新細明體" panose="02020500000000000000" charset="-120"/>
                        </a:rPr>
                        <a:t>OK</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2000" b="0" i="0" u="none" strike="noStrike" dirty="0">
                          <a:solidFill>
                            <a:srgbClr val="000000"/>
                          </a:solidFill>
                          <a:effectLst/>
                          <a:latin typeface="新細明體" panose="02020500000000000000" charset="-120"/>
                          <a:ea typeface="新細明體" panose="02020500000000000000" charset="-120"/>
                        </a:rPr>
                        <a:t>100%</a:t>
                      </a:r>
                      <a:r>
                        <a:rPr lang="zh-TW" altLang="en-US" sz="2000" b="0" i="0" u="none" strike="noStrike" dirty="0">
                          <a:solidFill>
                            <a:srgbClr val="000000"/>
                          </a:solidFill>
                          <a:effectLst/>
                          <a:latin typeface="新細明體" panose="02020500000000000000" charset="-120"/>
                          <a:ea typeface="新細明體" panose="02020500000000000000" charset="-120"/>
                        </a:rPr>
                        <a:t>已付</a:t>
                      </a:r>
                      <a:endParaRPr lang="en-AU"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083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明志科技大學</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        </a:t>
                      </a:r>
                      <a:r>
                        <a:rPr lang="en-AU" sz="2000" b="0" i="0" u="none" strike="noStrike" dirty="0">
                          <a:solidFill>
                            <a:srgbClr val="000000"/>
                          </a:solidFill>
                          <a:effectLst/>
                          <a:latin typeface="新細明體" panose="02020500000000000000" charset="-120"/>
                          <a:ea typeface="新細明體" panose="02020500000000000000" charset="-120"/>
                        </a:rPr>
                        <a:t>OK</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altLang="zh-TW" sz="2000" b="0" i="0" u="none" strike="noStrike" dirty="0">
                          <a:solidFill>
                            <a:srgbClr val="000000"/>
                          </a:solidFill>
                          <a:effectLst/>
                          <a:latin typeface="新細明體" panose="02020500000000000000" charset="-120"/>
                          <a:ea typeface="新細明體" panose="02020500000000000000" charset="-120"/>
                        </a:rPr>
                        <a:t>0%</a:t>
                      </a:r>
                      <a:r>
                        <a:rPr lang="zh-TW" altLang="en-US" sz="2000" b="0" i="0" u="none" strike="noStrike" dirty="0">
                          <a:solidFill>
                            <a:srgbClr val="000000"/>
                          </a:solidFill>
                          <a:effectLst/>
                          <a:latin typeface="新細明體" panose="02020500000000000000" charset="-120"/>
                          <a:ea typeface="新細明體" panose="02020500000000000000" charset="-120"/>
                        </a:rPr>
                        <a:t>已付</a:t>
                      </a:r>
                      <a:endParaRPr lang="en-AU"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8150">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應能科技股份有限公司</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1</a:t>
                      </a: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        </a:t>
                      </a:r>
                      <a:r>
                        <a:rPr lang="en-AU" sz="2000" b="0" i="0" u="none" strike="noStrike" dirty="0">
                          <a:solidFill>
                            <a:srgbClr val="000000"/>
                          </a:solidFill>
                          <a:effectLst/>
                          <a:latin typeface="新細明體" panose="02020500000000000000" charset="-120"/>
                          <a:ea typeface="新細明體" panose="02020500000000000000" charset="-120"/>
                        </a:rPr>
                        <a:t>OK</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altLang="zh-TW" sz="2000" b="0" i="0" u="none" strike="noStrike" dirty="0">
                          <a:solidFill>
                            <a:srgbClr val="000000"/>
                          </a:solidFill>
                          <a:effectLst/>
                          <a:latin typeface="新細明體" panose="02020500000000000000" charset="-120"/>
                          <a:ea typeface="新細明體" panose="02020500000000000000" charset="-120"/>
                        </a:rPr>
                        <a:t>100%</a:t>
                      </a:r>
                      <a:r>
                        <a:rPr lang="zh-TW" altLang="en-US" sz="2000" b="0" i="0" u="none" strike="noStrike" dirty="0">
                          <a:solidFill>
                            <a:srgbClr val="000000"/>
                          </a:solidFill>
                          <a:effectLst/>
                          <a:latin typeface="新細明體" panose="02020500000000000000" charset="-120"/>
                          <a:ea typeface="新細明體" panose="02020500000000000000" charset="-120"/>
                        </a:rPr>
                        <a:t>已付</a:t>
                      </a:r>
                      <a:endParaRPr lang="en-AU"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590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勗連科技股份有限公司</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        </a:t>
                      </a:r>
                      <a:r>
                        <a:rPr lang="en-AU" sz="2000" b="0" i="0" u="none" strike="noStrike" dirty="0">
                          <a:solidFill>
                            <a:srgbClr val="000000"/>
                          </a:solidFill>
                          <a:effectLst/>
                          <a:latin typeface="新細明體" panose="02020500000000000000" charset="-120"/>
                          <a:ea typeface="新細明體" panose="02020500000000000000" charset="-120"/>
                        </a:rPr>
                        <a:t>OK</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altLang="zh-TW" sz="2000" b="0" i="0" u="none" strike="noStrike" dirty="0">
                          <a:solidFill>
                            <a:srgbClr val="000000"/>
                          </a:solidFill>
                          <a:effectLst/>
                          <a:latin typeface="新細明體" panose="02020500000000000000" charset="-120"/>
                          <a:ea typeface="新細明體" panose="02020500000000000000" charset="-120"/>
                        </a:rPr>
                        <a:t>100%</a:t>
                      </a:r>
                      <a:r>
                        <a:rPr lang="zh-TW" altLang="en-US" sz="2000" b="0" i="0" u="none" strike="noStrike" dirty="0">
                          <a:solidFill>
                            <a:srgbClr val="000000"/>
                          </a:solidFill>
                          <a:effectLst/>
                          <a:latin typeface="新細明體" panose="02020500000000000000" charset="-120"/>
                          <a:ea typeface="新細明體" panose="02020500000000000000" charset="-120"/>
                        </a:rPr>
                        <a:t>已付</a:t>
                      </a:r>
                      <a:endParaRPr lang="en-AU"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036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致茂電子股份有限公司</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        </a:t>
                      </a:r>
                      <a:r>
                        <a:rPr lang="en-AU" sz="2000" b="0" i="0" u="none" strike="noStrike" dirty="0">
                          <a:solidFill>
                            <a:srgbClr val="000000"/>
                          </a:solidFill>
                          <a:effectLst/>
                          <a:latin typeface="新細明體" panose="02020500000000000000" charset="-120"/>
                          <a:ea typeface="新細明體" panose="02020500000000000000" charset="-120"/>
                        </a:rPr>
                        <a:t>OK</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altLang="zh-TW" sz="2000" b="0" i="0" u="none" strike="noStrike" dirty="0">
                          <a:solidFill>
                            <a:srgbClr val="000000"/>
                          </a:solidFill>
                          <a:effectLst/>
                          <a:latin typeface="新細明體" panose="02020500000000000000" charset="-120"/>
                          <a:ea typeface="新細明體" panose="02020500000000000000" charset="-120"/>
                        </a:rPr>
                        <a:t>100%</a:t>
                      </a:r>
                      <a:r>
                        <a:rPr lang="zh-TW" altLang="en-US" sz="2000" b="0" i="0" u="none" strike="noStrike" dirty="0">
                          <a:solidFill>
                            <a:srgbClr val="000000"/>
                          </a:solidFill>
                          <a:effectLst/>
                          <a:latin typeface="新細明體" panose="02020500000000000000" charset="-120"/>
                          <a:ea typeface="新細明體" panose="02020500000000000000" charset="-120"/>
                        </a:rPr>
                        <a:t>已付</a:t>
                      </a:r>
                      <a:endParaRPr lang="en-AU"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590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TW" altLang="en-US"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AU"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endParaRPr lang="en-AU"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15900">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TW" altLang="en-US"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AU"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endParaRPr lang="en-AU"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15900">
                <a:tc>
                  <a:txBody>
                    <a:bodyPr/>
                    <a:lstStyle/>
                    <a:p>
                      <a:pPr algn="r" fontAlgn="ct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TW" altLang="en-US"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AU"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endParaRPr lang="en-AU"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15900">
                <a:tc>
                  <a:txBody>
                    <a:bodyPr/>
                    <a:lstStyle/>
                    <a:p>
                      <a:pPr algn="r" fontAlgn="ct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72720">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合計</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5189129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673824" y="5679493"/>
            <a:ext cx="7886700" cy="640840"/>
          </a:xfrm>
        </p:spPr>
        <p:txBody>
          <a:bodyPr>
            <a:normAutofit/>
          </a:bodyPr>
          <a:lstStyle/>
          <a:p>
            <a:pPr marL="0" indent="0">
              <a:buNone/>
            </a:pPr>
            <a:endParaRPr lang="en-US" altLang="zh-TW" dirty="0">
              <a:latin typeface="標楷體" panose="03000509000000000000" pitchFamily="65" charset="-120"/>
              <a:ea typeface="標楷體" panose="03000509000000000000" pitchFamily="65" charset="-120"/>
            </a:endParaRPr>
          </a:p>
        </p:txBody>
      </p:sp>
      <p:sp>
        <p:nvSpPr>
          <p:cNvPr id="6" name="Rectangle 2"/>
          <p:cNvSpPr>
            <a:spLocks noChangeArrowheads="1"/>
          </p:cNvSpPr>
          <p:nvPr/>
        </p:nvSpPr>
        <p:spPr bwMode="auto">
          <a:xfrm>
            <a:off x="1440809" y="-16802"/>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TW"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標楷體" panose="03000509000000000000" pitchFamily="65" charset="-120"/>
                <a:ea typeface="標楷體" panose="03000509000000000000" pitchFamily="65" charset="-120"/>
                <a:cs typeface="+mn-cs"/>
              </a:rPr>
              <a:t>2026</a:t>
            </a:r>
            <a:r>
              <a:rPr kumimoji="0" lang="zh-TW" altLang="en-US" sz="3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年日本國際二次電池展覽會</a:t>
            </a:r>
          </a:p>
        </p:txBody>
      </p:sp>
      <p:sp>
        <p:nvSpPr>
          <p:cNvPr id="7" name="投影片編號版面配置區 4"/>
          <p:cNvSpPr>
            <a:spLocks noGrp="1"/>
          </p:cNvSpPr>
          <p:nvPr>
            <p:ph type="sldNum" sz="quarter" idx="12"/>
          </p:nvPr>
        </p:nvSpPr>
        <p:spPr>
          <a:xfrm>
            <a:off x="8381964" y="6320333"/>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57F1E4F-1CFF-5643-939E-217C01CDF565}" type="slidenum">
              <a:rPr kumimoji="0" lang="en-US" sz="2000" b="0" i="0" u="none" strike="noStrike" kern="1200" cap="none" spc="0" normalizeH="0" baseline="0" noProof="0" smtClean="0">
                <a:ln>
                  <a:noFill/>
                </a:ln>
                <a:solidFill>
                  <a:prstClr val="black"/>
                </a:solidFill>
                <a:effectLst/>
                <a:uLnTx/>
                <a:uFillTx/>
                <a:latin typeface="Trebuchet MS" panose="020B0603020202020204"/>
                <a:ea typeface="+mn-ea"/>
                <a:cs typeface="+mn-cs"/>
              </a:rPr>
              <a:t>42</a:t>
            </a:fld>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2" name="圖片 1">
            <a:extLst>
              <a:ext uri="{FF2B5EF4-FFF2-40B4-BE49-F238E27FC236}">
                <a16:creationId xmlns:a16="http://schemas.microsoft.com/office/drawing/2014/main" id="{AB8606FC-4253-4714-AE09-134CD23FA38F}"/>
              </a:ext>
            </a:extLst>
          </p:cNvPr>
          <p:cNvPicPr>
            <a:picLocks noChangeAspect="1"/>
          </p:cNvPicPr>
          <p:nvPr/>
        </p:nvPicPr>
        <p:blipFill>
          <a:blip r:embed="rId2"/>
          <a:stretch>
            <a:fillRect/>
          </a:stretch>
        </p:blipFill>
        <p:spPr>
          <a:xfrm>
            <a:off x="873760" y="1147444"/>
            <a:ext cx="7396480" cy="5258995"/>
          </a:xfrm>
          <a:prstGeom prst="rect">
            <a:avLst/>
          </a:prstGeom>
        </p:spPr>
      </p:pic>
    </p:spTree>
    <p:extLst>
      <p:ext uri="{BB962C8B-B14F-4D97-AF65-F5344CB8AC3E}">
        <p14:creationId xmlns:p14="http://schemas.microsoft.com/office/powerpoint/2010/main" val="39260957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a:extLst>
              <a:ext uri="{FF2B5EF4-FFF2-40B4-BE49-F238E27FC236}">
                <a16:creationId xmlns:a16="http://schemas.microsoft.com/office/drawing/2014/main" id="{8E006E76-DFFC-3803-8C1F-D5F48EB5239E}"/>
              </a:ext>
            </a:extLst>
          </p:cNvPr>
          <p:cNvPicPr>
            <a:picLocks noGrp="1" noChangeAspect="1"/>
          </p:cNvPicPr>
          <p:nvPr>
            <p:ph idx="1"/>
          </p:nvPr>
        </p:nvPicPr>
        <p:blipFill>
          <a:blip r:embed="rId2"/>
          <a:stretch>
            <a:fillRect/>
          </a:stretch>
        </p:blipFill>
        <p:spPr>
          <a:xfrm>
            <a:off x="220841" y="1124866"/>
            <a:ext cx="8923159" cy="4608267"/>
          </a:xfrm>
          <a:prstGeom prst="rect">
            <a:avLst/>
          </a:prstGeom>
        </p:spPr>
      </p:pic>
    </p:spTree>
    <p:extLst>
      <p:ext uri="{BB962C8B-B14F-4D97-AF65-F5344CB8AC3E}">
        <p14:creationId xmlns:p14="http://schemas.microsoft.com/office/powerpoint/2010/main" val="1205814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73666" y="2700867"/>
            <a:ext cx="8596668" cy="956733"/>
          </a:xfrm>
        </p:spPr>
        <p:txBody>
          <a:bodyPr>
            <a:normAutofit/>
          </a:bodyPr>
          <a:lstStyle/>
          <a:p>
            <a:pPr algn="ctr"/>
            <a:r>
              <a:rPr lang="zh-TW" altLang="en-US" sz="5400" b="1" dirty="0">
                <a:solidFill>
                  <a:schemeClr val="accent2">
                    <a:lumMod val="50000"/>
                  </a:schemeClr>
                </a:solidFill>
                <a:latin typeface="標楷體" panose="03000509000000000000" pitchFamily="65" charset="-120"/>
                <a:ea typeface="標楷體" panose="03000509000000000000" pitchFamily="65" charset="-120"/>
              </a:rPr>
              <a:t>協會會務報告</a:t>
            </a:r>
          </a:p>
        </p:txBody>
      </p:sp>
      <p:sp>
        <p:nvSpPr>
          <p:cNvPr id="2"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5</a:t>
            </a:fld>
            <a:endParaRPr lang="en-US" sz="2000" dirty="0">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a:xfrm>
            <a:off x="10510344" y="6356350"/>
            <a:ext cx="672941" cy="365125"/>
          </a:xfrm>
        </p:spPr>
        <p:txBody>
          <a:bodyPr rtlCol="0"/>
          <a:lstStyle/>
          <a:p>
            <a:pPr rtl="0"/>
            <a:fld id="{18D65601-5AE2-46FC-B138-694DDD2B510D}" type="slidenum">
              <a:rPr lang="en-US" altLang="zh-TW" smtClean="0"/>
              <a:t>6</a:t>
            </a:fld>
            <a:endParaRPr lang="zh-TW" altLang="en-US"/>
          </a:p>
        </p:txBody>
      </p:sp>
      <p:sp>
        <p:nvSpPr>
          <p:cNvPr id="7" name="文字方塊 6"/>
          <p:cNvSpPr txBox="1"/>
          <p:nvPr/>
        </p:nvSpPr>
        <p:spPr>
          <a:xfrm>
            <a:off x="574151" y="1029092"/>
            <a:ext cx="8305798" cy="707886"/>
          </a:xfrm>
          <a:prstGeom prst="rect">
            <a:avLst/>
          </a:prstGeom>
          <a:noFill/>
        </p:spPr>
        <p:txBody>
          <a:bodyPr wrap="square" rtlCol="0">
            <a:spAutoFit/>
          </a:bodyPr>
          <a:lstStyle/>
          <a:p>
            <a:pPr marL="257175" indent="-257175">
              <a:buFont typeface="Wingdings" panose="05000000000000000000" pitchFamily="2" charset="2"/>
              <a:buChar char="Ø"/>
            </a:pPr>
            <a:r>
              <a:rPr lang="zh-TW" altLang="en-US" sz="2000" b="1" dirty="0">
                <a:solidFill>
                  <a:srgbClr val="002060"/>
                </a:solidFill>
                <a:latin typeface="標楷體" panose="03000509000000000000" pitchFamily="65" charset="-120"/>
                <a:ea typeface="標楷體" panose="03000509000000000000" pitchFamily="65" charset="-120"/>
              </a:rPr>
              <a:t>截至</a:t>
            </a:r>
            <a:r>
              <a:rPr lang="en-US" altLang="zh-TW" sz="2000" b="1" dirty="0">
                <a:solidFill>
                  <a:srgbClr val="002060"/>
                </a:solidFill>
                <a:latin typeface="標楷體" panose="03000509000000000000" pitchFamily="65" charset="-120"/>
                <a:ea typeface="標楷體" panose="03000509000000000000" pitchFamily="65" charset="-120"/>
              </a:rPr>
              <a:t>114</a:t>
            </a:r>
            <a:r>
              <a:rPr lang="zh-TW" altLang="en-US" sz="2000" b="1" dirty="0">
                <a:solidFill>
                  <a:srgbClr val="002060"/>
                </a:solidFill>
                <a:latin typeface="標楷體" panose="03000509000000000000" pitchFamily="65" charset="-120"/>
                <a:ea typeface="標楷體" panose="03000509000000000000" pitchFamily="65" charset="-120"/>
              </a:rPr>
              <a:t>年</a:t>
            </a:r>
            <a:r>
              <a:rPr lang="en-US" altLang="zh-TW" sz="2000" b="1" dirty="0">
                <a:solidFill>
                  <a:srgbClr val="002060"/>
                </a:solidFill>
                <a:latin typeface="標楷體" panose="03000509000000000000" pitchFamily="65" charset="-120"/>
                <a:ea typeface="標楷體" panose="03000509000000000000" pitchFamily="65" charset="-120"/>
              </a:rPr>
              <a:t>06</a:t>
            </a:r>
            <a:r>
              <a:rPr lang="zh-TW" altLang="en-US" sz="2000" b="1" dirty="0">
                <a:solidFill>
                  <a:srgbClr val="002060"/>
                </a:solidFill>
                <a:latin typeface="標楷體" panose="03000509000000000000" pitchFamily="65" charset="-120"/>
                <a:ea typeface="標楷體" panose="03000509000000000000" pitchFamily="65" charset="-120"/>
              </a:rPr>
              <a:t>月團體會員家數共計 </a:t>
            </a:r>
            <a:r>
              <a:rPr lang="en-US" altLang="zh-TW" sz="2000" b="1" u="sng" dirty="0">
                <a:solidFill>
                  <a:srgbClr val="002060"/>
                </a:solidFill>
                <a:latin typeface="標楷體" panose="03000509000000000000" pitchFamily="65" charset="-120"/>
                <a:ea typeface="標楷體" panose="03000509000000000000" pitchFamily="65" charset="-120"/>
              </a:rPr>
              <a:t>84</a:t>
            </a:r>
            <a:r>
              <a:rPr lang="zh-TW" altLang="en-US" sz="2000" b="1" u="sng" dirty="0">
                <a:solidFill>
                  <a:srgbClr val="002060"/>
                </a:solidFill>
                <a:latin typeface="標楷體" panose="03000509000000000000" pitchFamily="65" charset="-120"/>
                <a:ea typeface="標楷體" panose="03000509000000000000" pitchFamily="65" charset="-120"/>
              </a:rPr>
              <a:t>家</a:t>
            </a:r>
            <a:endParaRPr lang="en-US" altLang="zh-TW" sz="2000" b="1" u="sng" dirty="0">
              <a:solidFill>
                <a:srgbClr val="002060"/>
              </a:solidFill>
              <a:latin typeface="標楷體" panose="03000509000000000000" pitchFamily="65" charset="-120"/>
              <a:ea typeface="標楷體" panose="03000509000000000000" pitchFamily="65" charset="-120"/>
            </a:endParaRPr>
          </a:p>
          <a:p>
            <a:pPr marL="257175" indent="-257175">
              <a:buFont typeface="Wingdings" panose="05000000000000000000" pitchFamily="2" charset="2"/>
              <a:buChar char="Ø"/>
            </a:pPr>
            <a:r>
              <a:rPr lang="zh-TW" altLang="en-US" sz="2000" b="1" u="sng" dirty="0">
                <a:solidFill>
                  <a:srgbClr val="002060"/>
                </a:solidFill>
                <a:latin typeface="標楷體" panose="03000509000000000000" pitchFamily="65" charset="-120"/>
                <a:ea typeface="標楷體" panose="03000509000000000000" pitchFamily="65" charset="-120"/>
              </a:rPr>
              <a:t>贊助會員</a:t>
            </a:r>
            <a:r>
              <a:rPr lang="en-US" altLang="zh-TW" sz="2000" b="1" u="sng" dirty="0">
                <a:solidFill>
                  <a:srgbClr val="002060"/>
                </a:solidFill>
                <a:latin typeface="標楷體" panose="03000509000000000000" pitchFamily="65" charset="-120"/>
                <a:ea typeface="標楷體" panose="03000509000000000000" pitchFamily="65" charset="-120"/>
              </a:rPr>
              <a:t>4</a:t>
            </a:r>
            <a:r>
              <a:rPr lang="zh-TW" altLang="en-US" sz="2000" b="1" u="sng" dirty="0">
                <a:solidFill>
                  <a:srgbClr val="002060"/>
                </a:solidFill>
                <a:latin typeface="標楷體" panose="03000509000000000000" pitchFamily="65" charset="-120"/>
                <a:ea typeface="標楷體" panose="03000509000000000000" pitchFamily="65" charset="-120"/>
              </a:rPr>
              <a:t>家、個人會員</a:t>
            </a:r>
            <a:r>
              <a:rPr lang="en-US" altLang="zh-TW" sz="2000" b="1" u="sng" dirty="0">
                <a:solidFill>
                  <a:srgbClr val="002060"/>
                </a:solidFill>
                <a:latin typeface="標楷體" panose="03000509000000000000" pitchFamily="65" charset="-120"/>
                <a:ea typeface="標楷體" panose="03000509000000000000" pitchFamily="65" charset="-120"/>
              </a:rPr>
              <a:t>2</a:t>
            </a:r>
            <a:r>
              <a:rPr lang="zh-TW" altLang="en-US" sz="2000" b="1" u="sng" dirty="0">
                <a:solidFill>
                  <a:srgbClr val="002060"/>
                </a:solidFill>
                <a:latin typeface="標楷體" panose="03000509000000000000" pitchFamily="65" charset="-120"/>
                <a:ea typeface="標楷體" panose="03000509000000000000" pitchFamily="65" charset="-120"/>
              </a:rPr>
              <a:t>名</a:t>
            </a:r>
            <a:endParaRPr lang="en-US" altLang="zh-TW" sz="2000" b="1" u="sng" dirty="0">
              <a:solidFill>
                <a:srgbClr val="002060"/>
              </a:solidFill>
              <a:latin typeface="標楷體" panose="03000509000000000000" pitchFamily="65" charset="-120"/>
              <a:ea typeface="標楷體" panose="03000509000000000000" pitchFamily="65" charset="-120"/>
            </a:endParaRPr>
          </a:p>
        </p:txBody>
      </p:sp>
      <p:graphicFrame>
        <p:nvGraphicFramePr>
          <p:cNvPr id="8" name="圖表 7"/>
          <p:cNvGraphicFramePr/>
          <p:nvPr>
            <p:extLst>
              <p:ext uri="{D42A27DB-BD31-4B8C-83A1-F6EECF244321}">
                <p14:modId xmlns:p14="http://schemas.microsoft.com/office/powerpoint/2010/main" val="450026472"/>
              </p:ext>
            </p:extLst>
          </p:nvPr>
        </p:nvGraphicFramePr>
        <p:xfrm>
          <a:off x="264050" y="1814524"/>
          <a:ext cx="8305799" cy="4640093"/>
        </p:xfrm>
        <a:graphic>
          <a:graphicData uri="http://schemas.openxmlformats.org/drawingml/2006/chart">
            <c:chart xmlns:c="http://schemas.openxmlformats.org/drawingml/2006/chart" xmlns:r="http://schemas.openxmlformats.org/officeDocument/2006/relationships" r:id="rId2"/>
          </a:graphicData>
        </a:graphic>
      </p:graphicFrame>
      <p:sp>
        <p:nvSpPr>
          <p:cNvPr id="4" name="標題 1"/>
          <p:cNvSpPr txBox="1"/>
          <p:nvPr/>
        </p:nvSpPr>
        <p:spPr>
          <a:xfrm>
            <a:off x="3606343" y="69235"/>
            <a:ext cx="1923209" cy="639019"/>
          </a:xfrm>
          <a:prstGeom prst="rect">
            <a:avLst/>
          </a:prstGeom>
        </p:spPr>
        <p:txBody>
          <a:bodyPr vert="horz" lIns="91440" tIns="45720" rIns="91440" bIns="45720" rtlCol="0" anchor="t">
            <a:normAutofit fontScale="9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zh-TW" altLang="en-US" b="1" dirty="0">
                <a:solidFill>
                  <a:schemeClr val="tx1"/>
                </a:solidFill>
                <a:latin typeface="標楷體" panose="03000509000000000000" pitchFamily="65" charset="-120"/>
                <a:ea typeface="標楷體" panose="03000509000000000000" pitchFamily="65" charset="-120"/>
              </a:rPr>
              <a:t>會員概況</a:t>
            </a:r>
          </a:p>
        </p:txBody>
      </p:sp>
      <p:sp>
        <p:nvSpPr>
          <p:cNvPr id="2" name="投影片編號版面配置區 4"/>
          <p:cNvSpPr txBox="1"/>
          <p:nvPr/>
        </p:nvSpPr>
        <p:spPr>
          <a:xfrm>
            <a:off x="8245097" y="6320333"/>
            <a:ext cx="649505"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000" smtClean="0">
                <a:solidFill>
                  <a:schemeClr val="tx1"/>
                </a:solidFill>
              </a:rPr>
              <a:t>6</a:t>
            </a:fld>
            <a:endParaRPr lang="en-US" sz="2000"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549654-BB2E-4149-FA51-F00C1039B657}"/>
              </a:ext>
            </a:extLst>
          </p:cNvPr>
          <p:cNvSpPr>
            <a:spLocks noGrp="1"/>
          </p:cNvSpPr>
          <p:nvPr>
            <p:ph type="title"/>
          </p:nvPr>
        </p:nvSpPr>
        <p:spPr>
          <a:xfrm>
            <a:off x="619124" y="68105"/>
            <a:ext cx="7391401" cy="553747"/>
          </a:xfrm>
        </p:spPr>
        <p:txBody>
          <a:bodyPr>
            <a:normAutofit/>
          </a:bodyPr>
          <a:lstStyle/>
          <a:p>
            <a:pPr algn="ctr"/>
            <a:r>
              <a:rPr lang="en-US" altLang="zh-TW"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113</a:t>
            </a:r>
            <a:r>
              <a:rPr lang="zh-TW" altLang="en-US"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年活動內容</a:t>
            </a:r>
          </a:p>
        </p:txBody>
      </p:sp>
      <p:sp>
        <p:nvSpPr>
          <p:cNvPr id="3" name="內容版面配置區 2">
            <a:extLst>
              <a:ext uri="{FF2B5EF4-FFF2-40B4-BE49-F238E27FC236}">
                <a16:creationId xmlns:a16="http://schemas.microsoft.com/office/drawing/2014/main" id="{BE992226-15B4-D8D1-5033-423CDCE33FEE}"/>
              </a:ext>
            </a:extLst>
          </p:cNvPr>
          <p:cNvSpPr>
            <a:spLocks noGrp="1"/>
          </p:cNvSpPr>
          <p:nvPr>
            <p:ph idx="1"/>
          </p:nvPr>
        </p:nvSpPr>
        <p:spPr>
          <a:xfrm>
            <a:off x="619124" y="816637"/>
            <a:ext cx="7905751" cy="5696384"/>
          </a:xfrm>
        </p:spPr>
        <p:txBody>
          <a:bodyPr>
            <a:normAutofit fontScale="85000" lnSpcReduction="20000"/>
          </a:bodyPr>
          <a:lstStyle/>
          <a:p>
            <a:pPr marL="257175" indent="-257175">
              <a:spcBef>
                <a:spcPts val="750"/>
              </a:spcBef>
            </a:pPr>
            <a:r>
              <a:rPr lang="en-US" altLang="zh-TW" sz="1900" b="1" dirty="0">
                <a:latin typeface="標楷體" panose="03000509000000000000" pitchFamily="65" charset="-120"/>
                <a:ea typeface="標楷體" panose="03000509000000000000" pitchFamily="65" charset="-120"/>
              </a:rPr>
              <a:t>2024</a:t>
            </a:r>
            <a:r>
              <a:rPr lang="zh-TW" altLang="en-US" sz="1900" b="1" dirty="0">
                <a:latin typeface="標楷體" panose="03000509000000000000" pitchFamily="65" charset="-120"/>
                <a:ea typeface="標楷體" panose="03000509000000000000" pitchFamily="65" charset="-120"/>
              </a:rPr>
              <a:t>年</a:t>
            </a:r>
            <a:r>
              <a:rPr lang="en-US" altLang="zh-TW" sz="1900" b="1" dirty="0">
                <a:latin typeface="標楷體" panose="03000509000000000000" pitchFamily="65" charset="-120"/>
                <a:ea typeface="標楷體" panose="03000509000000000000" pitchFamily="65" charset="-120"/>
              </a:rPr>
              <a:t>1</a:t>
            </a:r>
            <a:r>
              <a:rPr lang="zh-TW" altLang="en-US" sz="1900" b="1" dirty="0">
                <a:latin typeface="標楷體" panose="03000509000000000000" pitchFamily="65" charset="-120"/>
                <a:ea typeface="標楷體" panose="03000509000000000000" pitchFamily="65" charset="-120"/>
              </a:rPr>
              <a:t>月</a:t>
            </a:r>
            <a:r>
              <a:rPr lang="en-US" altLang="zh-TW" sz="1900" b="1" dirty="0">
                <a:latin typeface="標楷體" panose="03000509000000000000" pitchFamily="65" charset="-120"/>
                <a:ea typeface="標楷體" panose="03000509000000000000" pitchFamily="65" charset="-120"/>
              </a:rPr>
              <a:t>4</a:t>
            </a:r>
            <a:r>
              <a:rPr lang="zh-TW" altLang="en-US" sz="1900" b="1" dirty="0">
                <a:latin typeface="標楷體" panose="03000509000000000000" pitchFamily="65" charset="-120"/>
                <a:ea typeface="標楷體" panose="03000509000000000000" pitchFamily="65" charset="-120"/>
              </a:rPr>
              <a:t>日</a:t>
            </a:r>
            <a:r>
              <a:rPr lang="en-US" altLang="zh-TW" sz="1900" b="1" dirty="0">
                <a:latin typeface="標楷體" panose="03000509000000000000" pitchFamily="65" charset="-120"/>
                <a:ea typeface="標楷體" panose="03000509000000000000" pitchFamily="65" charset="-120"/>
              </a:rPr>
              <a:t>(</a:t>
            </a:r>
            <a:r>
              <a:rPr lang="zh-TW" altLang="en-US" sz="1900" b="1" dirty="0">
                <a:latin typeface="標楷體" panose="03000509000000000000" pitchFamily="65" charset="-120"/>
                <a:ea typeface="標楷體" panose="03000509000000000000" pitchFamily="65" charset="-120"/>
              </a:rPr>
              <a:t>四</a:t>
            </a:r>
            <a:r>
              <a:rPr lang="en-US" altLang="zh-TW" sz="1900" b="1" dirty="0">
                <a:latin typeface="標楷體" panose="03000509000000000000" pitchFamily="65" charset="-120"/>
                <a:ea typeface="標楷體" panose="03000509000000000000" pitchFamily="65" charset="-120"/>
              </a:rPr>
              <a:t>) IGBT</a:t>
            </a:r>
            <a:r>
              <a:rPr lang="zh-TW" altLang="en-US" sz="1900" b="1" dirty="0">
                <a:latin typeface="標楷體" panose="03000509000000000000" pitchFamily="65" charset="-120"/>
                <a:ea typeface="標楷體" panose="03000509000000000000" pitchFamily="65" charset="-120"/>
              </a:rPr>
              <a:t>技術於新能源產業應用研討會</a:t>
            </a:r>
          </a:p>
          <a:p>
            <a:pPr marL="257175" indent="-257175">
              <a:spcBef>
                <a:spcPts val="750"/>
              </a:spcBef>
            </a:pPr>
            <a:r>
              <a:rPr lang="en-US" altLang="zh-TW" sz="1900" b="1" dirty="0">
                <a:latin typeface="標楷體" panose="03000509000000000000" pitchFamily="65" charset="-120"/>
                <a:ea typeface="標楷體" panose="03000509000000000000" pitchFamily="65" charset="-120"/>
              </a:rPr>
              <a:t>2024</a:t>
            </a:r>
            <a:r>
              <a:rPr lang="zh-TW" altLang="en-US" sz="1900" b="1" dirty="0">
                <a:latin typeface="標楷體" panose="03000509000000000000" pitchFamily="65" charset="-120"/>
                <a:ea typeface="標楷體" panose="03000509000000000000" pitchFamily="65" charset="-120"/>
              </a:rPr>
              <a:t>年</a:t>
            </a:r>
            <a:r>
              <a:rPr lang="en-US" altLang="zh-TW" sz="1900" b="1" dirty="0">
                <a:latin typeface="標楷體" panose="03000509000000000000" pitchFamily="65" charset="-120"/>
                <a:ea typeface="標楷體" panose="03000509000000000000" pitchFamily="65" charset="-120"/>
              </a:rPr>
              <a:t>1</a:t>
            </a:r>
            <a:r>
              <a:rPr lang="zh-TW" altLang="en-US" sz="1900" b="1" dirty="0">
                <a:latin typeface="標楷體" panose="03000509000000000000" pitchFamily="65" charset="-120"/>
                <a:ea typeface="標楷體" panose="03000509000000000000" pitchFamily="65" charset="-120"/>
              </a:rPr>
              <a:t>月</a:t>
            </a:r>
            <a:r>
              <a:rPr lang="en-US" altLang="zh-TW" sz="1900" b="1" dirty="0">
                <a:latin typeface="標楷體" panose="03000509000000000000" pitchFamily="65" charset="-120"/>
                <a:ea typeface="標楷體" panose="03000509000000000000" pitchFamily="65" charset="-120"/>
              </a:rPr>
              <a:t>18</a:t>
            </a:r>
            <a:r>
              <a:rPr lang="zh-TW" altLang="en-US" sz="1900" b="1" dirty="0">
                <a:latin typeface="標楷體" panose="03000509000000000000" pitchFamily="65" charset="-120"/>
                <a:ea typeface="標楷體" panose="03000509000000000000" pitchFamily="65" charset="-120"/>
              </a:rPr>
              <a:t>日</a:t>
            </a:r>
            <a:r>
              <a:rPr lang="en-US" altLang="zh-TW" sz="1900" b="1" dirty="0">
                <a:latin typeface="標楷體" panose="03000509000000000000" pitchFamily="65" charset="-120"/>
                <a:ea typeface="標楷體" panose="03000509000000000000" pitchFamily="65" charset="-120"/>
              </a:rPr>
              <a:t>(</a:t>
            </a:r>
            <a:r>
              <a:rPr lang="zh-TW" altLang="en-US" sz="1900" b="1" dirty="0">
                <a:latin typeface="標楷體" panose="03000509000000000000" pitchFamily="65" charset="-120"/>
                <a:ea typeface="標楷體" panose="03000509000000000000" pitchFamily="65" charset="-120"/>
              </a:rPr>
              <a:t>四</a:t>
            </a:r>
            <a:r>
              <a:rPr lang="en-US" altLang="zh-TW" sz="1900" b="1" dirty="0">
                <a:latin typeface="標楷體" panose="03000509000000000000" pitchFamily="65" charset="-120"/>
                <a:ea typeface="標楷體" panose="03000509000000000000" pitchFamily="65" charset="-120"/>
              </a:rPr>
              <a:t>) </a:t>
            </a:r>
            <a:r>
              <a:rPr lang="zh-TW" altLang="en-US" sz="1900" b="1" dirty="0">
                <a:latin typeface="標楷體" panose="03000509000000000000" pitchFamily="65" charset="-120"/>
                <a:ea typeface="標楷體" panose="03000509000000000000" pitchFamily="65" charset="-120"/>
              </a:rPr>
              <a:t>碳足跡研討會</a:t>
            </a:r>
            <a:endParaRPr lang="en-US" altLang="zh-TW" sz="1900" b="1" dirty="0">
              <a:latin typeface="標楷體" panose="03000509000000000000" pitchFamily="65" charset="-120"/>
              <a:ea typeface="標楷體" panose="03000509000000000000" pitchFamily="65" charset="-120"/>
            </a:endParaRPr>
          </a:p>
          <a:p>
            <a:pPr marL="257175" indent="-257175">
              <a:spcBef>
                <a:spcPts val="750"/>
              </a:spcBef>
            </a:pPr>
            <a:r>
              <a:rPr lang="en-US" altLang="zh-TW" sz="1900" b="1" dirty="0">
                <a:latin typeface="標楷體" panose="03000509000000000000" pitchFamily="65" charset="-120"/>
                <a:ea typeface="標楷體" panose="03000509000000000000" pitchFamily="65" charset="-120"/>
              </a:rPr>
              <a:t>2024</a:t>
            </a:r>
            <a:r>
              <a:rPr lang="zh-TW" altLang="en-US" sz="1900" b="1" dirty="0">
                <a:latin typeface="標楷體" panose="03000509000000000000" pitchFamily="65" charset="-120"/>
                <a:ea typeface="標楷體" panose="03000509000000000000" pitchFamily="65" charset="-120"/>
              </a:rPr>
              <a:t>年</a:t>
            </a:r>
            <a:r>
              <a:rPr lang="en-US" altLang="zh-TW" sz="1900" b="1" dirty="0">
                <a:latin typeface="標楷體" panose="03000509000000000000" pitchFamily="65" charset="-120"/>
                <a:ea typeface="標楷體" panose="03000509000000000000" pitchFamily="65" charset="-120"/>
              </a:rPr>
              <a:t>1</a:t>
            </a:r>
            <a:r>
              <a:rPr lang="zh-TW" altLang="en-US" sz="1900" b="1" dirty="0">
                <a:latin typeface="標楷體" panose="03000509000000000000" pitchFamily="65" charset="-120"/>
                <a:ea typeface="標楷體" panose="03000509000000000000" pitchFamily="65" charset="-120"/>
              </a:rPr>
              <a:t>月</a:t>
            </a:r>
            <a:r>
              <a:rPr lang="en-US" altLang="zh-TW" sz="1900" b="1" dirty="0">
                <a:latin typeface="標楷體" panose="03000509000000000000" pitchFamily="65" charset="-120"/>
                <a:ea typeface="標楷體" panose="03000509000000000000" pitchFamily="65" charset="-120"/>
              </a:rPr>
              <a:t>19</a:t>
            </a:r>
            <a:r>
              <a:rPr lang="zh-TW" altLang="en-US" sz="1900" b="1" dirty="0">
                <a:latin typeface="標楷體" panose="03000509000000000000" pitchFamily="65" charset="-120"/>
                <a:ea typeface="標楷體" panose="03000509000000000000" pitchFamily="65" charset="-120"/>
              </a:rPr>
              <a:t>日</a:t>
            </a:r>
            <a:r>
              <a:rPr lang="en-US" altLang="zh-TW" sz="1900" b="1" dirty="0">
                <a:latin typeface="標楷體" panose="03000509000000000000" pitchFamily="65" charset="-120"/>
                <a:ea typeface="標楷體" panose="03000509000000000000" pitchFamily="65" charset="-120"/>
              </a:rPr>
              <a:t>(</a:t>
            </a:r>
            <a:r>
              <a:rPr lang="zh-TW" altLang="en-US" sz="1900" b="1" dirty="0">
                <a:latin typeface="標楷體" panose="03000509000000000000" pitchFamily="65" charset="-120"/>
                <a:ea typeface="標楷體" panose="03000509000000000000" pitchFamily="65" charset="-120"/>
              </a:rPr>
              <a:t>五</a:t>
            </a:r>
            <a:r>
              <a:rPr lang="en-US" altLang="zh-TW" sz="1900" b="1" dirty="0">
                <a:latin typeface="標楷體" panose="03000509000000000000" pitchFamily="65" charset="-120"/>
                <a:ea typeface="標楷體" panose="03000509000000000000" pitchFamily="65" charset="-120"/>
              </a:rPr>
              <a:t>) </a:t>
            </a:r>
            <a:r>
              <a:rPr lang="zh-TW" altLang="en-US" sz="1900" b="1" dirty="0">
                <a:latin typeface="標楷體" panose="03000509000000000000" pitchFamily="65" charset="-120"/>
                <a:ea typeface="標楷體" panose="03000509000000000000" pitchFamily="65" charset="-120"/>
              </a:rPr>
              <a:t>鉛酸電池回收工作討論會</a:t>
            </a:r>
          </a:p>
          <a:p>
            <a:pPr marL="257175" indent="-257175">
              <a:spcBef>
                <a:spcPts val="750"/>
              </a:spcBef>
            </a:pPr>
            <a:r>
              <a:rPr lang="en-US" altLang="zh-TW" sz="1900" b="1" dirty="0">
                <a:latin typeface="標楷體" panose="03000509000000000000" pitchFamily="65" charset="-120"/>
                <a:ea typeface="標楷體" panose="03000509000000000000" pitchFamily="65" charset="-120"/>
              </a:rPr>
              <a:t>2024</a:t>
            </a:r>
            <a:r>
              <a:rPr lang="zh-TW" altLang="en-US" sz="1900" b="1" dirty="0">
                <a:latin typeface="標楷體" panose="03000509000000000000" pitchFamily="65" charset="-120"/>
                <a:ea typeface="標楷體" panose="03000509000000000000" pitchFamily="65" charset="-120"/>
              </a:rPr>
              <a:t>年</a:t>
            </a:r>
            <a:r>
              <a:rPr lang="en-US" altLang="zh-TW" sz="1900" b="1" dirty="0">
                <a:latin typeface="標楷體" panose="03000509000000000000" pitchFamily="65" charset="-120"/>
                <a:ea typeface="標楷體" panose="03000509000000000000" pitchFamily="65" charset="-120"/>
              </a:rPr>
              <a:t>1</a:t>
            </a:r>
            <a:r>
              <a:rPr lang="zh-TW" altLang="en-US" sz="1900" b="1" dirty="0">
                <a:latin typeface="標楷體" panose="03000509000000000000" pitchFamily="65" charset="-120"/>
                <a:ea typeface="標楷體" panose="03000509000000000000" pitchFamily="65" charset="-120"/>
              </a:rPr>
              <a:t>月</a:t>
            </a:r>
            <a:r>
              <a:rPr lang="en-US" altLang="zh-TW" sz="1900" b="1" dirty="0">
                <a:latin typeface="標楷體" panose="03000509000000000000" pitchFamily="65" charset="-120"/>
                <a:ea typeface="標楷體" panose="03000509000000000000" pitchFamily="65" charset="-120"/>
              </a:rPr>
              <a:t>23</a:t>
            </a:r>
            <a:r>
              <a:rPr lang="zh-TW" altLang="en-US" sz="1900" b="1" dirty="0">
                <a:latin typeface="標楷體" panose="03000509000000000000" pitchFamily="65" charset="-120"/>
                <a:ea typeface="標楷體" panose="03000509000000000000" pitchFamily="65" charset="-120"/>
              </a:rPr>
              <a:t>日</a:t>
            </a:r>
            <a:r>
              <a:rPr lang="en-US" altLang="zh-TW" sz="1900" b="1" dirty="0">
                <a:latin typeface="標楷體" panose="03000509000000000000" pitchFamily="65" charset="-120"/>
                <a:ea typeface="標楷體" panose="03000509000000000000" pitchFamily="65" charset="-120"/>
              </a:rPr>
              <a:t>(</a:t>
            </a:r>
            <a:r>
              <a:rPr lang="zh-TW" altLang="en-US" sz="1900" b="1" dirty="0">
                <a:latin typeface="標楷體" panose="03000509000000000000" pitchFamily="65" charset="-120"/>
                <a:ea typeface="標楷體" panose="03000509000000000000" pitchFamily="65" charset="-120"/>
              </a:rPr>
              <a:t>二</a:t>
            </a:r>
            <a:r>
              <a:rPr lang="en-US" altLang="zh-TW" sz="1900" b="1" dirty="0">
                <a:latin typeface="標楷體" panose="03000509000000000000" pitchFamily="65" charset="-120"/>
                <a:ea typeface="標楷體" panose="03000509000000000000" pitchFamily="65" charset="-120"/>
              </a:rPr>
              <a:t>) 113</a:t>
            </a:r>
            <a:r>
              <a:rPr lang="zh-TW" altLang="en-US" sz="1900" b="1" dirty="0">
                <a:latin typeface="標楷體" panose="03000509000000000000" pitchFamily="65" charset="-120"/>
                <a:ea typeface="標楷體" panose="03000509000000000000" pitchFamily="65" charset="-120"/>
              </a:rPr>
              <a:t>年第</a:t>
            </a:r>
            <a:r>
              <a:rPr lang="en-US" altLang="zh-TW" sz="1900" b="1" dirty="0">
                <a:latin typeface="標楷體" panose="03000509000000000000" pitchFamily="65" charset="-120"/>
                <a:ea typeface="標楷體" panose="03000509000000000000" pitchFamily="65" charset="-120"/>
              </a:rPr>
              <a:t>1</a:t>
            </a:r>
            <a:r>
              <a:rPr lang="zh-TW" altLang="en-US" sz="1900" b="1" dirty="0">
                <a:latin typeface="標楷體" panose="03000509000000000000" pitchFamily="65" charset="-120"/>
                <a:ea typeface="標楷體" panose="03000509000000000000" pitchFamily="65" charset="-120"/>
              </a:rPr>
              <a:t>次併網型儲能三方平台溝通會議</a:t>
            </a:r>
          </a:p>
          <a:p>
            <a:pPr marL="257175" indent="-257175">
              <a:spcBef>
                <a:spcPts val="750"/>
              </a:spcBef>
            </a:pPr>
            <a:r>
              <a:rPr lang="en-US" altLang="zh-TW" sz="1900" b="1" dirty="0">
                <a:latin typeface="標楷體" panose="03000509000000000000" pitchFamily="65" charset="-120"/>
                <a:ea typeface="標楷體" panose="03000509000000000000" pitchFamily="65" charset="-120"/>
              </a:rPr>
              <a:t>2024</a:t>
            </a:r>
            <a:r>
              <a:rPr lang="zh-TW" altLang="en-US" sz="1900" b="1" dirty="0">
                <a:latin typeface="標楷體" panose="03000509000000000000" pitchFamily="65" charset="-120"/>
                <a:ea typeface="標楷體" panose="03000509000000000000" pitchFamily="65" charset="-120"/>
              </a:rPr>
              <a:t>年</a:t>
            </a:r>
            <a:r>
              <a:rPr lang="en-US" altLang="zh-TW" sz="1900" b="1" dirty="0">
                <a:latin typeface="標楷體" panose="03000509000000000000" pitchFamily="65" charset="-120"/>
                <a:ea typeface="標楷體" panose="03000509000000000000" pitchFamily="65" charset="-120"/>
              </a:rPr>
              <a:t>1</a:t>
            </a:r>
            <a:r>
              <a:rPr lang="zh-TW" altLang="en-US" sz="1900" b="1" dirty="0">
                <a:latin typeface="標楷體" panose="03000509000000000000" pitchFamily="65" charset="-120"/>
                <a:ea typeface="標楷體" panose="03000509000000000000" pitchFamily="65" charset="-120"/>
              </a:rPr>
              <a:t>月</a:t>
            </a:r>
            <a:r>
              <a:rPr lang="en-US" altLang="zh-TW" sz="1900" b="1" dirty="0">
                <a:latin typeface="標楷體" panose="03000509000000000000" pitchFamily="65" charset="-120"/>
                <a:ea typeface="標楷體" panose="03000509000000000000" pitchFamily="65" charset="-120"/>
              </a:rPr>
              <a:t>25</a:t>
            </a:r>
            <a:r>
              <a:rPr lang="zh-TW" altLang="en-US" sz="1900" b="1" dirty="0">
                <a:latin typeface="標楷體" panose="03000509000000000000" pitchFamily="65" charset="-120"/>
                <a:ea typeface="標楷體" panose="03000509000000000000" pitchFamily="65" charset="-120"/>
              </a:rPr>
              <a:t>日</a:t>
            </a:r>
            <a:r>
              <a:rPr lang="en-US" altLang="zh-TW" sz="1900" b="1" dirty="0">
                <a:latin typeface="標楷體" panose="03000509000000000000" pitchFamily="65" charset="-120"/>
                <a:ea typeface="標楷體" panose="03000509000000000000" pitchFamily="65" charset="-120"/>
              </a:rPr>
              <a:t>(</a:t>
            </a:r>
            <a:r>
              <a:rPr lang="zh-TW" altLang="en-US" sz="1900" b="1" dirty="0">
                <a:latin typeface="標楷體" panose="03000509000000000000" pitchFamily="65" charset="-120"/>
                <a:ea typeface="標楷體" panose="03000509000000000000" pitchFamily="65" charset="-120"/>
              </a:rPr>
              <a:t>四</a:t>
            </a:r>
            <a:r>
              <a:rPr lang="en-US" altLang="zh-TW" sz="1900" b="1" dirty="0">
                <a:latin typeface="標楷體" panose="03000509000000000000" pitchFamily="65" charset="-120"/>
                <a:ea typeface="標楷體" panose="03000509000000000000" pitchFamily="65" charset="-120"/>
              </a:rPr>
              <a:t>) </a:t>
            </a:r>
            <a:r>
              <a:rPr lang="zh-TW" altLang="en-US" sz="1900" b="1" dirty="0">
                <a:latin typeface="標楷體" panose="03000509000000000000" pitchFamily="65" charset="-120"/>
                <a:ea typeface="標楷體" panose="03000509000000000000" pitchFamily="65" charset="-120"/>
              </a:rPr>
              <a:t>資源循環促進法草案研商會</a:t>
            </a:r>
          </a:p>
          <a:p>
            <a:pPr marL="257175" indent="-257175">
              <a:spcBef>
                <a:spcPts val="750"/>
              </a:spcBef>
            </a:pPr>
            <a:r>
              <a:rPr lang="en-US" altLang="zh-TW" sz="1900" b="1" dirty="0">
                <a:latin typeface="標楷體" panose="03000509000000000000" pitchFamily="65" charset="-120"/>
                <a:ea typeface="標楷體" panose="03000509000000000000" pitchFamily="65" charset="-120"/>
              </a:rPr>
              <a:t>2024</a:t>
            </a:r>
            <a:r>
              <a:rPr lang="zh-TW" altLang="en-US" sz="1900" b="1" dirty="0">
                <a:latin typeface="標楷體" panose="03000509000000000000" pitchFamily="65" charset="-120"/>
                <a:ea typeface="標楷體" panose="03000509000000000000" pitchFamily="65" charset="-120"/>
              </a:rPr>
              <a:t>年</a:t>
            </a:r>
            <a:r>
              <a:rPr lang="en-US" altLang="zh-TW" sz="1900" b="1" dirty="0">
                <a:latin typeface="標楷體" panose="03000509000000000000" pitchFamily="65" charset="-120"/>
                <a:ea typeface="標楷體" panose="03000509000000000000" pitchFamily="65" charset="-120"/>
              </a:rPr>
              <a:t>1</a:t>
            </a:r>
            <a:r>
              <a:rPr lang="zh-TW" altLang="en-US" sz="1900" b="1" dirty="0">
                <a:latin typeface="標楷體" panose="03000509000000000000" pitchFamily="65" charset="-120"/>
                <a:ea typeface="標楷體" panose="03000509000000000000" pitchFamily="65" charset="-120"/>
              </a:rPr>
              <a:t>月</a:t>
            </a:r>
            <a:r>
              <a:rPr lang="en-US" altLang="zh-TW" sz="1900" b="1" dirty="0">
                <a:latin typeface="標楷體" panose="03000509000000000000" pitchFamily="65" charset="-120"/>
                <a:ea typeface="標楷體" panose="03000509000000000000" pitchFamily="65" charset="-120"/>
              </a:rPr>
              <a:t>26</a:t>
            </a:r>
            <a:r>
              <a:rPr lang="zh-TW" altLang="en-US" sz="1900" b="1" dirty="0">
                <a:latin typeface="標楷體" panose="03000509000000000000" pitchFamily="65" charset="-120"/>
                <a:ea typeface="標楷體" panose="03000509000000000000" pitchFamily="65" charset="-120"/>
              </a:rPr>
              <a:t>日</a:t>
            </a:r>
            <a:r>
              <a:rPr lang="en-US" altLang="zh-TW" sz="1900" b="1" dirty="0">
                <a:latin typeface="標楷體" panose="03000509000000000000" pitchFamily="65" charset="-120"/>
                <a:ea typeface="標楷體" panose="03000509000000000000" pitchFamily="65" charset="-120"/>
              </a:rPr>
              <a:t>(</a:t>
            </a:r>
            <a:r>
              <a:rPr lang="zh-TW" altLang="en-US" sz="1900" b="1" dirty="0">
                <a:latin typeface="標楷體" panose="03000509000000000000" pitchFamily="65" charset="-120"/>
                <a:ea typeface="標楷體" panose="03000509000000000000" pitchFamily="65" charset="-120"/>
              </a:rPr>
              <a:t>五</a:t>
            </a:r>
            <a:r>
              <a:rPr lang="en-US" altLang="zh-TW" sz="1900" b="1" dirty="0">
                <a:latin typeface="標楷體" panose="03000509000000000000" pitchFamily="65" charset="-120"/>
                <a:ea typeface="標楷體" panose="03000509000000000000" pitchFamily="65" charset="-120"/>
              </a:rPr>
              <a:t>) </a:t>
            </a:r>
            <a:r>
              <a:rPr lang="zh-TW" altLang="en-US" sz="1900" b="1" dirty="0">
                <a:latin typeface="標楷體" panose="03000509000000000000" pitchFamily="65" charset="-120"/>
                <a:ea typeface="標楷體" panose="03000509000000000000" pitchFamily="65" charset="-120"/>
              </a:rPr>
              <a:t>評估我國對中貿易高風險產品機制建構」專家座談會</a:t>
            </a:r>
            <a:endParaRPr lang="en-US" altLang="zh-TW" sz="1900" b="1" dirty="0">
              <a:latin typeface="標楷體" panose="03000509000000000000" pitchFamily="65" charset="-120"/>
              <a:ea typeface="標楷體" panose="03000509000000000000" pitchFamily="65" charset="-120"/>
            </a:endParaRPr>
          </a:p>
          <a:p>
            <a:pPr marL="257175" indent="-257175">
              <a:spcBef>
                <a:spcPts val="750"/>
              </a:spcBef>
            </a:pPr>
            <a:r>
              <a:rPr lang="en-US" altLang="zh-TW" sz="1900" b="1" dirty="0">
                <a:latin typeface="標楷體" panose="03000509000000000000" pitchFamily="65" charset="-120"/>
                <a:ea typeface="標楷體" panose="03000509000000000000" pitchFamily="65" charset="-120"/>
              </a:rPr>
              <a:t>2024</a:t>
            </a:r>
            <a:r>
              <a:rPr lang="zh-TW" altLang="en-US" sz="1900" b="1" dirty="0">
                <a:latin typeface="標楷體" panose="03000509000000000000" pitchFamily="65" charset="-120"/>
                <a:ea typeface="標楷體" panose="03000509000000000000" pitchFamily="65" charset="-120"/>
              </a:rPr>
              <a:t>年</a:t>
            </a:r>
            <a:r>
              <a:rPr lang="en-US" altLang="zh-TW" sz="1900" b="1" dirty="0">
                <a:latin typeface="標楷體" panose="03000509000000000000" pitchFamily="65" charset="-120"/>
                <a:ea typeface="標楷體" panose="03000509000000000000" pitchFamily="65" charset="-120"/>
              </a:rPr>
              <a:t>1</a:t>
            </a:r>
            <a:r>
              <a:rPr lang="zh-TW" altLang="en-US" sz="1900" b="1" dirty="0">
                <a:latin typeface="標楷體" panose="03000509000000000000" pitchFamily="65" charset="-120"/>
                <a:ea typeface="標楷體" panose="03000509000000000000" pitchFamily="65" charset="-120"/>
              </a:rPr>
              <a:t>月</a:t>
            </a:r>
            <a:r>
              <a:rPr lang="en-US" altLang="zh-TW" sz="1900" b="1" dirty="0">
                <a:latin typeface="標楷體" panose="03000509000000000000" pitchFamily="65" charset="-120"/>
                <a:ea typeface="標楷體" panose="03000509000000000000" pitchFamily="65" charset="-120"/>
              </a:rPr>
              <a:t>30</a:t>
            </a:r>
            <a:r>
              <a:rPr lang="zh-TW" altLang="en-US" sz="1900" b="1" dirty="0">
                <a:latin typeface="標楷體" panose="03000509000000000000" pitchFamily="65" charset="-120"/>
                <a:ea typeface="標楷體" panose="03000509000000000000" pitchFamily="65" charset="-120"/>
              </a:rPr>
              <a:t>日</a:t>
            </a:r>
            <a:r>
              <a:rPr lang="en-US" altLang="zh-TW" sz="1900" b="1" dirty="0">
                <a:latin typeface="標楷體" panose="03000509000000000000" pitchFamily="65" charset="-120"/>
                <a:ea typeface="標楷體" panose="03000509000000000000" pitchFamily="65" charset="-120"/>
              </a:rPr>
              <a:t>(</a:t>
            </a:r>
            <a:r>
              <a:rPr lang="zh-TW" altLang="en-US" sz="1900" b="1" dirty="0">
                <a:latin typeface="標楷體" panose="03000509000000000000" pitchFamily="65" charset="-120"/>
                <a:ea typeface="標楷體" panose="03000509000000000000" pitchFamily="65" charset="-120"/>
              </a:rPr>
              <a:t>二</a:t>
            </a:r>
            <a:r>
              <a:rPr lang="en-US" altLang="zh-TW" sz="1900" b="1" dirty="0">
                <a:latin typeface="標楷體" panose="03000509000000000000" pitchFamily="65" charset="-120"/>
                <a:ea typeface="標楷體" panose="03000509000000000000" pitchFamily="65" charset="-120"/>
              </a:rPr>
              <a:t>) </a:t>
            </a:r>
            <a:r>
              <a:rPr lang="zh-TW" altLang="en-US" sz="1900" b="1" dirty="0">
                <a:latin typeface="標楷體" panose="03000509000000000000" pitchFamily="65" charset="-120"/>
                <a:ea typeface="標楷體" panose="03000509000000000000" pitchFamily="65" charset="-120"/>
              </a:rPr>
              <a:t>第二次併網型儲能三方平台溝通會議</a:t>
            </a:r>
          </a:p>
          <a:p>
            <a:pPr marL="257175" indent="-257175">
              <a:spcBef>
                <a:spcPts val="750"/>
              </a:spcBef>
            </a:pPr>
            <a:r>
              <a:rPr lang="en-US" altLang="zh-TW" sz="1900" b="1" dirty="0">
                <a:latin typeface="標楷體" panose="03000509000000000000" pitchFamily="65" charset="-120"/>
                <a:ea typeface="標楷體" panose="03000509000000000000" pitchFamily="65" charset="-120"/>
              </a:rPr>
              <a:t>2024</a:t>
            </a:r>
            <a:r>
              <a:rPr lang="zh-TW" altLang="en-US" sz="1900" b="1" dirty="0">
                <a:latin typeface="標楷體" panose="03000509000000000000" pitchFamily="65" charset="-120"/>
                <a:ea typeface="標楷體" panose="03000509000000000000" pitchFamily="65" charset="-120"/>
              </a:rPr>
              <a:t>年</a:t>
            </a:r>
            <a:r>
              <a:rPr lang="en-US" altLang="zh-TW" sz="1900" b="1" dirty="0">
                <a:latin typeface="標楷體" panose="03000509000000000000" pitchFamily="65" charset="-120"/>
                <a:ea typeface="標楷體" panose="03000509000000000000" pitchFamily="65" charset="-120"/>
              </a:rPr>
              <a:t>1</a:t>
            </a:r>
            <a:r>
              <a:rPr lang="zh-TW" altLang="en-US" sz="1900" b="1" dirty="0">
                <a:latin typeface="標楷體" panose="03000509000000000000" pitchFamily="65" charset="-120"/>
                <a:ea typeface="標楷體" panose="03000509000000000000" pitchFamily="65" charset="-120"/>
              </a:rPr>
              <a:t>月</a:t>
            </a:r>
            <a:r>
              <a:rPr lang="en-US" altLang="zh-TW" sz="1900" b="1" dirty="0">
                <a:latin typeface="標楷體" panose="03000509000000000000" pitchFamily="65" charset="-120"/>
                <a:ea typeface="標楷體" panose="03000509000000000000" pitchFamily="65" charset="-120"/>
              </a:rPr>
              <a:t>30</a:t>
            </a:r>
            <a:r>
              <a:rPr lang="zh-TW" altLang="en-US" sz="1900" b="1" dirty="0">
                <a:latin typeface="標楷體" panose="03000509000000000000" pitchFamily="65" charset="-120"/>
                <a:ea typeface="標楷體" panose="03000509000000000000" pitchFamily="65" charset="-120"/>
              </a:rPr>
              <a:t>日</a:t>
            </a:r>
            <a:r>
              <a:rPr lang="en-US" altLang="zh-TW" sz="1900" b="1" dirty="0">
                <a:latin typeface="標楷體" panose="03000509000000000000" pitchFamily="65" charset="-120"/>
                <a:ea typeface="標楷體" panose="03000509000000000000" pitchFamily="65" charset="-120"/>
              </a:rPr>
              <a:t>(</a:t>
            </a:r>
            <a:r>
              <a:rPr lang="zh-TW" altLang="en-US" sz="1900" b="1" dirty="0">
                <a:latin typeface="標楷體" panose="03000509000000000000" pitchFamily="65" charset="-120"/>
                <a:ea typeface="標楷體" panose="03000509000000000000" pitchFamily="65" charset="-120"/>
              </a:rPr>
              <a:t>二</a:t>
            </a:r>
            <a:r>
              <a:rPr lang="en-US" altLang="zh-TW" sz="1900" b="1" dirty="0">
                <a:latin typeface="標楷體" panose="03000509000000000000" pitchFamily="65" charset="-120"/>
                <a:ea typeface="標楷體" panose="03000509000000000000" pitchFamily="65" charset="-120"/>
              </a:rPr>
              <a:t>) </a:t>
            </a:r>
            <a:r>
              <a:rPr lang="zh-TW" altLang="en-US" sz="1900" b="1" dirty="0">
                <a:latin typeface="標楷體" panose="03000509000000000000" pitchFamily="65" charset="-120"/>
                <a:ea typeface="標楷體" panose="03000509000000000000" pitchFamily="65" charset="-120"/>
              </a:rPr>
              <a:t>台灣電池協會第九屆第五次理監事會議</a:t>
            </a:r>
          </a:p>
          <a:p>
            <a:pPr marL="257175" indent="-257175">
              <a:spcBef>
                <a:spcPts val="750"/>
              </a:spcBef>
            </a:pPr>
            <a:r>
              <a:rPr lang="en-US" altLang="zh-TW" sz="1900" b="1" dirty="0">
                <a:latin typeface="標楷體" panose="03000509000000000000" pitchFamily="65" charset="-120"/>
                <a:ea typeface="標楷體" panose="03000509000000000000" pitchFamily="65" charset="-120"/>
              </a:rPr>
              <a:t>2024</a:t>
            </a:r>
            <a:r>
              <a:rPr lang="zh-TW" altLang="en-US" sz="1900" b="1" dirty="0">
                <a:latin typeface="標楷體" panose="03000509000000000000" pitchFamily="65" charset="-120"/>
                <a:ea typeface="標楷體" panose="03000509000000000000" pitchFamily="65" charset="-120"/>
              </a:rPr>
              <a:t>年</a:t>
            </a:r>
            <a:r>
              <a:rPr lang="en-US" altLang="zh-TW" sz="1900" b="1" dirty="0">
                <a:latin typeface="標楷體" panose="03000509000000000000" pitchFamily="65" charset="-120"/>
                <a:ea typeface="標楷體" panose="03000509000000000000" pitchFamily="65" charset="-120"/>
              </a:rPr>
              <a:t>1</a:t>
            </a:r>
            <a:r>
              <a:rPr lang="zh-TW" altLang="en-US" sz="1900" b="1" dirty="0">
                <a:latin typeface="標楷體" panose="03000509000000000000" pitchFamily="65" charset="-120"/>
                <a:ea typeface="標楷體" panose="03000509000000000000" pitchFamily="65" charset="-120"/>
              </a:rPr>
              <a:t>月</a:t>
            </a:r>
            <a:r>
              <a:rPr lang="en-US" altLang="zh-TW" sz="1900" b="1" dirty="0">
                <a:latin typeface="標楷體" panose="03000509000000000000" pitchFamily="65" charset="-120"/>
                <a:ea typeface="標楷體" panose="03000509000000000000" pitchFamily="65" charset="-120"/>
              </a:rPr>
              <a:t>31</a:t>
            </a:r>
            <a:r>
              <a:rPr lang="zh-TW" altLang="en-US" sz="1900" b="1" dirty="0">
                <a:latin typeface="標楷體" panose="03000509000000000000" pitchFamily="65" charset="-120"/>
                <a:ea typeface="標楷體" panose="03000509000000000000" pitchFamily="65" charset="-120"/>
              </a:rPr>
              <a:t>日</a:t>
            </a:r>
            <a:r>
              <a:rPr lang="en-US" altLang="zh-TW" sz="1900" b="1" dirty="0">
                <a:latin typeface="標楷體" panose="03000509000000000000" pitchFamily="65" charset="-120"/>
                <a:ea typeface="標楷體" panose="03000509000000000000" pitchFamily="65" charset="-120"/>
              </a:rPr>
              <a:t>(</a:t>
            </a:r>
            <a:r>
              <a:rPr lang="zh-TW" altLang="en-US" sz="1900" b="1" dirty="0">
                <a:latin typeface="標楷體" panose="03000509000000000000" pitchFamily="65" charset="-120"/>
                <a:ea typeface="標楷體" panose="03000509000000000000" pitchFamily="65" charset="-120"/>
              </a:rPr>
              <a:t>三</a:t>
            </a:r>
            <a:r>
              <a:rPr lang="en-US" altLang="zh-TW" sz="1900" b="1" dirty="0">
                <a:latin typeface="標楷體" panose="03000509000000000000" pitchFamily="65" charset="-120"/>
                <a:ea typeface="標楷體" panose="03000509000000000000" pitchFamily="65" charset="-120"/>
              </a:rPr>
              <a:t>) </a:t>
            </a:r>
            <a:r>
              <a:rPr lang="zh-TW" altLang="en-US" sz="1900" b="1" dirty="0">
                <a:latin typeface="標楷體" panose="03000509000000000000" pitchFamily="65" charset="-120"/>
                <a:ea typeface="標楷體" panose="03000509000000000000" pitchFamily="65" charset="-120"/>
              </a:rPr>
              <a:t>德國萊茵與協會舉辦研討會</a:t>
            </a:r>
            <a:r>
              <a:rPr lang="en-US" altLang="zh-TW" sz="1900" b="1" dirty="0">
                <a:latin typeface="標楷體" panose="03000509000000000000" pitchFamily="65" charset="-120"/>
                <a:ea typeface="標楷體" panose="03000509000000000000" pitchFamily="65" charset="-120"/>
              </a:rPr>
              <a:t>-</a:t>
            </a:r>
            <a:r>
              <a:rPr lang="zh-TW" altLang="en-US" sz="1900" b="1" dirty="0">
                <a:latin typeface="標楷體" panose="03000509000000000000" pitchFamily="65" charset="-120"/>
                <a:ea typeface="標楷體" panose="03000509000000000000" pitchFamily="65" charset="-120"/>
              </a:rPr>
              <a:t>歐洲新電池法規研討會</a:t>
            </a:r>
          </a:p>
          <a:p>
            <a:pPr marL="257175" indent="-257175">
              <a:spcBef>
                <a:spcPts val="750"/>
              </a:spcBef>
            </a:pPr>
            <a:r>
              <a:rPr lang="en-US" altLang="zh-TW" sz="1900" b="1" dirty="0">
                <a:latin typeface="標楷體" panose="03000509000000000000" pitchFamily="65" charset="-120"/>
                <a:ea typeface="標楷體" panose="03000509000000000000" pitchFamily="65" charset="-120"/>
              </a:rPr>
              <a:t>2024</a:t>
            </a:r>
            <a:r>
              <a:rPr lang="zh-TW" altLang="en-US" sz="1900" b="1" dirty="0">
                <a:latin typeface="標楷體" panose="03000509000000000000" pitchFamily="65" charset="-120"/>
                <a:ea typeface="標楷體" panose="03000509000000000000" pitchFamily="65" charset="-120"/>
              </a:rPr>
              <a:t>年</a:t>
            </a:r>
            <a:r>
              <a:rPr lang="en-US" altLang="zh-TW" sz="1900" b="1" dirty="0">
                <a:latin typeface="標楷體" panose="03000509000000000000" pitchFamily="65" charset="-120"/>
                <a:ea typeface="標楷體" panose="03000509000000000000" pitchFamily="65" charset="-120"/>
              </a:rPr>
              <a:t>2</a:t>
            </a:r>
            <a:r>
              <a:rPr lang="zh-TW" altLang="en-US" sz="1900" b="1" dirty="0">
                <a:latin typeface="標楷體" panose="03000509000000000000" pitchFamily="65" charset="-120"/>
                <a:ea typeface="標楷體" panose="03000509000000000000" pitchFamily="65" charset="-120"/>
              </a:rPr>
              <a:t>月</a:t>
            </a:r>
            <a:r>
              <a:rPr lang="en-US" altLang="zh-TW" sz="1900" b="1" dirty="0">
                <a:latin typeface="標楷體" panose="03000509000000000000" pitchFamily="65" charset="-120"/>
                <a:ea typeface="標楷體" panose="03000509000000000000" pitchFamily="65" charset="-120"/>
              </a:rPr>
              <a:t>02</a:t>
            </a:r>
            <a:r>
              <a:rPr lang="zh-TW" altLang="en-US" sz="1900" b="1" dirty="0">
                <a:latin typeface="標楷體" panose="03000509000000000000" pitchFamily="65" charset="-120"/>
                <a:ea typeface="標楷體" panose="03000509000000000000" pitchFamily="65" charset="-120"/>
              </a:rPr>
              <a:t>日</a:t>
            </a:r>
            <a:r>
              <a:rPr lang="en-US" altLang="zh-TW" sz="1900" b="1" dirty="0">
                <a:latin typeface="標楷體" panose="03000509000000000000" pitchFamily="65" charset="-120"/>
                <a:ea typeface="標楷體" panose="03000509000000000000" pitchFamily="65" charset="-120"/>
              </a:rPr>
              <a:t>(</a:t>
            </a:r>
            <a:r>
              <a:rPr lang="zh-TW" altLang="en-US" sz="1900" b="1" dirty="0">
                <a:latin typeface="標楷體" panose="03000509000000000000" pitchFamily="65" charset="-120"/>
                <a:ea typeface="標楷體" panose="03000509000000000000" pitchFamily="65" charset="-120"/>
              </a:rPr>
              <a:t>五</a:t>
            </a:r>
            <a:r>
              <a:rPr lang="en-US" altLang="zh-TW" sz="1900" b="1" dirty="0">
                <a:latin typeface="標楷體" panose="03000509000000000000" pitchFamily="65" charset="-120"/>
                <a:ea typeface="標楷體" panose="03000509000000000000" pitchFamily="65" charset="-120"/>
              </a:rPr>
              <a:t>) </a:t>
            </a:r>
            <a:r>
              <a:rPr lang="zh-TW" altLang="en-US" sz="1900" b="1" dirty="0">
                <a:latin typeface="標楷體" panose="03000509000000000000" pitchFamily="65" charset="-120"/>
                <a:ea typeface="標楷體" panose="03000509000000000000" pitchFamily="65" charset="-120"/>
              </a:rPr>
              <a:t>汰役電池討論會議</a:t>
            </a:r>
          </a:p>
          <a:p>
            <a:pPr marL="257175" indent="-257175">
              <a:spcBef>
                <a:spcPts val="750"/>
              </a:spcBef>
            </a:pPr>
            <a:r>
              <a:rPr lang="en-US" altLang="zh-TW" sz="1900" b="1" dirty="0">
                <a:latin typeface="標楷體" panose="03000509000000000000" pitchFamily="65" charset="-120"/>
                <a:ea typeface="標楷體" panose="03000509000000000000" pitchFamily="65" charset="-120"/>
              </a:rPr>
              <a:t>2024</a:t>
            </a:r>
            <a:r>
              <a:rPr lang="zh-TW" altLang="en-US" sz="1900" b="1" dirty="0">
                <a:latin typeface="標楷體" panose="03000509000000000000" pitchFamily="65" charset="-120"/>
                <a:ea typeface="標楷體" panose="03000509000000000000" pitchFamily="65" charset="-120"/>
              </a:rPr>
              <a:t>年</a:t>
            </a:r>
            <a:r>
              <a:rPr lang="en-US" altLang="zh-TW" sz="1900" b="1" dirty="0">
                <a:latin typeface="標楷體" panose="03000509000000000000" pitchFamily="65" charset="-120"/>
                <a:ea typeface="標楷體" panose="03000509000000000000" pitchFamily="65" charset="-120"/>
              </a:rPr>
              <a:t>2</a:t>
            </a:r>
            <a:r>
              <a:rPr lang="zh-TW" altLang="en-US" sz="1900" b="1" dirty="0">
                <a:latin typeface="標楷體" panose="03000509000000000000" pitchFamily="65" charset="-120"/>
                <a:ea typeface="標楷體" panose="03000509000000000000" pitchFamily="65" charset="-120"/>
              </a:rPr>
              <a:t>月</a:t>
            </a:r>
            <a:r>
              <a:rPr lang="en-US" altLang="zh-TW" sz="1900" b="1" dirty="0">
                <a:latin typeface="標楷體" panose="03000509000000000000" pitchFamily="65" charset="-120"/>
                <a:ea typeface="標楷體" panose="03000509000000000000" pitchFamily="65" charset="-120"/>
              </a:rPr>
              <a:t>17</a:t>
            </a:r>
            <a:r>
              <a:rPr lang="zh-TW" altLang="en-US" sz="1900" b="1" dirty="0">
                <a:latin typeface="標楷體" panose="03000509000000000000" pitchFamily="65" charset="-120"/>
                <a:ea typeface="標楷體" panose="03000509000000000000" pitchFamily="65" charset="-120"/>
              </a:rPr>
              <a:t>日</a:t>
            </a:r>
            <a:r>
              <a:rPr lang="en-US" altLang="zh-TW" sz="1900" b="1" dirty="0">
                <a:latin typeface="標楷體" panose="03000509000000000000" pitchFamily="65" charset="-120"/>
                <a:ea typeface="標楷體" panose="03000509000000000000" pitchFamily="65" charset="-120"/>
              </a:rPr>
              <a:t>(</a:t>
            </a:r>
            <a:r>
              <a:rPr lang="zh-TW" altLang="en-US" sz="1900" b="1" dirty="0">
                <a:latin typeface="標楷體" panose="03000509000000000000" pitchFamily="65" charset="-120"/>
                <a:ea typeface="標楷體" panose="03000509000000000000" pitchFamily="65" charset="-120"/>
              </a:rPr>
              <a:t>六</a:t>
            </a:r>
            <a:r>
              <a:rPr lang="en-US" altLang="zh-TW" sz="1900" b="1" dirty="0">
                <a:latin typeface="標楷體" panose="03000509000000000000" pitchFamily="65" charset="-120"/>
                <a:ea typeface="標楷體" panose="03000509000000000000" pitchFamily="65" charset="-120"/>
              </a:rPr>
              <a:t>) </a:t>
            </a:r>
            <a:r>
              <a:rPr lang="zh-TW" altLang="en-US" sz="1900" b="1" dirty="0">
                <a:latin typeface="標楷體" panose="03000509000000000000" pitchFamily="65" charset="-120"/>
                <a:ea typeface="標楷體" panose="03000509000000000000" pitchFamily="65" charset="-120"/>
              </a:rPr>
              <a:t>與資源循環署討論電池回收議題</a:t>
            </a:r>
          </a:p>
          <a:p>
            <a:pPr marL="257175" indent="-257175">
              <a:spcBef>
                <a:spcPts val="750"/>
              </a:spcBef>
            </a:pPr>
            <a:r>
              <a:rPr lang="en-US" altLang="zh-TW" sz="1900" b="1" dirty="0">
                <a:latin typeface="標楷體" panose="03000509000000000000" pitchFamily="65" charset="-120"/>
                <a:ea typeface="標楷體" panose="03000509000000000000" pitchFamily="65" charset="-120"/>
              </a:rPr>
              <a:t>2024</a:t>
            </a:r>
            <a:r>
              <a:rPr lang="zh-TW" altLang="en-US" sz="1900" b="1" dirty="0">
                <a:latin typeface="標楷體" panose="03000509000000000000" pitchFamily="65" charset="-120"/>
                <a:ea typeface="標楷體" panose="03000509000000000000" pitchFamily="65" charset="-120"/>
              </a:rPr>
              <a:t>年</a:t>
            </a:r>
            <a:r>
              <a:rPr lang="en-US" altLang="zh-TW" sz="1900" b="1" dirty="0">
                <a:latin typeface="標楷體" panose="03000509000000000000" pitchFamily="65" charset="-120"/>
                <a:ea typeface="標楷體" panose="03000509000000000000" pitchFamily="65" charset="-120"/>
              </a:rPr>
              <a:t>2</a:t>
            </a:r>
            <a:r>
              <a:rPr lang="zh-TW" altLang="en-US" sz="1900" b="1" dirty="0">
                <a:latin typeface="標楷體" panose="03000509000000000000" pitchFamily="65" charset="-120"/>
                <a:ea typeface="標楷體" panose="03000509000000000000" pitchFamily="65" charset="-120"/>
              </a:rPr>
              <a:t>月</a:t>
            </a:r>
            <a:r>
              <a:rPr lang="en-US" altLang="zh-TW" sz="1900" b="1" dirty="0">
                <a:latin typeface="標楷體" panose="03000509000000000000" pitchFamily="65" charset="-120"/>
                <a:ea typeface="標楷體" panose="03000509000000000000" pitchFamily="65" charset="-120"/>
              </a:rPr>
              <a:t>20</a:t>
            </a:r>
            <a:r>
              <a:rPr lang="zh-TW" altLang="en-US" sz="1900" b="1" dirty="0">
                <a:latin typeface="標楷體" panose="03000509000000000000" pitchFamily="65" charset="-120"/>
                <a:ea typeface="標楷體" panose="03000509000000000000" pitchFamily="65" charset="-120"/>
              </a:rPr>
              <a:t>日</a:t>
            </a:r>
            <a:r>
              <a:rPr lang="en-US" altLang="zh-TW" sz="1900" b="1" dirty="0">
                <a:latin typeface="標楷體" panose="03000509000000000000" pitchFamily="65" charset="-120"/>
                <a:ea typeface="標楷體" panose="03000509000000000000" pitchFamily="65" charset="-120"/>
              </a:rPr>
              <a:t>(</a:t>
            </a:r>
            <a:r>
              <a:rPr lang="zh-TW" altLang="en-US" sz="1900" b="1" dirty="0">
                <a:latin typeface="標楷體" panose="03000509000000000000" pitchFamily="65" charset="-120"/>
                <a:ea typeface="標楷體" panose="03000509000000000000" pitchFamily="65" charset="-120"/>
              </a:rPr>
              <a:t>二</a:t>
            </a:r>
            <a:r>
              <a:rPr lang="en-US" altLang="zh-TW" sz="1900" b="1" dirty="0">
                <a:latin typeface="標楷體" panose="03000509000000000000" pitchFamily="65" charset="-120"/>
                <a:ea typeface="標楷體" panose="03000509000000000000" pitchFamily="65" charset="-120"/>
              </a:rPr>
              <a:t>) </a:t>
            </a:r>
            <a:r>
              <a:rPr lang="zh-TW" altLang="en-US" sz="1900" b="1" dirty="0">
                <a:latin typeface="標楷體" panose="03000509000000000000" pitchFamily="65" charset="-120"/>
                <a:ea typeface="標楷體" panose="03000509000000000000" pitchFamily="65" charset="-120"/>
              </a:rPr>
              <a:t>年代壹電視拍攝影片介紹中碳、三大未來回收現況</a:t>
            </a:r>
          </a:p>
          <a:p>
            <a:pPr marL="257175" indent="-257175">
              <a:spcBef>
                <a:spcPts val="750"/>
              </a:spcBef>
            </a:pPr>
            <a:r>
              <a:rPr lang="en-US" altLang="zh-TW" sz="1900" b="1" dirty="0">
                <a:latin typeface="標楷體" panose="03000509000000000000" pitchFamily="65" charset="-120"/>
                <a:ea typeface="標楷體" panose="03000509000000000000" pitchFamily="65" charset="-120"/>
              </a:rPr>
              <a:t>2024</a:t>
            </a:r>
            <a:r>
              <a:rPr lang="zh-TW" altLang="en-US" sz="1900" b="1" dirty="0">
                <a:latin typeface="標楷體" panose="03000509000000000000" pitchFamily="65" charset="-120"/>
                <a:ea typeface="標楷體" panose="03000509000000000000" pitchFamily="65" charset="-120"/>
              </a:rPr>
              <a:t>年</a:t>
            </a:r>
            <a:r>
              <a:rPr lang="en-US" altLang="zh-TW" sz="1900" b="1" dirty="0">
                <a:latin typeface="標楷體" panose="03000509000000000000" pitchFamily="65" charset="-120"/>
                <a:ea typeface="標楷體" panose="03000509000000000000" pitchFamily="65" charset="-120"/>
              </a:rPr>
              <a:t>2</a:t>
            </a:r>
            <a:r>
              <a:rPr lang="zh-TW" altLang="en-US" sz="1900" b="1" dirty="0">
                <a:latin typeface="標楷體" panose="03000509000000000000" pitchFamily="65" charset="-120"/>
                <a:ea typeface="標楷體" panose="03000509000000000000" pitchFamily="65" charset="-120"/>
              </a:rPr>
              <a:t>月</a:t>
            </a:r>
            <a:r>
              <a:rPr lang="en-US" altLang="zh-TW" sz="1900" b="1" dirty="0">
                <a:latin typeface="標楷體" panose="03000509000000000000" pitchFamily="65" charset="-120"/>
                <a:ea typeface="標楷體" panose="03000509000000000000" pitchFamily="65" charset="-120"/>
              </a:rPr>
              <a:t>22(</a:t>
            </a:r>
            <a:r>
              <a:rPr lang="zh-TW" altLang="en-US" sz="1900" b="1" dirty="0">
                <a:latin typeface="標楷體" panose="03000509000000000000" pitchFamily="65" charset="-120"/>
                <a:ea typeface="標楷體" panose="03000509000000000000" pitchFamily="65" charset="-120"/>
              </a:rPr>
              <a:t>四</a:t>
            </a:r>
            <a:r>
              <a:rPr lang="en-US" altLang="zh-TW" sz="1900" b="1" dirty="0">
                <a:latin typeface="標楷體" panose="03000509000000000000" pitchFamily="65" charset="-120"/>
                <a:ea typeface="標楷體" panose="03000509000000000000" pitchFamily="65" charset="-120"/>
              </a:rPr>
              <a:t>) UL</a:t>
            </a:r>
            <a:r>
              <a:rPr lang="zh-TW" altLang="en-US" sz="1900" b="1" dirty="0">
                <a:latin typeface="標楷體" panose="03000509000000000000" pitchFamily="65" charset="-120"/>
                <a:ea typeface="標楷體" panose="03000509000000000000" pitchFamily="65" charset="-120"/>
              </a:rPr>
              <a:t>～影響全球供應鏈的歐盟新電池法規</a:t>
            </a:r>
          </a:p>
          <a:p>
            <a:pPr marL="257175" indent="-257175">
              <a:spcBef>
                <a:spcPts val="750"/>
              </a:spcBef>
            </a:pPr>
            <a:r>
              <a:rPr lang="en-US" altLang="zh-TW" sz="1900" b="1" dirty="0">
                <a:latin typeface="標楷體" panose="03000509000000000000" pitchFamily="65" charset="-120"/>
                <a:ea typeface="標楷體" panose="03000509000000000000" pitchFamily="65" charset="-120"/>
              </a:rPr>
              <a:t>2024</a:t>
            </a:r>
            <a:r>
              <a:rPr lang="zh-TW" altLang="en-US" sz="1900" b="1" dirty="0">
                <a:latin typeface="標楷體" panose="03000509000000000000" pitchFamily="65" charset="-120"/>
                <a:ea typeface="標楷體" panose="03000509000000000000" pitchFamily="65" charset="-120"/>
              </a:rPr>
              <a:t>年</a:t>
            </a:r>
            <a:r>
              <a:rPr lang="en-US" altLang="zh-TW" sz="1900" b="1" dirty="0">
                <a:latin typeface="標楷體" panose="03000509000000000000" pitchFamily="65" charset="-120"/>
                <a:ea typeface="標楷體" panose="03000509000000000000" pitchFamily="65" charset="-120"/>
              </a:rPr>
              <a:t>2</a:t>
            </a:r>
            <a:r>
              <a:rPr lang="zh-TW" altLang="en-US" sz="1900" b="1" dirty="0">
                <a:latin typeface="標楷體" panose="03000509000000000000" pitchFamily="65" charset="-120"/>
                <a:ea typeface="標楷體" panose="03000509000000000000" pitchFamily="65" charset="-120"/>
              </a:rPr>
              <a:t>月</a:t>
            </a:r>
            <a:r>
              <a:rPr lang="en-US" altLang="zh-TW" sz="1900" b="1" dirty="0">
                <a:latin typeface="標楷體" panose="03000509000000000000" pitchFamily="65" charset="-120"/>
                <a:ea typeface="標楷體" panose="03000509000000000000" pitchFamily="65" charset="-120"/>
              </a:rPr>
              <a:t>22(</a:t>
            </a:r>
            <a:r>
              <a:rPr lang="zh-TW" altLang="en-US" sz="1900" b="1" dirty="0">
                <a:latin typeface="標楷體" panose="03000509000000000000" pitchFamily="65" charset="-120"/>
                <a:ea typeface="標楷體" panose="03000509000000000000" pitchFamily="65" charset="-120"/>
              </a:rPr>
              <a:t>四</a:t>
            </a:r>
            <a:r>
              <a:rPr lang="en-US" altLang="zh-TW" sz="1900" b="1" dirty="0">
                <a:latin typeface="標楷體" panose="03000509000000000000" pitchFamily="65" charset="-120"/>
                <a:ea typeface="標楷體" panose="03000509000000000000" pitchFamily="65" charset="-120"/>
              </a:rPr>
              <a:t>) </a:t>
            </a:r>
            <a:r>
              <a:rPr lang="zh-TW" altLang="en-US" sz="1900" b="1" dirty="0">
                <a:latin typeface="標楷體" panose="03000509000000000000" pitchFamily="65" charset="-120"/>
                <a:ea typeface="標楷體" panose="03000509000000000000" pitchFamily="65" charset="-120"/>
              </a:rPr>
              <a:t>網路研討會：英國碳洩漏政策</a:t>
            </a:r>
            <a:r>
              <a:rPr lang="en-US" altLang="zh-TW" sz="1900" b="1" dirty="0">
                <a:latin typeface="標楷體" panose="03000509000000000000" pitchFamily="65" charset="-120"/>
                <a:ea typeface="標楷體" panose="03000509000000000000" pitchFamily="65" charset="-120"/>
              </a:rPr>
              <a:t>-</a:t>
            </a:r>
            <a:r>
              <a:rPr lang="zh-TW" altLang="en-US" sz="1900" b="1" dirty="0">
                <a:latin typeface="標楷體" panose="03000509000000000000" pitchFamily="65" charset="-120"/>
                <a:ea typeface="標楷體" panose="03000509000000000000" pitchFamily="65" charset="-120"/>
              </a:rPr>
              <a:t>英國 </a:t>
            </a:r>
            <a:r>
              <a:rPr lang="en-US" altLang="zh-TW" sz="1900" b="1" dirty="0">
                <a:latin typeface="標楷體" panose="03000509000000000000" pitchFamily="65" charset="-120"/>
                <a:ea typeface="標楷體" panose="03000509000000000000" pitchFamily="65" charset="-120"/>
              </a:rPr>
              <a:t>CBAM </a:t>
            </a:r>
            <a:r>
              <a:rPr lang="zh-TW" altLang="en-US" sz="1900" b="1" dirty="0">
                <a:latin typeface="標楷體" panose="03000509000000000000" pitchFamily="65" charset="-120"/>
                <a:ea typeface="標楷體" panose="03000509000000000000" pitchFamily="65" charset="-120"/>
              </a:rPr>
              <a:t>簡介</a:t>
            </a:r>
          </a:p>
          <a:p>
            <a:pPr marL="257175" indent="-257175">
              <a:spcBef>
                <a:spcPts val="750"/>
              </a:spcBef>
            </a:pPr>
            <a:r>
              <a:rPr lang="en-US" altLang="zh-TW" sz="1900" b="1" dirty="0">
                <a:latin typeface="標楷體" panose="03000509000000000000" pitchFamily="65" charset="-120"/>
                <a:ea typeface="標楷體" panose="03000509000000000000" pitchFamily="65" charset="-120"/>
              </a:rPr>
              <a:t>2024</a:t>
            </a:r>
            <a:r>
              <a:rPr lang="zh-TW" altLang="en-US" sz="1900" b="1" dirty="0">
                <a:latin typeface="標楷體" panose="03000509000000000000" pitchFamily="65" charset="-120"/>
                <a:ea typeface="標楷體" panose="03000509000000000000" pitchFamily="65" charset="-120"/>
              </a:rPr>
              <a:t>年</a:t>
            </a:r>
            <a:r>
              <a:rPr lang="en-US" altLang="zh-TW" sz="1900" b="1" dirty="0">
                <a:latin typeface="標楷體" panose="03000509000000000000" pitchFamily="65" charset="-120"/>
                <a:ea typeface="標楷體" panose="03000509000000000000" pitchFamily="65" charset="-120"/>
              </a:rPr>
              <a:t>2</a:t>
            </a:r>
            <a:r>
              <a:rPr lang="zh-TW" altLang="en-US" sz="1900" b="1" dirty="0">
                <a:latin typeface="標楷體" panose="03000509000000000000" pitchFamily="65" charset="-120"/>
                <a:ea typeface="標楷體" panose="03000509000000000000" pitchFamily="65" charset="-120"/>
              </a:rPr>
              <a:t>月</a:t>
            </a:r>
            <a:r>
              <a:rPr lang="en-US" altLang="zh-TW" sz="1900" b="1" dirty="0">
                <a:latin typeface="標楷體" panose="03000509000000000000" pitchFamily="65" charset="-120"/>
                <a:ea typeface="標楷體" panose="03000509000000000000" pitchFamily="65" charset="-120"/>
              </a:rPr>
              <a:t>23(</a:t>
            </a:r>
            <a:r>
              <a:rPr lang="zh-TW" altLang="en-US" sz="1900" b="1" dirty="0">
                <a:latin typeface="標楷體" panose="03000509000000000000" pitchFamily="65" charset="-120"/>
                <a:ea typeface="標楷體" panose="03000509000000000000" pitchFamily="65" charset="-120"/>
              </a:rPr>
              <a:t>五</a:t>
            </a:r>
            <a:r>
              <a:rPr lang="en-US" altLang="zh-TW" sz="1900" b="1" dirty="0">
                <a:latin typeface="標楷體" panose="03000509000000000000" pitchFamily="65" charset="-120"/>
                <a:ea typeface="標楷體" panose="03000509000000000000" pitchFamily="65" charset="-120"/>
              </a:rPr>
              <a:t>) </a:t>
            </a:r>
            <a:r>
              <a:rPr lang="zh-TW" altLang="en-US" sz="1900" b="1" dirty="0">
                <a:latin typeface="標楷體" panose="03000509000000000000" pitchFamily="65" charset="-120"/>
                <a:ea typeface="標楷體" panose="03000509000000000000" pitchFamily="65" charset="-120"/>
              </a:rPr>
              <a:t>經濟部定置型燃料電池發電系統設置補助要點</a:t>
            </a:r>
            <a:endParaRPr lang="en-US" altLang="zh-TW" sz="1900" b="1" dirty="0">
              <a:latin typeface="標楷體" panose="03000509000000000000" pitchFamily="65" charset="-120"/>
              <a:ea typeface="標楷體" panose="03000509000000000000" pitchFamily="65" charset="-120"/>
            </a:endParaRPr>
          </a:p>
          <a:p>
            <a:pPr marL="257175" indent="-257175">
              <a:spcBef>
                <a:spcPts val="750"/>
              </a:spcBef>
            </a:pPr>
            <a:r>
              <a:rPr lang="en-US" altLang="zh-TW" sz="1900" b="1" dirty="0">
                <a:latin typeface="標楷體" panose="03000509000000000000" pitchFamily="65" charset="-120"/>
                <a:ea typeface="標楷體" panose="03000509000000000000" pitchFamily="65" charset="-120"/>
              </a:rPr>
              <a:t>2024</a:t>
            </a:r>
            <a:r>
              <a:rPr lang="zh-TW" altLang="en-US" sz="1900" b="1" dirty="0">
                <a:latin typeface="標楷體" panose="03000509000000000000" pitchFamily="65" charset="-120"/>
                <a:ea typeface="標楷體" panose="03000509000000000000" pitchFamily="65" charset="-120"/>
              </a:rPr>
              <a:t>年</a:t>
            </a:r>
            <a:r>
              <a:rPr lang="en-US" altLang="zh-TW" sz="1900" b="1" dirty="0">
                <a:latin typeface="標楷體" panose="03000509000000000000" pitchFamily="65" charset="-120"/>
                <a:ea typeface="標楷體" panose="03000509000000000000" pitchFamily="65" charset="-120"/>
              </a:rPr>
              <a:t>02</a:t>
            </a:r>
            <a:r>
              <a:rPr lang="zh-TW" altLang="en-US" sz="1900" b="1" dirty="0">
                <a:latin typeface="標楷體" panose="03000509000000000000" pitchFamily="65" charset="-120"/>
                <a:ea typeface="標楷體" panose="03000509000000000000" pitchFamily="65" charset="-120"/>
              </a:rPr>
              <a:t>月</a:t>
            </a:r>
            <a:r>
              <a:rPr lang="en-US" altLang="zh-TW" sz="1900" b="1" dirty="0">
                <a:latin typeface="標楷體" panose="03000509000000000000" pitchFamily="65" charset="-120"/>
                <a:ea typeface="標楷體" panose="03000509000000000000" pitchFamily="65" charset="-120"/>
              </a:rPr>
              <a:t>28</a:t>
            </a:r>
            <a:r>
              <a:rPr lang="zh-TW" altLang="en-US" sz="1900" b="1" dirty="0">
                <a:latin typeface="標楷體" panose="03000509000000000000" pitchFamily="65" charset="-120"/>
                <a:ea typeface="標楷體" panose="03000509000000000000" pitchFamily="65" charset="-120"/>
              </a:rPr>
              <a:t>日～</a:t>
            </a:r>
            <a:r>
              <a:rPr lang="en-US" altLang="zh-TW" sz="1900" b="1" dirty="0">
                <a:latin typeface="標楷體" panose="03000509000000000000" pitchFamily="65" charset="-120"/>
                <a:ea typeface="標楷體" panose="03000509000000000000" pitchFamily="65" charset="-120"/>
              </a:rPr>
              <a:t>03</a:t>
            </a:r>
            <a:r>
              <a:rPr lang="zh-TW" altLang="en-US" sz="1900" b="1" dirty="0">
                <a:latin typeface="標楷體" panose="03000509000000000000" pitchFamily="65" charset="-120"/>
                <a:ea typeface="標楷體" panose="03000509000000000000" pitchFamily="65" charset="-120"/>
              </a:rPr>
              <a:t>月</a:t>
            </a:r>
            <a:r>
              <a:rPr lang="en-US" altLang="zh-TW" sz="1900" b="1" dirty="0">
                <a:latin typeface="標楷體" panose="03000509000000000000" pitchFamily="65" charset="-120"/>
                <a:ea typeface="標楷體" panose="03000509000000000000" pitchFamily="65" charset="-120"/>
              </a:rPr>
              <a:t>01</a:t>
            </a:r>
            <a:r>
              <a:rPr lang="zh-TW" altLang="en-US" sz="1900" b="1" dirty="0">
                <a:latin typeface="標楷體" panose="03000509000000000000" pitchFamily="65" charset="-120"/>
                <a:ea typeface="標楷體" panose="03000509000000000000" pitchFamily="65" charset="-120"/>
              </a:rPr>
              <a:t>日</a:t>
            </a:r>
            <a:r>
              <a:rPr lang="en-US" altLang="zh-TW" sz="1900" b="1" dirty="0">
                <a:latin typeface="標楷體" panose="03000509000000000000" pitchFamily="65" charset="-120"/>
                <a:ea typeface="標楷體" panose="03000509000000000000" pitchFamily="65" charset="-120"/>
              </a:rPr>
              <a:t>2024</a:t>
            </a:r>
            <a:r>
              <a:rPr lang="zh-TW" altLang="en-US" sz="1900" b="1" dirty="0">
                <a:latin typeface="標楷體" panose="03000509000000000000" pitchFamily="65" charset="-120"/>
                <a:ea typeface="標楷體" panose="03000509000000000000" pitchFamily="65" charset="-120"/>
              </a:rPr>
              <a:t>年日本東京展</a:t>
            </a:r>
          </a:p>
          <a:p>
            <a:pPr marL="257175" indent="-257175">
              <a:spcBef>
                <a:spcPts val="750"/>
              </a:spcBef>
            </a:pPr>
            <a:r>
              <a:rPr lang="en-US" altLang="zh-TW" sz="1900" b="1" dirty="0">
                <a:latin typeface="標楷體" panose="03000509000000000000" pitchFamily="65" charset="-120"/>
                <a:ea typeface="標楷體" panose="03000509000000000000" pitchFamily="65" charset="-120"/>
              </a:rPr>
              <a:t>2024</a:t>
            </a:r>
            <a:r>
              <a:rPr lang="zh-TW" altLang="en-US" sz="1900" b="1" dirty="0">
                <a:latin typeface="標楷體" panose="03000509000000000000" pitchFamily="65" charset="-120"/>
                <a:ea typeface="標楷體" panose="03000509000000000000" pitchFamily="65" charset="-120"/>
              </a:rPr>
              <a:t>年</a:t>
            </a:r>
            <a:r>
              <a:rPr lang="en-US" altLang="zh-TW" sz="1900" b="1" dirty="0">
                <a:latin typeface="標楷體" panose="03000509000000000000" pitchFamily="65" charset="-120"/>
                <a:ea typeface="標楷體" panose="03000509000000000000" pitchFamily="65" charset="-120"/>
              </a:rPr>
              <a:t>03</a:t>
            </a:r>
            <a:r>
              <a:rPr lang="zh-TW" altLang="en-US" sz="1900" b="1" dirty="0">
                <a:latin typeface="標楷體" panose="03000509000000000000" pitchFamily="65" charset="-120"/>
                <a:ea typeface="標楷體" panose="03000509000000000000" pitchFamily="65" charset="-120"/>
              </a:rPr>
              <a:t>月</a:t>
            </a:r>
            <a:r>
              <a:rPr lang="en-US" altLang="zh-TW" sz="1900" b="1" dirty="0">
                <a:latin typeface="標楷體" panose="03000509000000000000" pitchFamily="65" charset="-120"/>
                <a:ea typeface="標楷體" panose="03000509000000000000" pitchFamily="65" charset="-120"/>
              </a:rPr>
              <a:t>02</a:t>
            </a:r>
            <a:r>
              <a:rPr lang="zh-TW" altLang="en-US" sz="1900" b="1" dirty="0">
                <a:latin typeface="標楷體" panose="03000509000000000000" pitchFamily="65" charset="-120"/>
                <a:ea typeface="標楷體" panose="03000509000000000000" pitchFamily="65" charset="-120"/>
              </a:rPr>
              <a:t>日～</a:t>
            </a:r>
            <a:r>
              <a:rPr lang="en-US" altLang="zh-TW" sz="1900" b="1" dirty="0">
                <a:latin typeface="標楷體" panose="03000509000000000000" pitchFamily="65" charset="-120"/>
                <a:ea typeface="標楷體" panose="03000509000000000000" pitchFamily="65" charset="-120"/>
              </a:rPr>
              <a:t>03</a:t>
            </a:r>
            <a:r>
              <a:rPr lang="zh-TW" altLang="en-US" sz="1900" b="1" dirty="0">
                <a:latin typeface="標楷體" panose="03000509000000000000" pitchFamily="65" charset="-120"/>
                <a:ea typeface="標楷體" panose="03000509000000000000" pitchFamily="65" charset="-120"/>
              </a:rPr>
              <a:t>月</a:t>
            </a:r>
            <a:r>
              <a:rPr lang="en-US" altLang="zh-TW" sz="1900" b="1" dirty="0">
                <a:latin typeface="標楷體" panose="03000509000000000000" pitchFamily="65" charset="-120"/>
                <a:ea typeface="標楷體" panose="03000509000000000000" pitchFamily="65" charset="-120"/>
              </a:rPr>
              <a:t>07</a:t>
            </a:r>
            <a:r>
              <a:rPr lang="zh-TW" altLang="en-US" sz="1900" b="1" dirty="0">
                <a:latin typeface="標楷體" panose="03000509000000000000" pitchFamily="65" charset="-120"/>
                <a:ea typeface="標楷體" panose="03000509000000000000" pitchFamily="65" charset="-120"/>
              </a:rPr>
              <a:t>日</a:t>
            </a:r>
            <a:r>
              <a:rPr lang="en-US" altLang="zh-TW" sz="1900" b="1" dirty="0">
                <a:latin typeface="標楷體" panose="03000509000000000000" pitchFamily="65" charset="-120"/>
                <a:ea typeface="標楷體" panose="03000509000000000000" pitchFamily="65" charset="-120"/>
              </a:rPr>
              <a:t>2024</a:t>
            </a:r>
            <a:r>
              <a:rPr lang="zh-TW" altLang="en-US" sz="1900" b="1" dirty="0">
                <a:latin typeface="標楷體" panose="03000509000000000000" pitchFamily="65" charset="-120"/>
                <a:ea typeface="標楷體" panose="03000509000000000000" pitchFamily="65" charset="-120"/>
              </a:rPr>
              <a:t>年日本關西參訪</a:t>
            </a:r>
          </a:p>
          <a:p>
            <a:pPr marL="257175" indent="-257175">
              <a:spcBef>
                <a:spcPts val="750"/>
              </a:spcBef>
            </a:pPr>
            <a:r>
              <a:rPr lang="en-US" altLang="zh-TW" sz="1900" b="1" dirty="0">
                <a:latin typeface="標楷體" panose="03000509000000000000" pitchFamily="65" charset="-120"/>
                <a:ea typeface="標楷體" panose="03000509000000000000" pitchFamily="65" charset="-120"/>
              </a:rPr>
              <a:t>2024</a:t>
            </a:r>
            <a:r>
              <a:rPr lang="zh-TW" altLang="en-US" sz="1900" b="1" dirty="0">
                <a:latin typeface="標楷體" panose="03000509000000000000" pitchFamily="65" charset="-120"/>
                <a:ea typeface="標楷體" panose="03000509000000000000" pitchFamily="65" charset="-120"/>
              </a:rPr>
              <a:t>年</a:t>
            </a:r>
            <a:r>
              <a:rPr lang="en-US" altLang="zh-TW" sz="1900" b="1" dirty="0">
                <a:latin typeface="標楷體" panose="03000509000000000000" pitchFamily="65" charset="-120"/>
                <a:ea typeface="標楷體" panose="03000509000000000000" pitchFamily="65" charset="-120"/>
              </a:rPr>
              <a:t>3</a:t>
            </a:r>
            <a:r>
              <a:rPr lang="zh-TW" altLang="en-US" sz="1900" b="1" dirty="0">
                <a:latin typeface="標楷體" panose="03000509000000000000" pitchFamily="65" charset="-120"/>
                <a:ea typeface="標楷體" panose="03000509000000000000" pitchFamily="65" charset="-120"/>
              </a:rPr>
              <a:t>月</a:t>
            </a:r>
            <a:r>
              <a:rPr lang="en-US" altLang="zh-TW" sz="1900" b="1" dirty="0">
                <a:latin typeface="標楷體" panose="03000509000000000000" pitchFamily="65" charset="-120"/>
                <a:ea typeface="標楷體" panose="03000509000000000000" pitchFamily="65" charset="-120"/>
              </a:rPr>
              <a:t>8</a:t>
            </a:r>
            <a:r>
              <a:rPr lang="zh-TW" altLang="en-US" sz="1900" b="1" dirty="0">
                <a:latin typeface="標楷體" panose="03000509000000000000" pitchFamily="65" charset="-120"/>
                <a:ea typeface="標楷體" panose="03000509000000000000" pitchFamily="65" charset="-120"/>
              </a:rPr>
              <a:t>日</a:t>
            </a:r>
            <a:r>
              <a:rPr lang="en-US" altLang="zh-TW" sz="1900" b="1" dirty="0">
                <a:latin typeface="標楷體" panose="03000509000000000000" pitchFamily="65" charset="-120"/>
                <a:ea typeface="標楷體" panose="03000509000000000000" pitchFamily="65" charset="-120"/>
              </a:rPr>
              <a:t>(</a:t>
            </a:r>
            <a:r>
              <a:rPr lang="zh-TW" altLang="en-US" sz="1900" b="1" dirty="0">
                <a:latin typeface="標楷體" panose="03000509000000000000" pitchFamily="65" charset="-120"/>
                <a:ea typeface="標楷體" panose="03000509000000000000" pitchFamily="65" charset="-120"/>
              </a:rPr>
              <a:t>五</a:t>
            </a:r>
            <a:r>
              <a:rPr lang="en-US" altLang="zh-TW" sz="1900" b="1" dirty="0">
                <a:latin typeface="標楷體" panose="03000509000000000000" pitchFamily="65" charset="-120"/>
                <a:ea typeface="標楷體" panose="03000509000000000000" pitchFamily="65" charset="-120"/>
              </a:rPr>
              <a:t>) COP</a:t>
            </a:r>
            <a:r>
              <a:rPr lang="zh-TW" altLang="en-US" sz="1900" b="1" dirty="0">
                <a:latin typeface="標楷體" panose="03000509000000000000" pitchFamily="65" charset="-120"/>
                <a:ea typeface="標楷體" panose="03000509000000000000" pitchFamily="65" charset="-120"/>
              </a:rPr>
              <a:t>決議之台灣能源效率倍增及淨零轉型落地</a:t>
            </a:r>
          </a:p>
          <a:p>
            <a:pPr marL="257175" indent="-257175">
              <a:spcBef>
                <a:spcPts val="750"/>
              </a:spcBef>
            </a:pPr>
            <a:r>
              <a:rPr lang="en-US" altLang="zh-TW" sz="1900" b="1" dirty="0">
                <a:latin typeface="標楷體" panose="03000509000000000000" pitchFamily="65" charset="-120"/>
                <a:ea typeface="標楷體" panose="03000509000000000000" pitchFamily="65" charset="-120"/>
              </a:rPr>
              <a:t>2024</a:t>
            </a:r>
            <a:r>
              <a:rPr lang="zh-TW" altLang="en-US" sz="1900" b="1" dirty="0">
                <a:latin typeface="標楷體" panose="03000509000000000000" pitchFamily="65" charset="-120"/>
                <a:ea typeface="標楷體" panose="03000509000000000000" pitchFamily="65" charset="-120"/>
              </a:rPr>
              <a:t>年</a:t>
            </a:r>
            <a:r>
              <a:rPr lang="en-US" altLang="zh-TW" sz="1900" b="1" dirty="0">
                <a:latin typeface="標楷體" panose="03000509000000000000" pitchFamily="65" charset="-120"/>
                <a:ea typeface="標楷體" panose="03000509000000000000" pitchFamily="65" charset="-120"/>
              </a:rPr>
              <a:t>3</a:t>
            </a:r>
            <a:r>
              <a:rPr lang="zh-TW" altLang="en-US" sz="1900" b="1" dirty="0">
                <a:latin typeface="標楷體" panose="03000509000000000000" pitchFamily="65" charset="-120"/>
                <a:ea typeface="標楷體" panose="03000509000000000000" pitchFamily="65" charset="-120"/>
              </a:rPr>
              <a:t>月</a:t>
            </a:r>
            <a:r>
              <a:rPr lang="en-US" altLang="zh-TW" sz="1900" b="1" dirty="0">
                <a:latin typeface="標楷體" panose="03000509000000000000" pitchFamily="65" charset="-120"/>
                <a:ea typeface="標楷體" panose="03000509000000000000" pitchFamily="65" charset="-120"/>
              </a:rPr>
              <a:t>8</a:t>
            </a:r>
            <a:r>
              <a:rPr lang="zh-TW" altLang="en-US" sz="1900" b="1" dirty="0">
                <a:latin typeface="標楷體" panose="03000509000000000000" pitchFamily="65" charset="-120"/>
                <a:ea typeface="標楷體" panose="03000509000000000000" pitchFamily="65" charset="-120"/>
              </a:rPr>
              <a:t>日</a:t>
            </a:r>
            <a:r>
              <a:rPr lang="en-US" altLang="zh-TW" sz="1900" b="1" dirty="0">
                <a:latin typeface="標楷體" panose="03000509000000000000" pitchFamily="65" charset="-120"/>
                <a:ea typeface="標楷體" panose="03000509000000000000" pitchFamily="65" charset="-120"/>
              </a:rPr>
              <a:t>(</a:t>
            </a:r>
            <a:r>
              <a:rPr lang="zh-TW" altLang="en-US" sz="1900" b="1" dirty="0">
                <a:latin typeface="標楷體" panose="03000509000000000000" pitchFamily="65" charset="-120"/>
                <a:ea typeface="標楷體" panose="03000509000000000000" pitchFamily="65" charset="-120"/>
              </a:rPr>
              <a:t>五</a:t>
            </a:r>
            <a:r>
              <a:rPr lang="en-US" altLang="zh-TW" sz="1900" b="1" dirty="0">
                <a:latin typeface="標楷體" panose="03000509000000000000" pitchFamily="65" charset="-120"/>
                <a:ea typeface="標楷體" panose="03000509000000000000" pitchFamily="65" charset="-120"/>
              </a:rPr>
              <a:t>) </a:t>
            </a:r>
            <a:r>
              <a:rPr lang="zh-TW" altLang="en-US" sz="1900" b="1" dirty="0">
                <a:latin typeface="標楷體" panose="03000509000000000000" pitchFamily="65" charset="-120"/>
                <a:ea typeface="標楷體" panose="03000509000000000000" pitchFamily="65" charset="-120"/>
              </a:rPr>
              <a:t>電子資訊製造業升級轉型媒合會</a:t>
            </a:r>
          </a:p>
          <a:p>
            <a:pPr marL="257175" indent="-257175">
              <a:spcBef>
                <a:spcPts val="750"/>
              </a:spcBef>
            </a:pPr>
            <a:endParaRPr lang="zh-TW" altLang="en-US" sz="1900" b="1" dirty="0">
              <a:latin typeface="標楷體" panose="03000509000000000000" pitchFamily="65" charset="-120"/>
              <a:ea typeface="標楷體" panose="03000509000000000000" pitchFamily="65" charset="-120"/>
            </a:endParaRPr>
          </a:p>
          <a:p>
            <a:endParaRPr lang="zh-TW" altLang="en-US" dirty="0"/>
          </a:p>
        </p:txBody>
      </p:sp>
    </p:spTree>
    <p:extLst>
      <p:ext uri="{BB962C8B-B14F-4D97-AF65-F5344CB8AC3E}">
        <p14:creationId xmlns:p14="http://schemas.microsoft.com/office/powerpoint/2010/main" val="3449854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EA09A62-50BA-B7F1-12F3-70CEC4BC8840}"/>
              </a:ext>
            </a:extLst>
          </p:cNvPr>
          <p:cNvSpPr>
            <a:spLocks noGrp="1"/>
          </p:cNvSpPr>
          <p:nvPr>
            <p:ph type="title"/>
          </p:nvPr>
        </p:nvSpPr>
        <p:spPr>
          <a:xfrm>
            <a:off x="609599" y="171450"/>
            <a:ext cx="8088631" cy="754380"/>
          </a:xfrm>
        </p:spPr>
        <p:txBody>
          <a:bodyPr>
            <a:normAutofit/>
          </a:bodyPr>
          <a:lstStyle/>
          <a:p>
            <a:pPr algn="ctr"/>
            <a:r>
              <a:rPr lang="en-US" altLang="zh-TW"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113</a:t>
            </a:r>
            <a:r>
              <a:rPr lang="zh-TW" altLang="en-US"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年活動內容</a:t>
            </a:r>
          </a:p>
        </p:txBody>
      </p:sp>
      <p:sp>
        <p:nvSpPr>
          <p:cNvPr id="3" name="內容版面配置區 2">
            <a:extLst>
              <a:ext uri="{FF2B5EF4-FFF2-40B4-BE49-F238E27FC236}">
                <a16:creationId xmlns:a16="http://schemas.microsoft.com/office/drawing/2014/main" id="{3728E9C2-1D1A-B0A4-0976-00B51F7EADD8}"/>
              </a:ext>
            </a:extLst>
          </p:cNvPr>
          <p:cNvSpPr>
            <a:spLocks noGrp="1"/>
          </p:cNvSpPr>
          <p:nvPr>
            <p:ph idx="1"/>
          </p:nvPr>
        </p:nvSpPr>
        <p:spPr>
          <a:xfrm>
            <a:off x="609599" y="759576"/>
            <a:ext cx="8201892" cy="5662006"/>
          </a:xfrm>
        </p:spPr>
        <p:txBody>
          <a:bodyPr>
            <a:noAutofit/>
          </a:bodyPr>
          <a:lstStyle/>
          <a:p>
            <a:pPr marL="257175" indent="-257175">
              <a:spcBef>
                <a:spcPts val="750"/>
              </a:spcBef>
            </a:pPr>
            <a:r>
              <a:rPr lang="en-US" altLang="zh-TW" sz="1600" b="1" dirty="0">
                <a:latin typeface="標楷體" panose="03000509000000000000" pitchFamily="65" charset="-120"/>
                <a:ea typeface="標楷體" panose="03000509000000000000" pitchFamily="65" charset="-120"/>
              </a:rPr>
              <a:t>2024</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3</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13</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三</a:t>
            </a:r>
            <a:r>
              <a:rPr lang="en-US" altLang="zh-TW" sz="1600" b="1" dirty="0">
                <a:latin typeface="標楷體" panose="03000509000000000000" pitchFamily="65" charset="-120"/>
                <a:ea typeface="標楷體" panose="03000509000000000000" pitchFamily="65" charset="-120"/>
              </a:rPr>
              <a:t>) </a:t>
            </a:r>
            <a:r>
              <a:rPr lang="zh-TW" altLang="en-US" sz="1600" b="1" dirty="0">
                <a:latin typeface="標楷體" panose="03000509000000000000" pitchFamily="65" charset="-120"/>
                <a:ea typeface="標楷體" panose="03000509000000000000" pitchFamily="65" charset="-120"/>
              </a:rPr>
              <a:t>儲能委員會因應巿場變動及新政府上台建言討論會</a:t>
            </a:r>
          </a:p>
          <a:p>
            <a:pPr marL="257175" indent="-257175">
              <a:spcBef>
                <a:spcPts val="750"/>
              </a:spcBef>
            </a:pPr>
            <a:r>
              <a:rPr lang="en-US" altLang="zh-TW" sz="1600" b="1" dirty="0">
                <a:latin typeface="標楷體" panose="03000509000000000000" pitchFamily="65" charset="-120"/>
                <a:ea typeface="標楷體" panose="03000509000000000000" pitchFamily="65" charset="-120"/>
              </a:rPr>
              <a:t>2024</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3</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15</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五</a:t>
            </a:r>
            <a:r>
              <a:rPr lang="en-US" altLang="zh-TW" sz="1600" b="1" dirty="0">
                <a:latin typeface="標楷體" panose="03000509000000000000" pitchFamily="65" charset="-120"/>
                <a:ea typeface="標楷體" panose="03000509000000000000" pitchFamily="65" charset="-120"/>
              </a:rPr>
              <a:t>) </a:t>
            </a:r>
            <a:r>
              <a:rPr lang="zh-TW" altLang="en-US" sz="1600" b="1" dirty="0">
                <a:latin typeface="標楷體" panose="03000509000000000000" pitchFamily="65" charset="-120"/>
                <a:ea typeface="標楷體" panose="03000509000000000000" pitchFamily="65" charset="-120"/>
              </a:rPr>
              <a:t>電子資訊製造業升級轉型媒合會</a:t>
            </a:r>
            <a:endParaRPr lang="en-US" altLang="zh-TW" sz="1600" b="1" dirty="0">
              <a:latin typeface="標楷體" panose="03000509000000000000" pitchFamily="65" charset="-120"/>
              <a:ea typeface="標楷體" panose="03000509000000000000" pitchFamily="65" charset="-120"/>
            </a:endParaRPr>
          </a:p>
          <a:p>
            <a:pPr marL="257175" indent="-257175">
              <a:spcBef>
                <a:spcPts val="750"/>
              </a:spcBef>
            </a:pPr>
            <a:r>
              <a:rPr lang="en-US" altLang="zh-TW" sz="1600" b="1" dirty="0">
                <a:latin typeface="標楷體" panose="03000509000000000000" pitchFamily="65" charset="-120"/>
                <a:ea typeface="標楷體" panose="03000509000000000000" pitchFamily="65" charset="-120"/>
              </a:rPr>
              <a:t>2024</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3</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18</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一</a:t>
            </a:r>
            <a:r>
              <a:rPr lang="en-US" altLang="zh-TW" sz="1600" b="1" dirty="0">
                <a:latin typeface="標楷體" panose="03000509000000000000" pitchFamily="65" charset="-120"/>
                <a:ea typeface="標楷體" panose="03000509000000000000" pitchFamily="65" charset="-120"/>
              </a:rPr>
              <a:t>) </a:t>
            </a:r>
            <a:r>
              <a:rPr lang="zh-TW" altLang="en-US" sz="1600" b="1" dirty="0">
                <a:latin typeface="標楷體" panose="03000509000000000000" pitchFamily="65" charset="-120"/>
                <a:ea typeface="標楷體" panose="03000509000000000000" pitchFamily="65" charset="-120"/>
              </a:rPr>
              <a:t>今周刊～永續台灣第四屆國際峰會</a:t>
            </a:r>
            <a:endParaRPr lang="en-US" altLang="zh-TW" sz="1600" b="1" dirty="0">
              <a:latin typeface="標楷體" panose="03000509000000000000" pitchFamily="65" charset="-120"/>
              <a:ea typeface="標楷體" panose="03000509000000000000" pitchFamily="65" charset="-120"/>
            </a:endParaRPr>
          </a:p>
          <a:p>
            <a:pPr marL="257175" indent="-257175">
              <a:spcBef>
                <a:spcPts val="750"/>
              </a:spcBef>
            </a:pPr>
            <a:r>
              <a:rPr lang="en-US" altLang="zh-TW" sz="1600" b="1" dirty="0">
                <a:latin typeface="標楷體" panose="03000509000000000000" pitchFamily="65" charset="-120"/>
                <a:ea typeface="標楷體" panose="03000509000000000000" pitchFamily="65" charset="-120"/>
              </a:rPr>
              <a:t>2024</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3</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21</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四</a:t>
            </a:r>
            <a:r>
              <a:rPr lang="en-US" altLang="zh-TW" sz="1600" b="1" dirty="0">
                <a:latin typeface="標楷體" panose="03000509000000000000" pitchFamily="65" charset="-120"/>
                <a:ea typeface="標楷體" panose="03000509000000000000" pitchFamily="65" charset="-120"/>
              </a:rPr>
              <a:t>) </a:t>
            </a:r>
            <a:r>
              <a:rPr lang="zh-TW" altLang="en-US" sz="1600" b="1" dirty="0">
                <a:latin typeface="標楷體" panose="03000509000000000000" pitchFamily="65" charset="-120"/>
                <a:ea typeface="標楷體" panose="03000509000000000000" pitchFamily="65" charset="-120"/>
              </a:rPr>
              <a:t>工業技術研究院綠能與環境研究所專案計畫</a:t>
            </a:r>
          </a:p>
          <a:p>
            <a:pPr marL="257175" indent="-257175">
              <a:spcBef>
                <a:spcPts val="750"/>
              </a:spcBef>
            </a:pPr>
            <a:r>
              <a:rPr lang="en-US" altLang="zh-TW" sz="1600" b="1" dirty="0">
                <a:latin typeface="標楷體" panose="03000509000000000000" pitchFamily="65" charset="-120"/>
                <a:ea typeface="標楷體" panose="03000509000000000000" pitchFamily="65" charset="-120"/>
              </a:rPr>
              <a:t>2024</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3</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26</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二</a:t>
            </a:r>
            <a:r>
              <a:rPr lang="en-US" altLang="zh-TW" sz="1600" b="1" dirty="0">
                <a:latin typeface="標楷體" panose="03000509000000000000" pitchFamily="65" charset="-120"/>
                <a:ea typeface="標楷體" panose="03000509000000000000" pitchFamily="65" charset="-120"/>
              </a:rPr>
              <a:t>) 2024</a:t>
            </a:r>
            <a:r>
              <a:rPr lang="zh-TW" altLang="en-US" sz="1600" b="1" dirty="0">
                <a:latin typeface="標楷體" panose="03000509000000000000" pitchFamily="65" charset="-120"/>
                <a:ea typeface="標楷體" panose="03000509000000000000" pitchFamily="65" charset="-120"/>
              </a:rPr>
              <a:t>大肚山產業創新基金會</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印太對話｜產業躍升全球新策略論壇</a:t>
            </a:r>
            <a:r>
              <a:rPr lang="en-US" altLang="zh-TW" sz="1600" b="1" dirty="0">
                <a:latin typeface="標楷體" panose="03000509000000000000" pitchFamily="65" charset="-120"/>
                <a:ea typeface="標楷體" panose="03000509000000000000" pitchFamily="65" charset="-120"/>
              </a:rPr>
              <a:t>】</a:t>
            </a:r>
            <a:endParaRPr lang="zh-TW" altLang="en-US" sz="1600" b="1" dirty="0">
              <a:latin typeface="標楷體" panose="03000509000000000000" pitchFamily="65" charset="-120"/>
              <a:ea typeface="標楷體" panose="03000509000000000000" pitchFamily="65" charset="-120"/>
            </a:endParaRPr>
          </a:p>
          <a:p>
            <a:pPr marL="257175" indent="-257175">
              <a:spcBef>
                <a:spcPts val="750"/>
              </a:spcBef>
            </a:pPr>
            <a:r>
              <a:rPr lang="en-US" altLang="zh-TW" sz="1600" b="1" dirty="0">
                <a:latin typeface="標楷體" panose="03000509000000000000" pitchFamily="65" charset="-120"/>
                <a:ea typeface="標楷體" panose="03000509000000000000" pitchFamily="65" charset="-120"/>
              </a:rPr>
              <a:t>2024</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3</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28</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四</a:t>
            </a:r>
            <a:r>
              <a:rPr lang="en-US" altLang="zh-TW" sz="1600" b="1" dirty="0">
                <a:latin typeface="標楷體" panose="03000509000000000000" pitchFamily="65" charset="-120"/>
                <a:ea typeface="標楷體" panose="03000509000000000000" pitchFamily="65" charset="-120"/>
              </a:rPr>
              <a:t>) COMPUTEX</a:t>
            </a:r>
            <a:r>
              <a:rPr lang="zh-TW" altLang="en-US" sz="1600" b="1" dirty="0">
                <a:latin typeface="標楷體" panose="03000509000000000000" pitchFamily="65" charset="-120"/>
                <a:ea typeface="標楷體" panose="03000509000000000000" pitchFamily="65" charset="-120"/>
              </a:rPr>
              <a:t>儲能研討會</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黑科技覺醒 儲能浪潮來襲</a:t>
            </a:r>
            <a:r>
              <a:rPr lang="en-US" altLang="zh-TW" sz="1600" b="1" dirty="0">
                <a:latin typeface="標楷體" panose="03000509000000000000" pitchFamily="65" charset="-120"/>
                <a:ea typeface="標楷體" panose="03000509000000000000" pitchFamily="65" charset="-120"/>
              </a:rPr>
              <a:t>】</a:t>
            </a:r>
          </a:p>
          <a:p>
            <a:pPr marL="257175" indent="-257175">
              <a:spcBef>
                <a:spcPts val="750"/>
              </a:spcBef>
            </a:pPr>
            <a:r>
              <a:rPr lang="en-US" altLang="zh-TW" sz="1600" b="1" dirty="0">
                <a:latin typeface="標楷體" panose="03000509000000000000" pitchFamily="65" charset="-120"/>
                <a:ea typeface="標楷體" panose="03000509000000000000" pitchFamily="65" charset="-120"/>
              </a:rPr>
              <a:t>2024</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4</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12</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五</a:t>
            </a:r>
            <a:r>
              <a:rPr lang="en-US" altLang="zh-TW" sz="1600" b="1" dirty="0">
                <a:latin typeface="標楷體" panose="03000509000000000000" pitchFamily="65" charset="-120"/>
                <a:ea typeface="標楷體" panose="03000509000000000000" pitchFamily="65" charset="-120"/>
              </a:rPr>
              <a:t>) </a:t>
            </a:r>
            <a:r>
              <a:rPr lang="zh-TW" altLang="en-US" sz="1600" b="1" dirty="0">
                <a:latin typeface="標楷體" panose="03000509000000000000" pitchFamily="65" charset="-120"/>
                <a:ea typeface="標楷體" panose="03000509000000000000" pitchFamily="65" charset="-120"/>
              </a:rPr>
              <a:t>台灣電池協會第九屆第六次理監事聯席會議</a:t>
            </a:r>
          </a:p>
          <a:p>
            <a:pPr marL="257175" indent="-257175">
              <a:spcBef>
                <a:spcPts val="750"/>
              </a:spcBef>
            </a:pPr>
            <a:r>
              <a:rPr lang="en-US" altLang="zh-TW" sz="1600" b="1" dirty="0">
                <a:latin typeface="標楷體" panose="03000509000000000000" pitchFamily="65" charset="-120"/>
                <a:ea typeface="標楷體" panose="03000509000000000000" pitchFamily="65" charset="-120"/>
              </a:rPr>
              <a:t>2024</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4</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13</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六</a:t>
            </a:r>
            <a:r>
              <a:rPr lang="en-US" altLang="zh-TW" sz="1600" b="1" dirty="0">
                <a:latin typeface="標楷體" panose="03000509000000000000" pitchFamily="65" charset="-120"/>
                <a:ea typeface="標楷體" panose="03000509000000000000" pitchFamily="65" charset="-120"/>
              </a:rPr>
              <a:t>) 2024</a:t>
            </a:r>
            <a:r>
              <a:rPr lang="zh-TW" altLang="en-US" sz="1600" b="1" dirty="0">
                <a:latin typeface="標楷體" panose="03000509000000000000" pitchFamily="65" charset="-120"/>
                <a:ea typeface="標楷體" panose="03000509000000000000" pitchFamily="65" charset="-120"/>
              </a:rPr>
              <a:t>第</a:t>
            </a:r>
            <a:r>
              <a:rPr lang="en-US" altLang="zh-TW" sz="1600" b="1" dirty="0">
                <a:latin typeface="標楷體" panose="03000509000000000000" pitchFamily="65" charset="-120"/>
                <a:ea typeface="標楷體" panose="03000509000000000000" pitchFamily="65" charset="-120"/>
              </a:rPr>
              <a:t>18</a:t>
            </a:r>
            <a:r>
              <a:rPr lang="zh-TW" altLang="en-US" sz="1600" b="1" dirty="0">
                <a:latin typeface="標楷體" panose="03000509000000000000" pitchFamily="65" charset="-120"/>
                <a:ea typeface="標楷體" panose="03000509000000000000" pitchFamily="65" charset="-120"/>
              </a:rPr>
              <a:t>屆台灣國際農業機械暨資材展～嘉義</a:t>
            </a:r>
            <a:endParaRPr lang="en-US" altLang="zh-TW" sz="1600" b="1" dirty="0">
              <a:latin typeface="標楷體" panose="03000509000000000000" pitchFamily="65" charset="-120"/>
              <a:ea typeface="標楷體" panose="03000509000000000000" pitchFamily="65" charset="-120"/>
            </a:endParaRPr>
          </a:p>
          <a:p>
            <a:pPr marL="257175" indent="-257175">
              <a:spcBef>
                <a:spcPts val="750"/>
              </a:spcBef>
            </a:pPr>
            <a:r>
              <a:rPr lang="en-US" altLang="zh-TW" sz="1600" b="1" dirty="0">
                <a:latin typeface="標楷體" panose="03000509000000000000" pitchFamily="65" charset="-120"/>
                <a:ea typeface="標楷體" panose="03000509000000000000" pitchFamily="65" charset="-120"/>
              </a:rPr>
              <a:t>2024</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04</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17-20</a:t>
            </a:r>
            <a:r>
              <a:rPr lang="zh-TW" altLang="en-US" sz="1600" b="1" dirty="0">
                <a:latin typeface="標楷體" panose="03000509000000000000" pitchFamily="65" charset="-120"/>
                <a:ea typeface="標楷體" panose="03000509000000000000" pitchFamily="65" charset="-120"/>
              </a:rPr>
              <a:t>日	台灣國際智慧移動展</a:t>
            </a:r>
          </a:p>
          <a:p>
            <a:pPr marL="257175" indent="-257175">
              <a:spcBef>
                <a:spcPts val="750"/>
              </a:spcBef>
            </a:pPr>
            <a:r>
              <a:rPr lang="en-US" altLang="zh-TW" sz="1600" b="1" dirty="0">
                <a:latin typeface="標楷體" panose="03000509000000000000" pitchFamily="65" charset="-120"/>
                <a:ea typeface="標楷體" panose="03000509000000000000" pitchFamily="65" charset="-120"/>
              </a:rPr>
              <a:t>2024</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04</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24</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三</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a:t>
            </a:r>
            <a:r>
              <a:rPr lang="en-US" altLang="zh-TW" sz="1600" b="1" dirty="0">
                <a:latin typeface="標楷體" panose="03000509000000000000" pitchFamily="65" charset="-120"/>
                <a:ea typeface="標楷體" panose="03000509000000000000" pitchFamily="65" charset="-120"/>
              </a:rPr>
              <a:t>04</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26</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五</a:t>
            </a:r>
            <a:r>
              <a:rPr lang="en-US" altLang="zh-TW" sz="1600" b="1" dirty="0">
                <a:latin typeface="標楷體" panose="03000509000000000000" pitchFamily="65" charset="-120"/>
                <a:ea typeface="標楷體" panose="03000509000000000000" pitchFamily="65" charset="-120"/>
              </a:rPr>
              <a:t>) </a:t>
            </a:r>
            <a:r>
              <a:rPr lang="zh-TW" altLang="en-US" sz="1600" b="1" dirty="0">
                <a:latin typeface="標楷體" panose="03000509000000000000" pitchFamily="65" charset="-120"/>
                <a:ea typeface="標楷體" panose="03000509000000000000" pitchFamily="65" charset="-120"/>
              </a:rPr>
              <a:t>參展</a:t>
            </a:r>
            <a:r>
              <a:rPr lang="en-US" altLang="zh-TW" sz="1600" b="1" dirty="0">
                <a:latin typeface="標楷體" panose="03000509000000000000" pitchFamily="65" charset="-120"/>
                <a:ea typeface="標楷體" panose="03000509000000000000" pitchFamily="65" charset="-120"/>
              </a:rPr>
              <a:t>2024</a:t>
            </a:r>
            <a:r>
              <a:rPr lang="zh-TW" altLang="en-US" sz="1600" b="1" dirty="0">
                <a:latin typeface="標楷體" panose="03000509000000000000" pitchFamily="65" charset="-120"/>
                <a:ea typeface="標楷體" panose="03000509000000000000" pitchFamily="65" charset="-120"/>
              </a:rPr>
              <a:t>電子生產製造設備展</a:t>
            </a:r>
          </a:p>
          <a:p>
            <a:pPr marL="257175" indent="-257175">
              <a:spcBef>
                <a:spcPts val="750"/>
              </a:spcBef>
            </a:pPr>
            <a:r>
              <a:rPr lang="en-US" altLang="zh-TW" sz="1600" b="1" dirty="0">
                <a:latin typeface="標楷體" panose="03000509000000000000" pitchFamily="65" charset="-120"/>
                <a:ea typeface="標楷體" panose="03000509000000000000" pitchFamily="65" charset="-120"/>
              </a:rPr>
              <a:t>2024</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4</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25</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四</a:t>
            </a:r>
            <a:r>
              <a:rPr lang="en-US" altLang="zh-TW" sz="1600" b="1" dirty="0">
                <a:latin typeface="標楷體" panose="03000509000000000000" pitchFamily="65" charset="-120"/>
                <a:ea typeface="標楷體" panose="03000509000000000000" pitchFamily="65" charset="-120"/>
              </a:rPr>
              <a:t>) </a:t>
            </a:r>
            <a:r>
              <a:rPr lang="zh-TW" altLang="en-US" sz="1600" b="1" dirty="0">
                <a:latin typeface="標楷體" panose="03000509000000000000" pitchFamily="65" charset="-120"/>
                <a:ea typeface="標楷體" panose="03000509000000000000" pitchFamily="65" charset="-120"/>
              </a:rPr>
              <a:t>電能補充聯盟</a:t>
            </a:r>
            <a:r>
              <a:rPr lang="en-US" altLang="zh-TW" sz="1600" b="1" dirty="0">
                <a:latin typeface="標楷體" panose="03000509000000000000" pitchFamily="65" charset="-120"/>
                <a:ea typeface="標楷體" panose="03000509000000000000" pitchFamily="65" charset="-120"/>
              </a:rPr>
              <a:t>FG3</a:t>
            </a:r>
            <a:r>
              <a:rPr lang="zh-TW" altLang="en-US" sz="1600" b="1" dirty="0">
                <a:latin typeface="標楷體" panose="03000509000000000000" pitchFamily="65" charset="-120"/>
                <a:ea typeface="標楷體" panose="03000509000000000000" pitchFamily="65" charset="-120"/>
              </a:rPr>
              <a:t>聚焦小組</a:t>
            </a:r>
            <a:r>
              <a:rPr lang="en-US" altLang="zh-TW" sz="1600" b="1" dirty="0">
                <a:latin typeface="標楷體" panose="03000509000000000000" pitchFamily="65" charset="-120"/>
                <a:ea typeface="標楷體" panose="03000509000000000000" pitchFamily="65" charset="-120"/>
              </a:rPr>
              <a:t>113</a:t>
            </a:r>
            <a:r>
              <a:rPr lang="zh-TW" altLang="en-US" sz="1600" b="1" dirty="0">
                <a:latin typeface="標楷體" panose="03000509000000000000" pitchFamily="65" charset="-120"/>
                <a:ea typeface="標楷體" panose="03000509000000000000" pitchFamily="65" charset="-120"/>
              </a:rPr>
              <a:t>年啟動會議</a:t>
            </a:r>
          </a:p>
          <a:p>
            <a:pPr marL="257175" indent="-257175">
              <a:spcBef>
                <a:spcPts val="750"/>
              </a:spcBef>
            </a:pPr>
            <a:r>
              <a:rPr lang="en-US" altLang="zh-TW" sz="1600" b="1" dirty="0">
                <a:latin typeface="標楷體" panose="03000509000000000000" pitchFamily="65" charset="-120"/>
                <a:ea typeface="標楷體" panose="03000509000000000000" pitchFamily="65" charset="-120"/>
              </a:rPr>
              <a:t>2024</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5</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3</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五</a:t>
            </a:r>
            <a:r>
              <a:rPr lang="en-US" altLang="zh-TW" sz="1600" b="1" dirty="0">
                <a:latin typeface="標楷體" panose="03000509000000000000" pitchFamily="65" charset="-120"/>
                <a:ea typeface="標楷體" panose="03000509000000000000" pitchFamily="65" charset="-120"/>
              </a:rPr>
              <a:t>) </a:t>
            </a:r>
            <a:r>
              <a:rPr lang="zh-TW" altLang="en-US" sz="1600" b="1" dirty="0">
                <a:latin typeface="標楷體" panose="03000509000000000000" pitchFamily="65" charset="-120"/>
                <a:ea typeface="標楷體" panose="03000509000000000000" pitchFamily="65" charset="-120"/>
              </a:rPr>
              <a:t>電池護照說明會</a:t>
            </a:r>
          </a:p>
          <a:p>
            <a:pPr marL="257175" indent="-257175">
              <a:spcBef>
                <a:spcPts val="750"/>
              </a:spcBef>
            </a:pPr>
            <a:r>
              <a:rPr lang="en-US" altLang="zh-TW" sz="1600" b="1" dirty="0">
                <a:latin typeface="標楷體" panose="03000509000000000000" pitchFamily="65" charset="-120"/>
                <a:ea typeface="標楷體" panose="03000509000000000000" pitchFamily="65" charset="-120"/>
              </a:rPr>
              <a:t>2024</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5</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7</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二</a:t>
            </a:r>
            <a:r>
              <a:rPr lang="en-US" altLang="zh-TW" sz="1600" b="1" dirty="0">
                <a:latin typeface="標楷體" panose="03000509000000000000" pitchFamily="65" charset="-120"/>
                <a:ea typeface="標楷體" panose="03000509000000000000" pitchFamily="65" charset="-120"/>
              </a:rPr>
              <a:t>) </a:t>
            </a:r>
            <a:r>
              <a:rPr lang="zh-TW" altLang="en-US" sz="1600" b="1" dirty="0">
                <a:latin typeface="標楷體" panose="03000509000000000000" pitchFamily="65" charset="-120"/>
                <a:ea typeface="標楷體" panose="03000509000000000000" pitchFamily="65" charset="-120"/>
              </a:rPr>
              <a:t>第</a:t>
            </a:r>
            <a:r>
              <a:rPr lang="en-US" altLang="zh-TW" sz="1600" b="1" dirty="0">
                <a:latin typeface="標楷體" panose="03000509000000000000" pitchFamily="65" charset="-120"/>
                <a:ea typeface="標楷體" panose="03000509000000000000" pitchFamily="65" charset="-120"/>
              </a:rPr>
              <a:t>11</a:t>
            </a:r>
            <a:r>
              <a:rPr lang="zh-TW" altLang="en-US" sz="1600" b="1" dirty="0">
                <a:latin typeface="標楷體" panose="03000509000000000000" pitchFamily="65" charset="-120"/>
                <a:ea typeface="標楷體" panose="03000509000000000000" pitchFamily="65" charset="-120"/>
              </a:rPr>
              <a:t>屆台芬蘭經濟合作會議</a:t>
            </a:r>
          </a:p>
          <a:p>
            <a:pPr marL="257175" indent="-257175">
              <a:spcBef>
                <a:spcPts val="750"/>
              </a:spcBef>
            </a:pPr>
            <a:r>
              <a:rPr lang="en-US" altLang="zh-TW" sz="1600" b="1" dirty="0">
                <a:latin typeface="標楷體" panose="03000509000000000000" pitchFamily="65" charset="-120"/>
                <a:ea typeface="標楷體" panose="03000509000000000000" pitchFamily="65" charset="-120"/>
              </a:rPr>
              <a:t>2024</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5</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7</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二</a:t>
            </a:r>
            <a:r>
              <a:rPr lang="en-US" altLang="zh-TW" sz="1600" b="1" dirty="0">
                <a:latin typeface="標楷體" panose="03000509000000000000" pitchFamily="65" charset="-120"/>
                <a:ea typeface="標楷體" panose="03000509000000000000" pitchFamily="65" charset="-120"/>
              </a:rPr>
              <a:t>) </a:t>
            </a:r>
            <a:r>
              <a:rPr lang="zh-TW" altLang="en-US" sz="1600" b="1" dirty="0">
                <a:latin typeface="標楷體" panose="03000509000000000000" pitchFamily="65" charset="-120"/>
                <a:ea typeface="標楷體" panose="03000509000000000000" pitchFamily="65" charset="-120"/>
              </a:rPr>
              <a:t>綠能科技產業人才培育交流座談會</a:t>
            </a:r>
            <a:endParaRPr lang="en-US" altLang="zh-TW" sz="1600" b="1" dirty="0">
              <a:latin typeface="標楷體" panose="03000509000000000000" pitchFamily="65" charset="-120"/>
              <a:ea typeface="標楷體" panose="03000509000000000000" pitchFamily="65" charset="-120"/>
            </a:endParaRPr>
          </a:p>
          <a:p>
            <a:pPr marL="257175" indent="-257175">
              <a:spcBef>
                <a:spcPts val="750"/>
              </a:spcBef>
            </a:pPr>
            <a:r>
              <a:rPr lang="en-US" altLang="zh-TW" sz="1600" b="1" dirty="0">
                <a:latin typeface="標楷體" panose="03000509000000000000" pitchFamily="65" charset="-120"/>
                <a:ea typeface="標楷體" panose="03000509000000000000" pitchFamily="65" charset="-120"/>
              </a:rPr>
              <a:t>2024</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5</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14</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二</a:t>
            </a:r>
            <a:r>
              <a:rPr lang="en-US" altLang="zh-TW" sz="1600" b="1" dirty="0">
                <a:latin typeface="標楷體" panose="03000509000000000000" pitchFamily="65" charset="-120"/>
                <a:ea typeface="標楷體" panose="03000509000000000000" pitchFamily="65" charset="-120"/>
              </a:rPr>
              <a:t>) </a:t>
            </a:r>
            <a:r>
              <a:rPr lang="zh-TW" altLang="en-US" sz="1600" b="1" dirty="0">
                <a:latin typeface="標楷體" panose="03000509000000000000" pitchFamily="65" charset="-120"/>
                <a:ea typeface="標楷體" panose="03000509000000000000" pitchFamily="65" charset="-120"/>
              </a:rPr>
              <a:t>晶創臺灣</a:t>
            </a:r>
            <a:r>
              <a:rPr lang="en-US" altLang="zh-TW" sz="1600" b="1" dirty="0">
                <a:latin typeface="標楷體" panose="03000509000000000000" pitchFamily="65" charset="-120"/>
                <a:ea typeface="標楷體" panose="03000509000000000000" pitchFamily="65" charset="-120"/>
              </a:rPr>
              <a:t>IC Taiwan Grand Challenge</a:t>
            </a:r>
            <a:r>
              <a:rPr lang="zh-TW" altLang="en-US" sz="1600" b="1" dirty="0">
                <a:latin typeface="標楷體" panose="03000509000000000000" pitchFamily="65" charset="-120"/>
                <a:ea typeface="標楷體" panose="03000509000000000000" pitchFamily="65" charset="-120"/>
              </a:rPr>
              <a:t>徵案啟動大會</a:t>
            </a:r>
          </a:p>
          <a:p>
            <a:pPr marL="257175" indent="-257175">
              <a:spcBef>
                <a:spcPts val="750"/>
              </a:spcBef>
            </a:pPr>
            <a:r>
              <a:rPr lang="en-US" altLang="zh-TW" sz="1600" b="1" dirty="0">
                <a:latin typeface="標楷體" panose="03000509000000000000" pitchFamily="65" charset="-120"/>
                <a:ea typeface="標楷體" panose="03000509000000000000" pitchFamily="65" charset="-120"/>
              </a:rPr>
              <a:t>2024</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05</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15(</a:t>
            </a:r>
            <a:r>
              <a:rPr lang="zh-TW" altLang="en-US" sz="1600" b="1" dirty="0">
                <a:latin typeface="標楷體" panose="03000509000000000000" pitchFamily="65" charset="-120"/>
                <a:ea typeface="標楷體" panose="03000509000000000000" pitchFamily="65" charset="-120"/>
              </a:rPr>
              <a:t>三</a:t>
            </a:r>
            <a:r>
              <a:rPr lang="en-US" altLang="zh-TW" sz="1600" b="1" dirty="0">
                <a:latin typeface="標楷體" panose="03000509000000000000" pitchFamily="65" charset="-120"/>
                <a:ea typeface="標楷體" panose="03000509000000000000" pitchFamily="65" charset="-120"/>
              </a:rPr>
              <a:t>) </a:t>
            </a:r>
            <a:r>
              <a:rPr lang="zh-TW" altLang="en-US" sz="1600" b="1" dirty="0">
                <a:latin typeface="標楷體" panose="03000509000000000000" pitchFamily="65" charset="-120"/>
                <a:ea typeface="標楷體" panose="03000509000000000000" pitchFamily="65" charset="-120"/>
              </a:rPr>
              <a:t>明志科技大學綠色能源人力就業博覽會</a:t>
            </a:r>
            <a:endParaRPr lang="zh-TW" altLang="en-US" sz="1600" dirty="0"/>
          </a:p>
        </p:txBody>
      </p:sp>
    </p:spTree>
    <p:extLst>
      <p:ext uri="{BB962C8B-B14F-4D97-AF65-F5344CB8AC3E}">
        <p14:creationId xmlns:p14="http://schemas.microsoft.com/office/powerpoint/2010/main" val="121561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DD8C22-92F9-5D51-8227-8C818B17112D}"/>
              </a:ext>
            </a:extLst>
          </p:cNvPr>
          <p:cNvSpPr>
            <a:spLocks noGrp="1"/>
          </p:cNvSpPr>
          <p:nvPr>
            <p:ph type="title"/>
          </p:nvPr>
        </p:nvSpPr>
        <p:spPr>
          <a:xfrm>
            <a:off x="609599" y="354330"/>
            <a:ext cx="8180071" cy="548640"/>
          </a:xfrm>
        </p:spPr>
        <p:txBody>
          <a:bodyPr>
            <a:normAutofit/>
          </a:bodyPr>
          <a:lstStyle/>
          <a:p>
            <a:pPr algn="ctr"/>
            <a:r>
              <a:rPr lang="en-US" altLang="zh-TW"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113</a:t>
            </a:r>
            <a:r>
              <a:rPr lang="zh-TW" altLang="en-US"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年活動內容</a:t>
            </a:r>
          </a:p>
        </p:txBody>
      </p:sp>
      <p:sp>
        <p:nvSpPr>
          <p:cNvPr id="3" name="內容版面配置區 2">
            <a:extLst>
              <a:ext uri="{FF2B5EF4-FFF2-40B4-BE49-F238E27FC236}">
                <a16:creationId xmlns:a16="http://schemas.microsoft.com/office/drawing/2014/main" id="{5C982FF5-E370-FE28-0D48-2FA942FCAE59}"/>
              </a:ext>
            </a:extLst>
          </p:cNvPr>
          <p:cNvSpPr>
            <a:spLocks noGrp="1"/>
          </p:cNvSpPr>
          <p:nvPr>
            <p:ph idx="1"/>
          </p:nvPr>
        </p:nvSpPr>
        <p:spPr>
          <a:xfrm>
            <a:off x="609598" y="902970"/>
            <a:ext cx="7711441" cy="6058939"/>
          </a:xfrm>
        </p:spPr>
        <p:txBody>
          <a:bodyPr>
            <a:normAutofit fontScale="25000" lnSpcReduction="20000"/>
          </a:bodyPr>
          <a:lstStyle/>
          <a:p>
            <a:pPr marL="257175" indent="-257175">
              <a:spcBef>
                <a:spcPts val="750"/>
              </a:spcBef>
            </a:pPr>
            <a:endParaRPr lang="zh-TW" altLang="en-US" b="1" dirty="0">
              <a:latin typeface="標楷體" panose="03000509000000000000" pitchFamily="65" charset="-120"/>
              <a:ea typeface="標楷體" panose="03000509000000000000" pitchFamily="65" charset="-120"/>
            </a:endParaRPr>
          </a:p>
          <a:p>
            <a:pPr marL="257175" indent="-257175">
              <a:spcBef>
                <a:spcPts val="750"/>
              </a:spcBef>
            </a:pPr>
            <a:r>
              <a:rPr lang="en-US" altLang="zh-TW" sz="6400" b="1" dirty="0">
                <a:latin typeface="標楷體" panose="03000509000000000000" pitchFamily="65" charset="-120"/>
                <a:ea typeface="標楷體" panose="03000509000000000000" pitchFamily="65" charset="-120"/>
              </a:rPr>
              <a:t>2024</a:t>
            </a:r>
            <a:r>
              <a:rPr lang="zh-TW" altLang="en-US" sz="6400" b="1" dirty="0">
                <a:latin typeface="標楷體" panose="03000509000000000000" pitchFamily="65" charset="-120"/>
                <a:ea typeface="標楷體" panose="03000509000000000000" pitchFamily="65" charset="-120"/>
              </a:rPr>
              <a:t>年</a:t>
            </a:r>
            <a:r>
              <a:rPr lang="en-US" altLang="zh-TW" sz="6400" b="1" dirty="0">
                <a:latin typeface="標楷體" panose="03000509000000000000" pitchFamily="65" charset="-120"/>
                <a:ea typeface="標楷體" panose="03000509000000000000" pitchFamily="65" charset="-120"/>
              </a:rPr>
              <a:t>05</a:t>
            </a:r>
            <a:r>
              <a:rPr lang="zh-TW" altLang="en-US" sz="6400" b="1" dirty="0">
                <a:latin typeface="標楷體" panose="03000509000000000000" pitchFamily="65" charset="-120"/>
                <a:ea typeface="標楷體" panose="03000509000000000000" pitchFamily="65" charset="-120"/>
              </a:rPr>
              <a:t>月</a:t>
            </a:r>
            <a:r>
              <a:rPr lang="en-US" altLang="zh-TW" sz="6400" b="1" dirty="0">
                <a:latin typeface="標楷體" panose="03000509000000000000" pitchFamily="65" charset="-120"/>
                <a:ea typeface="標楷體" panose="03000509000000000000" pitchFamily="65" charset="-120"/>
              </a:rPr>
              <a:t>16</a:t>
            </a:r>
            <a:r>
              <a:rPr lang="zh-TW" altLang="en-US" sz="6400" b="1" dirty="0">
                <a:latin typeface="標楷體" panose="03000509000000000000" pitchFamily="65" charset="-120"/>
                <a:ea typeface="標楷體" panose="03000509000000000000" pitchFamily="65" charset="-120"/>
              </a:rPr>
              <a:t>日</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四</a:t>
            </a:r>
            <a:r>
              <a:rPr lang="en-US" altLang="zh-TW" sz="6400" b="1" dirty="0">
                <a:latin typeface="標楷體" panose="03000509000000000000" pitchFamily="65" charset="-120"/>
                <a:ea typeface="標楷體" panose="03000509000000000000" pitchFamily="65" charset="-120"/>
              </a:rPr>
              <a:t>) 2024</a:t>
            </a:r>
            <a:r>
              <a:rPr lang="zh-TW" altLang="en-US" sz="6400" b="1" dirty="0">
                <a:latin typeface="標楷體" panose="03000509000000000000" pitchFamily="65" charset="-120"/>
                <a:ea typeface="標楷體" panose="03000509000000000000" pitchFamily="65" charset="-120"/>
              </a:rPr>
              <a:t>鋰電池產業資源研討會</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北部場</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 </a:t>
            </a:r>
            <a:endParaRPr lang="en-US" altLang="zh-TW" sz="6400" b="1" dirty="0">
              <a:latin typeface="標楷體" panose="03000509000000000000" pitchFamily="65" charset="-120"/>
              <a:ea typeface="標楷體" panose="03000509000000000000" pitchFamily="65" charset="-120"/>
            </a:endParaRPr>
          </a:p>
          <a:p>
            <a:pPr marL="257175" indent="-257175">
              <a:spcBef>
                <a:spcPts val="750"/>
              </a:spcBef>
            </a:pPr>
            <a:r>
              <a:rPr lang="en-US" altLang="zh-TW" sz="6400" b="1" dirty="0">
                <a:latin typeface="標楷體" panose="03000509000000000000" pitchFamily="65" charset="-120"/>
                <a:ea typeface="標楷體" panose="03000509000000000000" pitchFamily="65" charset="-120"/>
              </a:rPr>
              <a:t>2024</a:t>
            </a:r>
            <a:r>
              <a:rPr lang="zh-TW" altLang="en-US" sz="6400" b="1" dirty="0">
                <a:latin typeface="標楷體" panose="03000509000000000000" pitchFamily="65" charset="-120"/>
                <a:ea typeface="標楷體" panose="03000509000000000000" pitchFamily="65" charset="-120"/>
              </a:rPr>
              <a:t>年</a:t>
            </a:r>
            <a:r>
              <a:rPr lang="en-US" altLang="zh-TW" sz="6400" b="1" dirty="0">
                <a:latin typeface="標楷體" panose="03000509000000000000" pitchFamily="65" charset="-120"/>
                <a:ea typeface="標楷體" panose="03000509000000000000" pitchFamily="65" charset="-120"/>
              </a:rPr>
              <a:t>05</a:t>
            </a:r>
            <a:r>
              <a:rPr lang="zh-TW" altLang="en-US" sz="6400" b="1" dirty="0">
                <a:latin typeface="標楷體" panose="03000509000000000000" pitchFamily="65" charset="-120"/>
                <a:ea typeface="標楷體" panose="03000509000000000000" pitchFamily="65" charset="-120"/>
              </a:rPr>
              <a:t>月</a:t>
            </a:r>
            <a:r>
              <a:rPr lang="en-US" altLang="zh-TW" sz="6400" b="1" dirty="0">
                <a:latin typeface="標楷體" panose="03000509000000000000" pitchFamily="65" charset="-120"/>
                <a:ea typeface="標楷體" panose="03000509000000000000" pitchFamily="65" charset="-120"/>
              </a:rPr>
              <a:t>16</a:t>
            </a:r>
            <a:r>
              <a:rPr lang="zh-TW" altLang="en-US" sz="6400" b="1" dirty="0">
                <a:latin typeface="標楷體" panose="03000509000000000000" pitchFamily="65" charset="-120"/>
                <a:ea typeface="標楷體" panose="03000509000000000000" pitchFamily="65" charset="-120"/>
              </a:rPr>
              <a:t>日</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一</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 電動農機大中小分組討論預演及當天會前會討論</a:t>
            </a:r>
          </a:p>
          <a:p>
            <a:pPr marL="257175" indent="-257175">
              <a:spcBef>
                <a:spcPts val="750"/>
              </a:spcBef>
            </a:pPr>
            <a:r>
              <a:rPr lang="en-US" altLang="zh-TW" sz="6400" b="1" dirty="0">
                <a:latin typeface="標楷體" panose="03000509000000000000" pitchFamily="65" charset="-120"/>
                <a:ea typeface="標楷體" panose="03000509000000000000" pitchFamily="65" charset="-120"/>
              </a:rPr>
              <a:t>2024</a:t>
            </a:r>
            <a:r>
              <a:rPr lang="zh-TW" altLang="en-US" sz="6400" b="1" dirty="0">
                <a:latin typeface="標楷體" panose="03000509000000000000" pitchFamily="65" charset="-120"/>
                <a:ea typeface="標楷體" panose="03000509000000000000" pitchFamily="65" charset="-120"/>
              </a:rPr>
              <a:t>年</a:t>
            </a:r>
            <a:r>
              <a:rPr lang="en-US" altLang="zh-TW" sz="6400" b="1" dirty="0">
                <a:latin typeface="標楷體" panose="03000509000000000000" pitchFamily="65" charset="-120"/>
                <a:ea typeface="標楷體" panose="03000509000000000000" pitchFamily="65" charset="-120"/>
              </a:rPr>
              <a:t>05</a:t>
            </a:r>
            <a:r>
              <a:rPr lang="zh-TW" altLang="en-US" sz="6400" b="1" dirty="0">
                <a:latin typeface="標楷體" panose="03000509000000000000" pitchFamily="65" charset="-120"/>
                <a:ea typeface="標楷體" panose="03000509000000000000" pitchFamily="65" charset="-120"/>
              </a:rPr>
              <a:t>月</a:t>
            </a:r>
            <a:r>
              <a:rPr lang="en-US" altLang="zh-TW" sz="6400" b="1" dirty="0">
                <a:latin typeface="標楷體" panose="03000509000000000000" pitchFamily="65" charset="-120"/>
                <a:ea typeface="標楷體" panose="03000509000000000000" pitchFamily="65" charset="-120"/>
              </a:rPr>
              <a:t>22</a:t>
            </a:r>
            <a:r>
              <a:rPr lang="zh-TW" altLang="en-US" sz="6400" b="1" dirty="0">
                <a:latin typeface="標楷體" panose="03000509000000000000" pitchFamily="65" charset="-120"/>
                <a:ea typeface="標楷體" panose="03000509000000000000" pitchFamily="65" charset="-120"/>
              </a:rPr>
              <a:t>日</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三</a:t>
            </a:r>
            <a:r>
              <a:rPr lang="en-US" altLang="zh-TW" sz="6400" b="1" dirty="0">
                <a:latin typeface="標楷體" panose="03000509000000000000" pitchFamily="65" charset="-120"/>
                <a:ea typeface="標楷體" panose="03000509000000000000" pitchFamily="65" charset="-120"/>
              </a:rPr>
              <a:t>) </a:t>
            </a:r>
            <a:r>
              <a:rPr lang="zh-TW" altLang="en-US" sz="6400" b="1" dirty="0">
                <a:latin typeface="標楷體" panose="03000509000000000000" pitchFamily="65" charset="-120"/>
                <a:ea typeface="標楷體" panose="03000509000000000000" pitchFamily="65" charset="-120"/>
              </a:rPr>
              <a:t>家用小型</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放置型</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儲能系統相關檢驗會議</a:t>
            </a:r>
          </a:p>
          <a:p>
            <a:pPr marL="257175" indent="-257175">
              <a:spcBef>
                <a:spcPts val="750"/>
              </a:spcBef>
            </a:pPr>
            <a:r>
              <a:rPr lang="en-US" altLang="zh-TW" sz="6400" b="1" dirty="0">
                <a:latin typeface="標楷體" panose="03000509000000000000" pitchFamily="65" charset="-120"/>
                <a:ea typeface="標楷體" panose="03000509000000000000" pitchFamily="65" charset="-120"/>
              </a:rPr>
              <a:t>2024</a:t>
            </a:r>
            <a:r>
              <a:rPr lang="zh-TW" altLang="en-US" sz="6400" b="1" dirty="0">
                <a:latin typeface="標楷體" panose="03000509000000000000" pitchFamily="65" charset="-120"/>
                <a:ea typeface="標楷體" panose="03000509000000000000" pitchFamily="65" charset="-120"/>
              </a:rPr>
              <a:t>年</a:t>
            </a:r>
            <a:r>
              <a:rPr lang="en-US" altLang="zh-TW" sz="6400" b="1" dirty="0">
                <a:latin typeface="標楷體" panose="03000509000000000000" pitchFamily="65" charset="-120"/>
                <a:ea typeface="標楷體" panose="03000509000000000000" pitchFamily="65" charset="-120"/>
              </a:rPr>
              <a:t>05</a:t>
            </a:r>
            <a:r>
              <a:rPr lang="zh-TW" altLang="en-US" sz="6400" b="1" dirty="0">
                <a:latin typeface="標楷體" panose="03000509000000000000" pitchFamily="65" charset="-120"/>
                <a:ea typeface="標楷體" panose="03000509000000000000" pitchFamily="65" charset="-120"/>
              </a:rPr>
              <a:t>月</a:t>
            </a:r>
            <a:r>
              <a:rPr lang="en-US" altLang="zh-TW" sz="6400" b="1" dirty="0">
                <a:latin typeface="標楷體" panose="03000509000000000000" pitchFamily="65" charset="-120"/>
                <a:ea typeface="標楷體" panose="03000509000000000000" pitchFamily="65" charset="-120"/>
              </a:rPr>
              <a:t>23</a:t>
            </a:r>
            <a:r>
              <a:rPr lang="zh-TW" altLang="en-US" sz="6400" b="1" dirty="0">
                <a:latin typeface="標楷體" panose="03000509000000000000" pitchFamily="65" charset="-120"/>
                <a:ea typeface="標楷體" panose="03000509000000000000" pitchFamily="65" charset="-120"/>
              </a:rPr>
              <a:t>日</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四</a:t>
            </a:r>
            <a:r>
              <a:rPr lang="en-US" altLang="zh-TW" sz="6400" b="1" dirty="0">
                <a:latin typeface="標楷體" panose="03000509000000000000" pitchFamily="65" charset="-120"/>
                <a:ea typeface="標楷體" panose="03000509000000000000" pitchFamily="65" charset="-120"/>
              </a:rPr>
              <a:t>) </a:t>
            </a:r>
            <a:r>
              <a:rPr lang="zh-TW" altLang="en-US" sz="6400" b="1" dirty="0">
                <a:latin typeface="標楷體" panose="03000509000000000000" pitchFamily="65" charset="-120"/>
                <a:ea typeface="標楷體" panose="03000509000000000000" pitchFamily="65" charset="-120"/>
              </a:rPr>
              <a:t>促進二次鋰電池責任業者回收物料內循環優惠費率方案規劃業者說明會</a:t>
            </a:r>
            <a:endParaRPr lang="en-US" altLang="zh-TW" sz="6400" b="1" dirty="0">
              <a:latin typeface="標楷體" panose="03000509000000000000" pitchFamily="65" charset="-120"/>
              <a:ea typeface="標楷體" panose="03000509000000000000" pitchFamily="65" charset="-120"/>
            </a:endParaRPr>
          </a:p>
          <a:p>
            <a:pPr marL="257175" indent="-257175">
              <a:spcBef>
                <a:spcPts val="750"/>
              </a:spcBef>
            </a:pPr>
            <a:r>
              <a:rPr lang="en-US" altLang="zh-TW" sz="6400" b="1" dirty="0">
                <a:latin typeface="標楷體" panose="03000509000000000000" pitchFamily="65" charset="-120"/>
                <a:ea typeface="標楷體" panose="03000509000000000000" pitchFamily="65" charset="-120"/>
              </a:rPr>
              <a:t>2024</a:t>
            </a:r>
            <a:r>
              <a:rPr lang="zh-TW" altLang="en-US" sz="6400" b="1" dirty="0">
                <a:latin typeface="標楷體" panose="03000509000000000000" pitchFamily="65" charset="-120"/>
                <a:ea typeface="標楷體" panose="03000509000000000000" pitchFamily="65" charset="-120"/>
              </a:rPr>
              <a:t>年</a:t>
            </a:r>
            <a:r>
              <a:rPr lang="en-US" altLang="zh-TW" sz="6400" b="1" dirty="0">
                <a:latin typeface="標楷體" panose="03000509000000000000" pitchFamily="65" charset="-120"/>
                <a:ea typeface="標楷體" panose="03000509000000000000" pitchFamily="65" charset="-120"/>
              </a:rPr>
              <a:t>05</a:t>
            </a:r>
            <a:r>
              <a:rPr lang="zh-TW" altLang="en-US" sz="6400" b="1" dirty="0">
                <a:latin typeface="標楷體" panose="03000509000000000000" pitchFamily="65" charset="-120"/>
                <a:ea typeface="標楷體" panose="03000509000000000000" pitchFamily="65" charset="-120"/>
              </a:rPr>
              <a:t>月</a:t>
            </a:r>
            <a:r>
              <a:rPr lang="en-US" altLang="zh-TW" sz="6400" b="1" dirty="0">
                <a:latin typeface="標楷體" panose="03000509000000000000" pitchFamily="65" charset="-120"/>
                <a:ea typeface="標楷體" panose="03000509000000000000" pitchFamily="65" charset="-120"/>
              </a:rPr>
              <a:t>24</a:t>
            </a:r>
            <a:r>
              <a:rPr lang="zh-TW" altLang="en-US" sz="6400" b="1" dirty="0">
                <a:latin typeface="標楷體" panose="03000509000000000000" pitchFamily="65" charset="-120"/>
                <a:ea typeface="標楷體" panose="03000509000000000000" pitchFamily="65" charset="-120"/>
              </a:rPr>
              <a:t>日</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五</a:t>
            </a:r>
            <a:r>
              <a:rPr lang="en-US" altLang="zh-TW" sz="6400" b="1" dirty="0">
                <a:latin typeface="標楷體" panose="03000509000000000000" pitchFamily="65" charset="-120"/>
                <a:ea typeface="標楷體" panose="03000509000000000000" pitchFamily="65" charset="-120"/>
              </a:rPr>
              <a:t>) </a:t>
            </a:r>
            <a:r>
              <a:rPr lang="zh-TW" altLang="en-US" sz="6400" b="1" dirty="0">
                <a:latin typeface="標楷體" panose="03000509000000000000" pitchFamily="65" charset="-120"/>
                <a:ea typeface="標楷體" panose="03000509000000000000" pitchFamily="65" charset="-120"/>
              </a:rPr>
              <a:t>循環經濟委員會</a:t>
            </a:r>
          </a:p>
          <a:p>
            <a:pPr marL="257175" indent="-257175">
              <a:spcBef>
                <a:spcPts val="750"/>
              </a:spcBef>
            </a:pPr>
            <a:r>
              <a:rPr lang="en-US" altLang="zh-TW" sz="6400" b="1" dirty="0">
                <a:latin typeface="標楷體" panose="03000509000000000000" pitchFamily="65" charset="-120"/>
                <a:ea typeface="標楷體" panose="03000509000000000000" pitchFamily="65" charset="-120"/>
              </a:rPr>
              <a:t>2024</a:t>
            </a:r>
            <a:r>
              <a:rPr lang="zh-TW" altLang="en-US" sz="6400" b="1" dirty="0">
                <a:latin typeface="標楷體" panose="03000509000000000000" pitchFamily="65" charset="-120"/>
                <a:ea typeface="標楷體" panose="03000509000000000000" pitchFamily="65" charset="-120"/>
              </a:rPr>
              <a:t>年</a:t>
            </a:r>
            <a:r>
              <a:rPr lang="en-US" altLang="zh-TW" sz="6400" b="1" dirty="0">
                <a:latin typeface="標楷體" panose="03000509000000000000" pitchFamily="65" charset="-120"/>
                <a:ea typeface="標楷體" panose="03000509000000000000" pitchFamily="65" charset="-120"/>
              </a:rPr>
              <a:t>05</a:t>
            </a:r>
            <a:r>
              <a:rPr lang="zh-TW" altLang="en-US" sz="6400" b="1" dirty="0">
                <a:latin typeface="標楷體" panose="03000509000000000000" pitchFamily="65" charset="-120"/>
                <a:ea typeface="標楷體" panose="03000509000000000000" pitchFamily="65" charset="-120"/>
              </a:rPr>
              <a:t>月</a:t>
            </a:r>
            <a:r>
              <a:rPr lang="en-US" altLang="zh-TW" sz="6400" b="1" dirty="0">
                <a:latin typeface="標楷體" panose="03000509000000000000" pitchFamily="65" charset="-120"/>
                <a:ea typeface="標楷體" panose="03000509000000000000" pitchFamily="65" charset="-120"/>
              </a:rPr>
              <a:t>29</a:t>
            </a:r>
            <a:r>
              <a:rPr lang="zh-TW" altLang="en-US" sz="6400" b="1" dirty="0">
                <a:latin typeface="標楷體" panose="03000509000000000000" pitchFamily="65" charset="-120"/>
                <a:ea typeface="標楷體" panose="03000509000000000000" pitchFamily="65" charset="-120"/>
              </a:rPr>
              <a:t>日</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星期三</a:t>
            </a:r>
            <a:r>
              <a:rPr lang="en-US" altLang="zh-TW" sz="6400" b="1" dirty="0">
                <a:latin typeface="標楷體" panose="03000509000000000000" pitchFamily="65" charset="-120"/>
                <a:ea typeface="標楷體" panose="03000509000000000000" pitchFamily="65" charset="-120"/>
              </a:rPr>
              <a:t>) </a:t>
            </a:r>
            <a:r>
              <a:rPr lang="zh-TW" altLang="en-US" sz="6400" b="1" dirty="0">
                <a:latin typeface="標楷體" panose="03000509000000000000" pitchFamily="65" charset="-120"/>
                <a:ea typeface="標楷體" panose="03000509000000000000" pitchFamily="65" charset="-120"/>
              </a:rPr>
              <a:t>西門子研討會</a:t>
            </a:r>
          </a:p>
          <a:p>
            <a:pPr marL="257175" indent="-257175">
              <a:spcBef>
                <a:spcPts val="750"/>
              </a:spcBef>
            </a:pPr>
            <a:r>
              <a:rPr lang="en-US" altLang="zh-TW" sz="6400" b="1" dirty="0">
                <a:latin typeface="標楷體" panose="03000509000000000000" pitchFamily="65" charset="-120"/>
                <a:ea typeface="標楷體" panose="03000509000000000000" pitchFamily="65" charset="-120"/>
              </a:rPr>
              <a:t>2024</a:t>
            </a:r>
            <a:r>
              <a:rPr lang="zh-TW" altLang="en-US" sz="6400" b="1" dirty="0">
                <a:latin typeface="標楷體" panose="03000509000000000000" pitchFamily="65" charset="-120"/>
                <a:ea typeface="標楷體" panose="03000509000000000000" pitchFamily="65" charset="-120"/>
              </a:rPr>
              <a:t>年</a:t>
            </a:r>
            <a:r>
              <a:rPr lang="en-US" altLang="zh-TW" sz="6400" b="1" dirty="0">
                <a:latin typeface="標楷體" panose="03000509000000000000" pitchFamily="65" charset="-120"/>
                <a:ea typeface="標楷體" panose="03000509000000000000" pitchFamily="65" charset="-120"/>
              </a:rPr>
              <a:t>05</a:t>
            </a:r>
            <a:r>
              <a:rPr lang="zh-TW" altLang="en-US" sz="6400" b="1" dirty="0">
                <a:latin typeface="標楷體" panose="03000509000000000000" pitchFamily="65" charset="-120"/>
                <a:ea typeface="標楷體" panose="03000509000000000000" pitchFamily="65" charset="-120"/>
              </a:rPr>
              <a:t>月</a:t>
            </a:r>
            <a:r>
              <a:rPr lang="en-US" altLang="zh-TW" sz="6400" b="1" dirty="0">
                <a:latin typeface="標楷體" panose="03000509000000000000" pitchFamily="65" charset="-120"/>
                <a:ea typeface="標楷體" panose="03000509000000000000" pitchFamily="65" charset="-120"/>
              </a:rPr>
              <a:t>29</a:t>
            </a:r>
            <a:r>
              <a:rPr lang="zh-TW" altLang="en-US" sz="6400" b="1" dirty="0">
                <a:latin typeface="標楷體" panose="03000509000000000000" pitchFamily="65" charset="-120"/>
                <a:ea typeface="標楷體" panose="03000509000000000000" pitchFamily="65" charset="-120"/>
              </a:rPr>
              <a:t>日</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星期三</a:t>
            </a:r>
            <a:r>
              <a:rPr lang="en-US" altLang="zh-TW" sz="6400" b="1" dirty="0">
                <a:latin typeface="標楷體" panose="03000509000000000000" pitchFamily="65" charset="-120"/>
                <a:ea typeface="標楷體" panose="03000509000000000000" pitchFamily="65" charset="-120"/>
              </a:rPr>
              <a:t>) </a:t>
            </a:r>
            <a:r>
              <a:rPr lang="zh-TW" altLang="en-US" sz="6400" b="1" dirty="0">
                <a:latin typeface="標楷體" panose="03000509000000000000" pitchFamily="65" charset="-120"/>
                <a:ea typeface="標楷體" panose="03000509000000000000" pitchFamily="65" charset="-120"/>
              </a:rPr>
              <a:t>環境部</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建構新南向國家資源循環區域夥伴計畫</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產業交流會議</a:t>
            </a:r>
            <a:r>
              <a:rPr lang="en-US" altLang="zh-TW" sz="6400" b="1" dirty="0">
                <a:latin typeface="標楷體" panose="03000509000000000000" pitchFamily="65" charset="-120"/>
                <a:ea typeface="標楷體" panose="03000509000000000000" pitchFamily="65" charset="-120"/>
              </a:rPr>
              <a:t>』</a:t>
            </a:r>
          </a:p>
          <a:p>
            <a:pPr marL="257175" indent="-257175">
              <a:spcBef>
                <a:spcPts val="750"/>
              </a:spcBef>
            </a:pPr>
            <a:r>
              <a:rPr lang="en-US" altLang="zh-TW" sz="6400" b="1" dirty="0">
                <a:latin typeface="標楷體" panose="03000509000000000000" pitchFamily="65" charset="-120"/>
                <a:ea typeface="標楷體" panose="03000509000000000000" pitchFamily="65" charset="-120"/>
              </a:rPr>
              <a:t>2024</a:t>
            </a:r>
            <a:r>
              <a:rPr lang="zh-TW" altLang="en-US" sz="6400" b="1" dirty="0">
                <a:latin typeface="標楷體" panose="03000509000000000000" pitchFamily="65" charset="-120"/>
                <a:ea typeface="標楷體" panose="03000509000000000000" pitchFamily="65" charset="-120"/>
              </a:rPr>
              <a:t>年</a:t>
            </a:r>
            <a:r>
              <a:rPr lang="en-US" altLang="zh-TW" sz="6400" b="1" dirty="0">
                <a:latin typeface="標楷體" panose="03000509000000000000" pitchFamily="65" charset="-120"/>
                <a:ea typeface="標楷體" panose="03000509000000000000" pitchFamily="65" charset="-120"/>
              </a:rPr>
              <a:t>6</a:t>
            </a:r>
            <a:r>
              <a:rPr lang="zh-TW" altLang="en-US" sz="6400" b="1" dirty="0">
                <a:latin typeface="標楷體" panose="03000509000000000000" pitchFamily="65" charset="-120"/>
                <a:ea typeface="標楷體" panose="03000509000000000000" pitchFamily="65" charset="-120"/>
              </a:rPr>
              <a:t>月</a:t>
            </a:r>
            <a:r>
              <a:rPr lang="en-US" altLang="zh-TW" sz="6400" b="1" dirty="0">
                <a:latin typeface="標楷體" panose="03000509000000000000" pitchFamily="65" charset="-120"/>
                <a:ea typeface="標楷體" panose="03000509000000000000" pitchFamily="65" charset="-120"/>
              </a:rPr>
              <a:t>4</a:t>
            </a:r>
            <a:r>
              <a:rPr lang="zh-TW" altLang="en-US" sz="6400" b="1" dirty="0">
                <a:latin typeface="標楷體" panose="03000509000000000000" pitchFamily="65" charset="-120"/>
                <a:ea typeface="標楷體" panose="03000509000000000000" pitchFamily="65" charset="-120"/>
              </a:rPr>
              <a:t>日</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二</a:t>
            </a:r>
            <a:r>
              <a:rPr lang="en-US" altLang="zh-TW" sz="6400" b="1" dirty="0">
                <a:latin typeface="標楷體" panose="03000509000000000000" pitchFamily="65" charset="-120"/>
                <a:ea typeface="標楷體" panose="03000509000000000000" pitchFamily="65" charset="-120"/>
              </a:rPr>
              <a:t>) </a:t>
            </a:r>
            <a:r>
              <a:rPr lang="zh-TW" altLang="en-US" sz="6400" b="1" dirty="0">
                <a:latin typeface="標楷體" panose="03000509000000000000" pitchFamily="65" charset="-120"/>
                <a:ea typeface="標楷體" panose="03000509000000000000" pitchFamily="65" charset="-120"/>
              </a:rPr>
              <a:t>電動農機跨域交流工作坊</a:t>
            </a:r>
          </a:p>
          <a:p>
            <a:pPr marL="257175" indent="-257175">
              <a:spcBef>
                <a:spcPts val="750"/>
              </a:spcBef>
            </a:pPr>
            <a:r>
              <a:rPr lang="en-US" altLang="zh-TW" sz="6400" b="1" dirty="0">
                <a:latin typeface="標楷體" panose="03000509000000000000" pitchFamily="65" charset="-120"/>
                <a:ea typeface="標楷體" panose="03000509000000000000" pitchFamily="65" charset="-120"/>
              </a:rPr>
              <a:t>2024</a:t>
            </a:r>
            <a:r>
              <a:rPr lang="zh-TW" altLang="en-US" sz="6400" b="1" dirty="0">
                <a:latin typeface="標楷體" panose="03000509000000000000" pitchFamily="65" charset="-120"/>
                <a:ea typeface="標楷體" panose="03000509000000000000" pitchFamily="65" charset="-120"/>
              </a:rPr>
              <a:t>年</a:t>
            </a:r>
            <a:r>
              <a:rPr lang="en-US" altLang="zh-TW" sz="6400" b="1" dirty="0">
                <a:latin typeface="標楷體" panose="03000509000000000000" pitchFamily="65" charset="-120"/>
                <a:ea typeface="標楷體" panose="03000509000000000000" pitchFamily="65" charset="-120"/>
              </a:rPr>
              <a:t>6</a:t>
            </a:r>
            <a:r>
              <a:rPr lang="zh-TW" altLang="en-US" sz="6400" b="1" dirty="0">
                <a:latin typeface="標楷體" panose="03000509000000000000" pitchFamily="65" charset="-120"/>
                <a:ea typeface="標楷體" panose="03000509000000000000" pitchFamily="65" charset="-120"/>
              </a:rPr>
              <a:t>月</a:t>
            </a:r>
            <a:r>
              <a:rPr lang="en-US" altLang="zh-TW" sz="6400" b="1" dirty="0">
                <a:latin typeface="標楷體" panose="03000509000000000000" pitchFamily="65" charset="-120"/>
                <a:ea typeface="標楷體" panose="03000509000000000000" pitchFamily="65" charset="-120"/>
              </a:rPr>
              <a:t>4</a:t>
            </a:r>
            <a:r>
              <a:rPr lang="zh-TW" altLang="en-US" sz="6400" b="1" dirty="0">
                <a:latin typeface="標楷體" panose="03000509000000000000" pitchFamily="65" charset="-120"/>
                <a:ea typeface="標楷體" panose="03000509000000000000" pitchFamily="65" charset="-120"/>
              </a:rPr>
              <a:t>日</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二</a:t>
            </a:r>
            <a:r>
              <a:rPr lang="en-US" altLang="zh-TW" sz="6400" b="1" dirty="0">
                <a:latin typeface="標楷體" panose="03000509000000000000" pitchFamily="65" charset="-120"/>
                <a:ea typeface="標楷體" panose="03000509000000000000" pitchFamily="65" charset="-120"/>
              </a:rPr>
              <a:t>) </a:t>
            </a:r>
            <a:r>
              <a:rPr lang="zh-TW" altLang="en-US" sz="6400" b="1" dirty="0">
                <a:latin typeface="標楷體" panose="03000509000000000000" pitchFamily="65" charset="-120"/>
                <a:ea typeface="標楷體" panose="03000509000000000000" pitchFamily="65" charset="-120"/>
              </a:rPr>
              <a:t>瑞典研討會</a:t>
            </a:r>
          </a:p>
          <a:p>
            <a:pPr marL="257175" indent="-257175">
              <a:spcBef>
                <a:spcPts val="750"/>
              </a:spcBef>
            </a:pPr>
            <a:r>
              <a:rPr lang="en-US" altLang="zh-TW" sz="6400" b="1" dirty="0">
                <a:latin typeface="標楷體" panose="03000509000000000000" pitchFamily="65" charset="-120"/>
                <a:ea typeface="標楷體" panose="03000509000000000000" pitchFamily="65" charset="-120"/>
              </a:rPr>
              <a:t>2024</a:t>
            </a:r>
            <a:r>
              <a:rPr lang="zh-TW" altLang="en-US" sz="6400" b="1" dirty="0">
                <a:latin typeface="標楷體" panose="03000509000000000000" pitchFamily="65" charset="-120"/>
                <a:ea typeface="標楷體" panose="03000509000000000000" pitchFamily="65" charset="-120"/>
              </a:rPr>
              <a:t>年</a:t>
            </a:r>
            <a:r>
              <a:rPr lang="en-US" altLang="zh-TW" sz="6400" b="1" dirty="0">
                <a:latin typeface="標楷體" panose="03000509000000000000" pitchFamily="65" charset="-120"/>
                <a:ea typeface="標楷體" panose="03000509000000000000" pitchFamily="65" charset="-120"/>
              </a:rPr>
              <a:t>6</a:t>
            </a:r>
            <a:r>
              <a:rPr lang="zh-TW" altLang="en-US" sz="6400" b="1" dirty="0">
                <a:latin typeface="標楷體" panose="03000509000000000000" pitchFamily="65" charset="-120"/>
                <a:ea typeface="標楷體" panose="03000509000000000000" pitchFamily="65" charset="-120"/>
              </a:rPr>
              <a:t>月</a:t>
            </a:r>
            <a:r>
              <a:rPr lang="en-US" altLang="zh-TW" sz="6400" b="1" dirty="0">
                <a:latin typeface="標楷體" panose="03000509000000000000" pitchFamily="65" charset="-120"/>
                <a:ea typeface="標楷體" panose="03000509000000000000" pitchFamily="65" charset="-120"/>
              </a:rPr>
              <a:t>11</a:t>
            </a:r>
            <a:r>
              <a:rPr lang="zh-TW" altLang="en-US" sz="6400" b="1" dirty="0">
                <a:latin typeface="標楷體" panose="03000509000000000000" pitchFamily="65" charset="-120"/>
                <a:ea typeface="標楷體" panose="03000509000000000000" pitchFamily="65" charset="-120"/>
              </a:rPr>
              <a:t>日</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二</a:t>
            </a:r>
            <a:r>
              <a:rPr lang="en-US" altLang="zh-TW" sz="6400" b="1" dirty="0">
                <a:latin typeface="標楷體" panose="03000509000000000000" pitchFamily="65" charset="-120"/>
                <a:ea typeface="標楷體" panose="03000509000000000000" pitchFamily="65" charset="-120"/>
              </a:rPr>
              <a:t>) </a:t>
            </a:r>
            <a:r>
              <a:rPr lang="zh-TW" altLang="en-US" sz="6400" b="1" dirty="0">
                <a:latin typeface="標楷體" panose="03000509000000000000" pitchFamily="65" charset="-120"/>
                <a:ea typeface="標楷體" panose="03000509000000000000" pitchFamily="65" charset="-120"/>
              </a:rPr>
              <a:t>動力與固態電池技術趨勢分析研討會</a:t>
            </a:r>
          </a:p>
          <a:p>
            <a:pPr marL="257175" indent="-257175">
              <a:spcBef>
                <a:spcPts val="750"/>
              </a:spcBef>
            </a:pPr>
            <a:r>
              <a:rPr lang="en-US" altLang="zh-TW" sz="6400" b="1" dirty="0">
                <a:latin typeface="標楷體" panose="03000509000000000000" pitchFamily="65" charset="-120"/>
                <a:ea typeface="標楷體" panose="03000509000000000000" pitchFamily="65" charset="-120"/>
              </a:rPr>
              <a:t>2024</a:t>
            </a:r>
            <a:r>
              <a:rPr lang="zh-TW" altLang="en-US" sz="6400" b="1" dirty="0">
                <a:latin typeface="標楷體" panose="03000509000000000000" pitchFamily="65" charset="-120"/>
                <a:ea typeface="標楷體" panose="03000509000000000000" pitchFamily="65" charset="-120"/>
              </a:rPr>
              <a:t>年</a:t>
            </a:r>
            <a:r>
              <a:rPr lang="en-US" altLang="zh-TW" sz="6400" b="1" dirty="0">
                <a:latin typeface="標楷體" panose="03000509000000000000" pitchFamily="65" charset="-120"/>
                <a:ea typeface="標楷體" panose="03000509000000000000" pitchFamily="65" charset="-120"/>
              </a:rPr>
              <a:t>06</a:t>
            </a:r>
            <a:r>
              <a:rPr lang="zh-TW" altLang="en-US" sz="6400" b="1" dirty="0">
                <a:latin typeface="標楷體" panose="03000509000000000000" pitchFamily="65" charset="-120"/>
                <a:ea typeface="標楷體" panose="03000509000000000000" pitchFamily="65" charset="-120"/>
              </a:rPr>
              <a:t>月</a:t>
            </a:r>
            <a:r>
              <a:rPr lang="en-US" altLang="zh-TW" sz="6400" b="1" dirty="0">
                <a:latin typeface="標楷體" panose="03000509000000000000" pitchFamily="65" charset="-120"/>
                <a:ea typeface="標楷體" panose="03000509000000000000" pitchFamily="65" charset="-120"/>
              </a:rPr>
              <a:t>19</a:t>
            </a:r>
            <a:r>
              <a:rPr lang="zh-TW" altLang="en-US" sz="6400" b="1" dirty="0">
                <a:latin typeface="標楷體" panose="03000509000000000000" pitchFamily="65" charset="-120"/>
                <a:ea typeface="標楷體" panose="03000509000000000000" pitchFamily="65" charset="-120"/>
              </a:rPr>
              <a:t>日</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三</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a:t>
            </a:r>
            <a:r>
              <a:rPr lang="en-US" altLang="zh-TW" sz="6400" b="1" dirty="0">
                <a:latin typeface="標楷體" panose="03000509000000000000" pitchFamily="65" charset="-120"/>
                <a:ea typeface="標楷體" panose="03000509000000000000" pitchFamily="65" charset="-120"/>
              </a:rPr>
              <a:t>06</a:t>
            </a:r>
            <a:r>
              <a:rPr lang="zh-TW" altLang="en-US" sz="6400" b="1" dirty="0">
                <a:latin typeface="標楷體" panose="03000509000000000000" pitchFamily="65" charset="-120"/>
                <a:ea typeface="標楷體" panose="03000509000000000000" pitchFamily="65" charset="-120"/>
              </a:rPr>
              <a:t>月</a:t>
            </a:r>
            <a:r>
              <a:rPr lang="en-US" altLang="zh-TW" sz="6400" b="1" dirty="0">
                <a:latin typeface="標楷體" panose="03000509000000000000" pitchFamily="65" charset="-120"/>
                <a:ea typeface="標楷體" panose="03000509000000000000" pitchFamily="65" charset="-120"/>
              </a:rPr>
              <a:t>21</a:t>
            </a:r>
            <a:r>
              <a:rPr lang="zh-TW" altLang="en-US" sz="6400" b="1" dirty="0">
                <a:latin typeface="標楷體" panose="03000509000000000000" pitchFamily="65" charset="-120"/>
                <a:ea typeface="標楷體" panose="03000509000000000000" pitchFamily="65" charset="-120"/>
              </a:rPr>
              <a:t>日</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五</a:t>
            </a:r>
            <a:r>
              <a:rPr lang="en-US" altLang="zh-TW" sz="6400" b="1" dirty="0">
                <a:latin typeface="標楷體" panose="03000509000000000000" pitchFamily="65" charset="-120"/>
                <a:ea typeface="標楷體" panose="03000509000000000000" pitchFamily="65" charset="-120"/>
              </a:rPr>
              <a:t>)	</a:t>
            </a:r>
            <a:r>
              <a:rPr lang="zh-TW" altLang="en-US" sz="6400" b="1" dirty="0">
                <a:latin typeface="標楷體" panose="03000509000000000000" pitchFamily="65" charset="-120"/>
                <a:ea typeface="標楷體" panose="03000509000000000000" pitchFamily="65" charset="-120"/>
              </a:rPr>
              <a:t>亞太區農與後續電芯回收討論會議</a:t>
            </a:r>
          </a:p>
          <a:p>
            <a:pPr marL="257175" indent="-257175">
              <a:spcBef>
                <a:spcPts val="750"/>
              </a:spcBef>
            </a:pPr>
            <a:r>
              <a:rPr lang="en-US" altLang="zh-TW" sz="6400" b="1" dirty="0">
                <a:latin typeface="標楷體" panose="03000509000000000000" pitchFamily="65" charset="-120"/>
                <a:ea typeface="標楷體" panose="03000509000000000000" pitchFamily="65" charset="-120"/>
              </a:rPr>
              <a:t>2024</a:t>
            </a:r>
            <a:r>
              <a:rPr lang="zh-TW" altLang="en-US" sz="6400" b="1" dirty="0">
                <a:latin typeface="標楷體" panose="03000509000000000000" pitchFamily="65" charset="-120"/>
                <a:ea typeface="標楷體" panose="03000509000000000000" pitchFamily="65" charset="-120"/>
              </a:rPr>
              <a:t>年</a:t>
            </a:r>
            <a:r>
              <a:rPr lang="en-US" altLang="zh-TW" sz="6400" b="1" dirty="0">
                <a:latin typeface="標楷體" panose="03000509000000000000" pitchFamily="65" charset="-120"/>
                <a:ea typeface="標楷體" panose="03000509000000000000" pitchFamily="65" charset="-120"/>
              </a:rPr>
              <a:t>07</a:t>
            </a:r>
            <a:r>
              <a:rPr lang="zh-TW" altLang="en-US" sz="6400" b="1" dirty="0">
                <a:latin typeface="標楷體" panose="03000509000000000000" pitchFamily="65" charset="-120"/>
                <a:ea typeface="標楷體" panose="03000509000000000000" pitchFamily="65" charset="-120"/>
              </a:rPr>
              <a:t>月</a:t>
            </a:r>
            <a:r>
              <a:rPr lang="en-US" altLang="zh-TW" sz="6400" b="1" dirty="0">
                <a:latin typeface="標楷體" panose="03000509000000000000" pitchFamily="65" charset="-120"/>
                <a:ea typeface="標楷體" panose="03000509000000000000" pitchFamily="65" charset="-120"/>
              </a:rPr>
              <a:t>22</a:t>
            </a:r>
            <a:r>
              <a:rPr lang="zh-TW" altLang="en-US" sz="6400" b="1" dirty="0">
                <a:latin typeface="標楷體" panose="03000509000000000000" pitchFamily="65" charset="-120"/>
                <a:ea typeface="標楷體" panose="03000509000000000000" pitchFamily="65" charset="-120"/>
              </a:rPr>
              <a:t>日</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一</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國內電池芯府商及應用業者媒合座談會</a:t>
            </a:r>
          </a:p>
          <a:p>
            <a:pPr marL="257175" indent="-257175">
              <a:spcBef>
                <a:spcPts val="750"/>
              </a:spcBef>
            </a:pPr>
            <a:r>
              <a:rPr lang="en-US" altLang="zh-TW" sz="6400" b="1" dirty="0">
                <a:latin typeface="標楷體" panose="03000509000000000000" pitchFamily="65" charset="-120"/>
                <a:ea typeface="標楷體" panose="03000509000000000000" pitchFamily="65" charset="-120"/>
              </a:rPr>
              <a:t>2024</a:t>
            </a:r>
            <a:r>
              <a:rPr lang="zh-TW" altLang="en-US" sz="6400" b="1" dirty="0">
                <a:latin typeface="標楷體" panose="03000509000000000000" pitchFamily="65" charset="-120"/>
                <a:ea typeface="標楷體" panose="03000509000000000000" pitchFamily="65" charset="-120"/>
              </a:rPr>
              <a:t>年</a:t>
            </a:r>
            <a:r>
              <a:rPr lang="en-US" altLang="zh-TW" sz="6400" b="1" dirty="0">
                <a:latin typeface="標楷體" panose="03000509000000000000" pitchFamily="65" charset="-120"/>
                <a:ea typeface="標楷體" panose="03000509000000000000" pitchFamily="65" charset="-120"/>
              </a:rPr>
              <a:t>07</a:t>
            </a:r>
            <a:r>
              <a:rPr lang="zh-TW" altLang="en-US" sz="6400" b="1" dirty="0">
                <a:latin typeface="標楷體" panose="03000509000000000000" pitchFamily="65" charset="-120"/>
                <a:ea typeface="標楷體" panose="03000509000000000000" pitchFamily="65" charset="-120"/>
              </a:rPr>
              <a:t>月</a:t>
            </a:r>
            <a:r>
              <a:rPr lang="en-US" altLang="zh-TW" sz="6400" b="1" dirty="0">
                <a:latin typeface="標楷體" panose="03000509000000000000" pitchFamily="65" charset="-120"/>
                <a:ea typeface="標楷體" panose="03000509000000000000" pitchFamily="65" charset="-120"/>
              </a:rPr>
              <a:t>23</a:t>
            </a:r>
            <a:r>
              <a:rPr lang="zh-TW" altLang="en-US" sz="6400" b="1" dirty="0">
                <a:latin typeface="標楷體" panose="03000509000000000000" pitchFamily="65" charset="-120"/>
                <a:ea typeface="標楷體" panose="03000509000000000000" pitchFamily="65" charset="-120"/>
              </a:rPr>
              <a:t>日</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二</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國經協會與台灣電池協會業技術展覽暨會議</a:t>
            </a:r>
          </a:p>
          <a:p>
            <a:pPr marL="257175" indent="-257175">
              <a:spcBef>
                <a:spcPts val="750"/>
              </a:spcBef>
            </a:pPr>
            <a:r>
              <a:rPr lang="en-US" altLang="zh-TW" sz="6400" b="1" dirty="0">
                <a:latin typeface="標楷體" panose="03000509000000000000" pitchFamily="65" charset="-120"/>
                <a:ea typeface="標楷體" panose="03000509000000000000" pitchFamily="65" charset="-120"/>
              </a:rPr>
              <a:t>2024</a:t>
            </a:r>
            <a:r>
              <a:rPr lang="zh-TW" altLang="en-US" sz="6400" b="1" dirty="0">
                <a:latin typeface="標楷體" panose="03000509000000000000" pitchFamily="65" charset="-120"/>
                <a:ea typeface="標楷體" panose="03000509000000000000" pitchFamily="65" charset="-120"/>
              </a:rPr>
              <a:t>年</a:t>
            </a:r>
            <a:r>
              <a:rPr lang="en-US" altLang="zh-TW" sz="6400" b="1" dirty="0">
                <a:latin typeface="標楷體" panose="03000509000000000000" pitchFamily="65" charset="-120"/>
                <a:ea typeface="標楷體" panose="03000509000000000000" pitchFamily="65" charset="-120"/>
              </a:rPr>
              <a:t>07</a:t>
            </a:r>
            <a:r>
              <a:rPr lang="zh-TW" altLang="en-US" sz="6400" b="1" dirty="0">
                <a:latin typeface="標楷體" panose="03000509000000000000" pitchFamily="65" charset="-120"/>
                <a:ea typeface="標楷體" panose="03000509000000000000" pitchFamily="65" charset="-120"/>
              </a:rPr>
              <a:t>月</a:t>
            </a:r>
            <a:r>
              <a:rPr lang="en-US" altLang="zh-TW" sz="6400" b="1" dirty="0">
                <a:latin typeface="標楷體" panose="03000509000000000000" pitchFamily="65" charset="-120"/>
                <a:ea typeface="標楷體" panose="03000509000000000000" pitchFamily="65" charset="-120"/>
              </a:rPr>
              <a:t>04</a:t>
            </a:r>
            <a:r>
              <a:rPr lang="zh-TW" altLang="en-US" sz="6400" b="1" dirty="0">
                <a:latin typeface="標楷體" panose="03000509000000000000" pitchFamily="65" charset="-120"/>
                <a:ea typeface="標楷體" panose="03000509000000000000" pitchFamily="65" charset="-120"/>
              </a:rPr>
              <a:t>日</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四</a:t>
            </a:r>
            <a:r>
              <a:rPr lang="en-US" altLang="zh-TW" sz="6400" b="1" dirty="0">
                <a:latin typeface="標楷體" panose="03000509000000000000" pitchFamily="65" charset="-120"/>
                <a:ea typeface="標楷體" panose="03000509000000000000" pitchFamily="65" charset="-120"/>
              </a:rPr>
              <a:t>)2024</a:t>
            </a:r>
            <a:r>
              <a:rPr lang="zh-TW" altLang="en-US" sz="6400" b="1" dirty="0">
                <a:latin typeface="標楷體" panose="03000509000000000000" pitchFamily="65" charset="-120"/>
                <a:ea typeface="標楷體" panose="03000509000000000000" pitchFamily="65" charset="-120"/>
              </a:rPr>
              <a:t>綠電交易高峰會週</a:t>
            </a:r>
          </a:p>
          <a:p>
            <a:pPr marL="257175" indent="-257175">
              <a:spcBef>
                <a:spcPts val="750"/>
              </a:spcBef>
            </a:pPr>
            <a:r>
              <a:rPr lang="en-US" altLang="zh-TW" sz="6400" b="1" dirty="0">
                <a:latin typeface="標楷體" panose="03000509000000000000" pitchFamily="65" charset="-120"/>
                <a:ea typeface="標楷體" panose="03000509000000000000" pitchFamily="65" charset="-120"/>
              </a:rPr>
              <a:t>2024</a:t>
            </a:r>
            <a:r>
              <a:rPr lang="zh-TW" altLang="en-US" sz="6400" b="1" dirty="0">
                <a:latin typeface="標楷體" panose="03000509000000000000" pitchFamily="65" charset="-120"/>
                <a:ea typeface="標楷體" panose="03000509000000000000" pitchFamily="65" charset="-120"/>
              </a:rPr>
              <a:t>年</a:t>
            </a:r>
            <a:r>
              <a:rPr lang="en-US" altLang="zh-TW" sz="6400" b="1" dirty="0">
                <a:latin typeface="標楷體" panose="03000509000000000000" pitchFamily="65" charset="-120"/>
                <a:ea typeface="標楷體" panose="03000509000000000000" pitchFamily="65" charset="-120"/>
              </a:rPr>
              <a:t>07</a:t>
            </a:r>
            <a:r>
              <a:rPr lang="zh-TW" altLang="en-US" sz="6400" b="1" dirty="0">
                <a:latin typeface="標楷體" panose="03000509000000000000" pitchFamily="65" charset="-120"/>
                <a:ea typeface="標楷體" panose="03000509000000000000" pitchFamily="65" charset="-120"/>
              </a:rPr>
              <a:t>月</a:t>
            </a:r>
            <a:r>
              <a:rPr lang="en-US" altLang="zh-TW" sz="6400" b="1" dirty="0">
                <a:latin typeface="標楷體" panose="03000509000000000000" pitchFamily="65" charset="-120"/>
                <a:ea typeface="標楷體" panose="03000509000000000000" pitchFamily="65" charset="-120"/>
              </a:rPr>
              <a:t>30</a:t>
            </a:r>
            <a:r>
              <a:rPr lang="zh-TW" altLang="en-US" sz="6400" b="1" dirty="0">
                <a:latin typeface="標楷體" panose="03000509000000000000" pitchFamily="65" charset="-120"/>
                <a:ea typeface="標楷體" panose="03000509000000000000" pitchFamily="65" charset="-120"/>
              </a:rPr>
              <a:t>日</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二</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電動農機發展暨使用管理工作坊</a:t>
            </a:r>
          </a:p>
          <a:p>
            <a:pPr marL="257175" indent="-257175">
              <a:spcBef>
                <a:spcPts val="750"/>
              </a:spcBef>
            </a:pPr>
            <a:r>
              <a:rPr lang="en-US" altLang="zh-TW" sz="6400" b="1" dirty="0">
                <a:latin typeface="標楷體" panose="03000509000000000000" pitchFamily="65" charset="-120"/>
                <a:ea typeface="標楷體" panose="03000509000000000000" pitchFamily="65" charset="-120"/>
              </a:rPr>
              <a:t>2024</a:t>
            </a:r>
            <a:r>
              <a:rPr lang="zh-TW" altLang="en-US" sz="6400" b="1" dirty="0">
                <a:latin typeface="標楷體" panose="03000509000000000000" pitchFamily="65" charset="-120"/>
                <a:ea typeface="標楷體" panose="03000509000000000000" pitchFamily="65" charset="-120"/>
              </a:rPr>
              <a:t>年</a:t>
            </a:r>
            <a:r>
              <a:rPr lang="en-US" altLang="zh-TW" sz="6400" b="1" dirty="0">
                <a:latin typeface="標楷體" panose="03000509000000000000" pitchFamily="65" charset="-120"/>
                <a:ea typeface="標楷體" panose="03000509000000000000" pitchFamily="65" charset="-120"/>
              </a:rPr>
              <a:t>08</a:t>
            </a:r>
            <a:r>
              <a:rPr lang="zh-TW" altLang="en-US" sz="6400" b="1" dirty="0">
                <a:latin typeface="標楷體" panose="03000509000000000000" pitchFamily="65" charset="-120"/>
                <a:ea typeface="標楷體" panose="03000509000000000000" pitchFamily="65" charset="-120"/>
              </a:rPr>
              <a:t>月</a:t>
            </a:r>
            <a:r>
              <a:rPr lang="en-US" altLang="zh-TW" sz="6400" b="1" dirty="0">
                <a:latin typeface="標楷體" panose="03000509000000000000" pitchFamily="65" charset="-120"/>
                <a:ea typeface="標楷體" panose="03000509000000000000" pitchFamily="65" charset="-120"/>
              </a:rPr>
              <a:t>07</a:t>
            </a:r>
            <a:r>
              <a:rPr lang="zh-TW" altLang="en-US" sz="6400" b="1" dirty="0">
                <a:latin typeface="標楷體" panose="03000509000000000000" pitchFamily="65" charset="-120"/>
                <a:ea typeface="標楷體" panose="03000509000000000000" pitchFamily="65" charset="-120"/>
              </a:rPr>
              <a:t>日</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三</a:t>
            </a:r>
            <a:r>
              <a:rPr lang="en-US" altLang="zh-TW" sz="6400" b="1" dirty="0">
                <a:latin typeface="標楷體" panose="03000509000000000000" pitchFamily="65" charset="-120"/>
                <a:ea typeface="標楷體" panose="03000509000000000000" pitchFamily="65" charset="-120"/>
              </a:rPr>
              <a:t>)</a:t>
            </a:r>
            <a:r>
              <a:rPr lang="zh-TW" altLang="en-US" sz="6400" b="1" dirty="0">
                <a:latin typeface="標楷體" panose="03000509000000000000" pitchFamily="65" charset="-120"/>
                <a:ea typeface="標楷體" panose="03000509000000000000" pitchFamily="65" charset="-120"/>
              </a:rPr>
              <a:t>外貿協會舉辦</a:t>
            </a:r>
            <a:r>
              <a:rPr lang="en-US" altLang="zh-TW" sz="6400" b="1" dirty="0">
                <a:latin typeface="標楷體" panose="03000509000000000000" pitchFamily="65" charset="-120"/>
                <a:ea typeface="標楷體" panose="03000509000000000000" pitchFamily="65" charset="-120"/>
              </a:rPr>
              <a:t>360º MOBILITY Seminar</a:t>
            </a:r>
            <a:endParaRPr lang="zh-TW" altLang="en-US" sz="6400" dirty="0"/>
          </a:p>
        </p:txBody>
      </p:sp>
    </p:spTree>
    <p:extLst>
      <p:ext uri="{BB962C8B-B14F-4D97-AF65-F5344CB8AC3E}">
        <p14:creationId xmlns:p14="http://schemas.microsoft.com/office/powerpoint/2010/main" val="3454390892"/>
      </p:ext>
    </p:extLst>
  </p:cSld>
  <p:clrMapOvr>
    <a:masterClrMapping/>
  </p:clrMapOvr>
</p:sld>
</file>

<file path=ppt/theme/theme1.xml><?xml version="1.0" encoding="utf-8"?>
<a:theme xmlns:a="http://schemas.openxmlformats.org/drawingml/2006/main" name="多面向">
  <a:themeElements>
    <a:clrScheme name="多面向">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多面向">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多面向">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6532</TotalTime>
  <Words>4874</Words>
  <Application>Microsoft Office PowerPoint</Application>
  <PresentationFormat>如螢幕大小 (4:3)</PresentationFormat>
  <Paragraphs>402</Paragraphs>
  <Slides>43</Slides>
  <Notes>6</Notes>
  <HiddenSlides>0</HiddenSlides>
  <MMClips>0</MMClips>
  <ScaleCrop>false</ScaleCrop>
  <HeadingPairs>
    <vt:vector size="8" baseType="variant">
      <vt:variant>
        <vt:lpstr>使用字型</vt:lpstr>
      </vt:variant>
      <vt:variant>
        <vt:i4>11</vt:i4>
      </vt:variant>
      <vt:variant>
        <vt:lpstr>佈景主題</vt:lpstr>
      </vt:variant>
      <vt:variant>
        <vt:i4>1</vt:i4>
      </vt:variant>
      <vt:variant>
        <vt:lpstr>內嵌 OLE 伺服程式</vt:lpstr>
      </vt:variant>
      <vt:variant>
        <vt:i4>1</vt:i4>
      </vt:variant>
      <vt:variant>
        <vt:lpstr>投影片標題</vt:lpstr>
      </vt:variant>
      <vt:variant>
        <vt:i4>43</vt:i4>
      </vt:variant>
    </vt:vector>
  </HeadingPairs>
  <TitlesOfParts>
    <vt:vector size="56" baseType="lpstr">
      <vt:lpstr>Microsoft JhengHei UI</vt:lpstr>
      <vt:lpstr>Microsoft JhengHei UI Light</vt:lpstr>
      <vt:lpstr>新細明體</vt:lpstr>
      <vt:lpstr>標楷體</vt:lpstr>
      <vt:lpstr>Aptos</vt:lpstr>
      <vt:lpstr>Arial</vt:lpstr>
      <vt:lpstr>Calibri</vt:lpstr>
      <vt:lpstr>Times New Roman</vt:lpstr>
      <vt:lpstr>Trebuchet MS</vt:lpstr>
      <vt:lpstr>Wingdings</vt:lpstr>
      <vt:lpstr>Wingdings 3</vt:lpstr>
      <vt:lpstr>多面向</vt:lpstr>
      <vt:lpstr>Document</vt:lpstr>
      <vt:lpstr>第十屆第二次會員大會</vt:lpstr>
      <vt:lpstr>上  午  議   程</vt:lpstr>
      <vt:lpstr>下  午  議   程</vt:lpstr>
      <vt:lpstr>理事長致詞</vt:lpstr>
      <vt:lpstr>協會會務報告</vt:lpstr>
      <vt:lpstr>PowerPoint 簡報</vt:lpstr>
      <vt:lpstr>113年活動內容</vt:lpstr>
      <vt:lpstr>113年活動內容</vt:lpstr>
      <vt:lpstr>113年活動內容</vt:lpstr>
      <vt:lpstr>113年活動內容</vt:lpstr>
      <vt:lpstr>113年活動內容</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發函落實儲能系統關鍵零組件國產化</vt:lpstr>
      <vt:lpstr>台電回函落實儲能系統關鍵零組件國產化</vt:lpstr>
      <vt:lpstr>PowerPoint 簡報</vt:lpstr>
      <vt:lpstr>PowerPoint 簡報</vt:lpstr>
      <vt:lpstr>PowerPoint 簡報</vt:lpstr>
      <vt:lpstr>PowerPoint 簡報</vt:lpstr>
      <vt:lpstr>PowerPoint 簡報</vt:lpstr>
      <vt:lpstr>PowerPoint 簡報</vt:lpstr>
      <vt:lpstr>PowerPoint 簡報</vt:lpstr>
      <vt:lpstr>PowerPoint 簡報</vt:lpstr>
      <vt:lpstr> </vt:lpstr>
      <vt:lpstr>PowerPoint 簡報</vt:lpstr>
      <vt:lpstr>PowerPoint 簡報</vt:lpstr>
      <vt:lpstr>PowerPoint 簡報</vt:lpstr>
      <vt:lpstr>新會員速睦喜拜訪理事長</vt:lpstr>
      <vt:lpstr>西門子拜訪理事長</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第八屆台灣電池協會 第三次理監事聯席會議</dc:title>
  <dc:creator>詹國立</dc:creator>
  <cp:lastModifiedBy>jhy-yeong gau</cp:lastModifiedBy>
  <cp:revision>839</cp:revision>
  <dcterms:created xsi:type="dcterms:W3CDTF">2021-01-18T08:31:00Z</dcterms:created>
  <dcterms:modified xsi:type="dcterms:W3CDTF">2025-07-10T07:43:59Z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61731331C7A942EEAAC6B9D4AA9B6B51_12</vt:lpwstr>
  </property>
  <property fmtid="{D5CDD505-2E9C-101B-9397-08002B2CF9AE}" pid="3" name="KSOProductBuildVer">
    <vt:lpwstr>1033-12.2.0.18911</vt:lpwstr>
  </property>
</Properties>
</file>