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3"/>
  </p:notesMasterIdLst>
  <p:sldIdLst>
    <p:sldId id="256" r:id="rId2"/>
    <p:sldId id="1343" r:id="rId3"/>
    <p:sldId id="1061" r:id="rId4"/>
    <p:sldId id="567" r:id="rId5"/>
    <p:sldId id="568" r:id="rId6"/>
    <p:sldId id="259" r:id="rId7"/>
    <p:sldId id="851" r:id="rId8"/>
    <p:sldId id="1320" r:id="rId9"/>
    <p:sldId id="1324" r:id="rId10"/>
    <p:sldId id="1363" r:id="rId11"/>
    <p:sldId id="1352" r:id="rId12"/>
    <p:sldId id="1276" r:id="rId13"/>
    <p:sldId id="1379" r:id="rId14"/>
    <p:sldId id="1344" r:id="rId15"/>
    <p:sldId id="1345" r:id="rId16"/>
    <p:sldId id="1381" r:id="rId17"/>
    <p:sldId id="1382" r:id="rId18"/>
    <p:sldId id="1383" r:id="rId19"/>
    <p:sldId id="1384" r:id="rId20"/>
    <p:sldId id="1212" r:id="rId21"/>
    <p:sldId id="1321" r:id="rId22"/>
    <p:sldId id="1347" r:id="rId23"/>
    <p:sldId id="1376" r:id="rId24"/>
    <p:sldId id="1377" r:id="rId25"/>
    <p:sldId id="1378" r:id="rId26"/>
    <p:sldId id="1385" r:id="rId27"/>
    <p:sldId id="1289" r:id="rId28"/>
    <p:sldId id="1283" r:id="rId29"/>
    <p:sldId id="1364" r:id="rId30"/>
    <p:sldId id="1361" r:id="rId31"/>
    <p:sldId id="1362" r:id="rId32"/>
    <p:sldId id="1365" r:id="rId33"/>
    <p:sldId id="1366" r:id="rId34"/>
    <p:sldId id="1367" r:id="rId35"/>
    <p:sldId id="1288" r:id="rId36"/>
    <p:sldId id="1144" r:id="rId37"/>
    <p:sldId id="1353" r:id="rId38"/>
    <p:sldId id="1355" r:id="rId39"/>
    <p:sldId id="1354" r:id="rId40"/>
    <p:sldId id="1153" r:id="rId41"/>
    <p:sldId id="1323" r:id="rId42"/>
    <p:sldId id="1386" r:id="rId43"/>
    <p:sldId id="257" r:id="rId44"/>
    <p:sldId id="1329" r:id="rId45"/>
    <p:sldId id="1371" r:id="rId46"/>
    <p:sldId id="1357" r:id="rId47"/>
    <p:sldId id="1368" r:id="rId48"/>
    <p:sldId id="1375" r:id="rId49"/>
    <p:sldId id="1148" r:id="rId50"/>
    <p:sldId id="1190" r:id="rId51"/>
    <p:sldId id="1304" r:id="rId5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3CB2964D-F9CB-473B-A688-95F8B0604D03}">
          <p14:sldIdLst>
            <p14:sldId id="256"/>
            <p14:sldId id="1343"/>
            <p14:sldId id="1061"/>
            <p14:sldId id="567"/>
            <p14:sldId id="568"/>
            <p14:sldId id="259"/>
            <p14:sldId id="851"/>
            <p14:sldId id="1320"/>
            <p14:sldId id="1324"/>
            <p14:sldId id="1363"/>
            <p14:sldId id="1352"/>
            <p14:sldId id="1276"/>
            <p14:sldId id="1379"/>
            <p14:sldId id="1344"/>
            <p14:sldId id="1345"/>
            <p14:sldId id="1381"/>
            <p14:sldId id="1382"/>
            <p14:sldId id="1383"/>
            <p14:sldId id="1384"/>
            <p14:sldId id="1212"/>
            <p14:sldId id="1321"/>
            <p14:sldId id="1347"/>
            <p14:sldId id="1376"/>
            <p14:sldId id="1377"/>
            <p14:sldId id="1378"/>
            <p14:sldId id="1385"/>
            <p14:sldId id="1289"/>
            <p14:sldId id="1283"/>
            <p14:sldId id="1364"/>
            <p14:sldId id="1361"/>
            <p14:sldId id="1362"/>
            <p14:sldId id="1365"/>
            <p14:sldId id="1366"/>
            <p14:sldId id="1367"/>
            <p14:sldId id="1288"/>
            <p14:sldId id="1144"/>
            <p14:sldId id="1353"/>
            <p14:sldId id="1355"/>
            <p14:sldId id="1354"/>
            <p14:sldId id="1153"/>
            <p14:sldId id="1323"/>
            <p14:sldId id="1386"/>
          </p14:sldIdLst>
        </p14:section>
        <p14:section name="Untitled Section" id="{17A4EBDC-7C85-4929-8144-0BB0E36F035A}">
          <p14:sldIdLst>
            <p14:sldId id="257"/>
            <p14:sldId id="1329"/>
            <p14:sldId id="1371"/>
            <p14:sldId id="1357"/>
            <p14:sldId id="1368"/>
            <p14:sldId id="1375"/>
            <p14:sldId id="1148"/>
            <p14:sldId id="1190"/>
            <p14:sldId id="1304"/>
          </p14:sldIdLst>
        </p14:section>
      </p14:sectionLst>
    </p:ext>
    <p:ext uri="{EFAFB233-063F-42B5-8137-9DF3F51BA10A}">
      <p15:sldGuideLst xmlns:p15="http://schemas.microsoft.com/office/powerpoint/2012/main">
        <p15:guide id="1" orient="horz" pos="2183" userDrawn="1">
          <p15:clr>
            <a:srgbClr val="A4A3A4"/>
          </p15:clr>
        </p15:guide>
        <p15:guide id="2" pos="23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高志勇" initials="高志勇" lastIdx="1" clrIdx="0">
    <p:extLst>
      <p:ext uri="{19B8F6BF-5375-455C-9EA6-DF929625EA0E}">
        <p15:presenceInfo xmlns:p15="http://schemas.microsoft.com/office/powerpoint/2012/main" userId="高志勇"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606" autoAdjust="0"/>
  </p:normalViewPr>
  <p:slideViewPr>
    <p:cSldViewPr snapToGrid="0" showGuides="1">
      <p:cViewPr varScale="1">
        <p:scale>
          <a:sx n="66" d="100"/>
          <a:sy n="66" d="100"/>
        </p:scale>
        <p:origin x="1862" y="53"/>
      </p:cViewPr>
      <p:guideLst>
        <p:guide orient="horz" pos="2183"/>
        <p:guide pos="2313"/>
      </p:guideLst>
    </p:cSldViewPr>
  </p:slideViewPr>
  <p:notesTextViewPr>
    <p:cViewPr>
      <p:scale>
        <a:sx n="1" d="1"/>
        <a:sy n="1" d="1"/>
      </p:scale>
      <p:origin x="0" y="0"/>
    </p:cViewPr>
  </p:notesTextViewPr>
  <p:sorterViewPr>
    <p:cViewPr>
      <p:scale>
        <a:sx n="100" d="100"/>
        <a:sy n="100" d="100"/>
      </p:scale>
      <p:origin x="0" y="-84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en-US" sz="2000" b="0" i="0" u="none" strike="noStrike" kern="1200" baseline="0">
                <a:solidFill>
                  <a:srgbClr val="000000"/>
                </a:solidFill>
                <a:latin typeface="標楷體" panose="03000509000000000000" pitchFamily="65" charset="-120"/>
                <a:ea typeface="標楷體" panose="03000509000000000000" pitchFamily="65" charset="-120"/>
                <a:cs typeface="標楷體" panose="03000509000000000000" pitchFamily="65" charset="-120"/>
              </a:defRPr>
            </a:pPr>
            <a:r>
              <a:rPr lang="zh-TW" altLang="en-US" sz="2400" b="1" dirty="0"/>
              <a:t>台灣電池協會歷年會員數</a:t>
            </a:r>
          </a:p>
        </c:rich>
      </c:tx>
      <c:layout>
        <c:manualLayout>
          <c:xMode val="edge"/>
          <c:yMode val="edge"/>
          <c:x val="0.36226430669711701"/>
          <c:y val="5.19704494366117E-2"/>
        </c:manualLayout>
      </c:layout>
      <c:overlay val="0"/>
      <c:spPr>
        <a:noFill/>
        <a:ln w="25400">
          <a:noFill/>
        </a:ln>
      </c:spPr>
    </c:title>
    <c:autoTitleDeleted val="0"/>
    <c:plotArea>
      <c:layout>
        <c:manualLayout>
          <c:layoutTarget val="inner"/>
          <c:xMode val="edge"/>
          <c:yMode val="edge"/>
          <c:x val="0.130571234750188"/>
          <c:y val="0.16839579194065499"/>
          <c:w val="0.79877053349405802"/>
          <c:h val="0.68606807220691401"/>
        </c:manualLayout>
      </c:layout>
      <c:barChart>
        <c:barDir val="col"/>
        <c:grouping val="clustered"/>
        <c:varyColors val="0"/>
        <c:ser>
          <c:idx val="0"/>
          <c:order val="0"/>
          <c:tx>
            <c:strRef>
              <c:f>Sheet1!$A$3</c:f>
              <c:strCache>
                <c:ptCount val="1"/>
                <c:pt idx="0">
                  <c:v>團體會員:</c:v>
                </c:pt>
              </c:strCache>
            </c:strRef>
          </c:tx>
          <c:spPr>
            <a:solidFill>
              <a:srgbClr val="9999FF"/>
            </a:solidFill>
            <a:ln w="12700">
              <a:solidFill>
                <a:srgbClr val="000000"/>
              </a:solidFill>
              <a:prstDash val="solid"/>
            </a:ln>
          </c:spPr>
          <c:invertIfNegative val="0"/>
          <c:dLbls>
            <c:dLbl>
              <c:idx val="18"/>
              <c:tx>
                <c:rich>
                  <a:bodyPr rot="0" spcFirstLastPara="0" vertOverflow="ellipsis" vert="horz" wrap="square" lIns="38100" tIns="19050" rIns="38100" bIns="19050"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r>
                      <a:rPr lang="en-US" altLang="zh-TW" dirty="0"/>
                      <a:t>96</a:t>
                    </a:r>
                  </a:p>
                </c:rich>
              </c:tx>
              <c:spPr>
                <a:noFill/>
                <a:ln w="25400">
                  <a:noFill/>
                </a:ln>
                <a:effectLst/>
              </c:sp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274-4434-B6D7-71EB4C32E36F}"/>
                </c:ext>
              </c:extLst>
            </c:dLbl>
            <c:dLbl>
              <c:idx val="20"/>
              <c:tx>
                <c:rich>
                  <a:bodyPr/>
                  <a:lstStyle/>
                  <a:p>
                    <a:r>
                      <a:rPr lang="en-US" altLang="zh-TW" dirty="0"/>
                      <a:t>85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5B5-4319-AC49-CD2A4D137DDC}"/>
                </c:ext>
              </c:extLst>
            </c:dLbl>
            <c:spPr>
              <a:noFill/>
              <a:ln w="25400">
                <a:noFill/>
              </a:ln>
              <a:effectLst/>
            </c:spPr>
            <c:txPr>
              <a:bodyPr rot="0" spcFirstLastPara="0" vertOverflow="ellipsis" vert="horz" wrap="square" lIns="38100" tIns="19050" rIns="38100" bIns="19050" anchor="ctr" anchorCtr="1">
                <a:spAutoFit/>
              </a:bodyPr>
              <a:lstStyle/>
              <a:p>
                <a:pPr>
                  <a:defRPr lang="en-US" sz="1400" b="1"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Sheet1!$B$2:$V$2</c:f>
              <c:numCache>
                <c:formatCode>General</c:formatCode>
                <c:ptCount val="21"/>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numCache>
            </c:numRef>
          </c:cat>
          <c:val>
            <c:numRef>
              <c:f>Sheet1!$B$3:$V$3</c:f>
              <c:numCache>
                <c:formatCode>General</c:formatCode>
                <c:ptCount val="21"/>
                <c:pt idx="0">
                  <c:v>34</c:v>
                </c:pt>
                <c:pt idx="1">
                  <c:v>38</c:v>
                </c:pt>
                <c:pt idx="2">
                  <c:v>47</c:v>
                </c:pt>
                <c:pt idx="3">
                  <c:v>51</c:v>
                </c:pt>
                <c:pt idx="4">
                  <c:v>70</c:v>
                </c:pt>
                <c:pt idx="5">
                  <c:v>90</c:v>
                </c:pt>
                <c:pt idx="6">
                  <c:v>84</c:v>
                </c:pt>
                <c:pt idx="7">
                  <c:v>80</c:v>
                </c:pt>
                <c:pt idx="8">
                  <c:v>75</c:v>
                </c:pt>
                <c:pt idx="9">
                  <c:v>79</c:v>
                </c:pt>
                <c:pt idx="10">
                  <c:v>77</c:v>
                </c:pt>
                <c:pt idx="11">
                  <c:v>76</c:v>
                </c:pt>
                <c:pt idx="12">
                  <c:v>78</c:v>
                </c:pt>
                <c:pt idx="13">
                  <c:v>86</c:v>
                </c:pt>
                <c:pt idx="14">
                  <c:v>93</c:v>
                </c:pt>
                <c:pt idx="15">
                  <c:v>99</c:v>
                </c:pt>
                <c:pt idx="16">
                  <c:v>101</c:v>
                </c:pt>
                <c:pt idx="17">
                  <c:v>89</c:v>
                </c:pt>
                <c:pt idx="18">
                  <c:v>96</c:v>
                </c:pt>
                <c:pt idx="19">
                  <c:v>84</c:v>
                </c:pt>
                <c:pt idx="20">
                  <c:v>85</c:v>
                </c:pt>
              </c:numCache>
            </c:numRef>
          </c:val>
          <c:extLst>
            <c:ext xmlns:c16="http://schemas.microsoft.com/office/drawing/2014/chart" uri="{C3380CC4-5D6E-409C-BE32-E72D297353CC}">
              <c16:uniqueId val="{00000001-6274-4434-B6D7-71EB4C32E36F}"/>
            </c:ext>
          </c:extLst>
        </c:ser>
        <c:dLbls>
          <c:showLegendKey val="0"/>
          <c:showVal val="0"/>
          <c:showCatName val="0"/>
          <c:showSerName val="0"/>
          <c:showPercent val="0"/>
          <c:showBubbleSize val="0"/>
        </c:dLbls>
        <c:gapWidth val="200"/>
        <c:axId val="763245631"/>
        <c:axId val="1"/>
      </c:barChart>
      <c:barChart>
        <c:barDir val="col"/>
        <c:grouping val="clustered"/>
        <c:varyColors val="0"/>
        <c:ser>
          <c:idx val="1"/>
          <c:order val="1"/>
          <c:tx>
            <c:strRef>
              <c:f>Sheet1!$A$4</c:f>
              <c:strCache>
                <c:ptCount val="1"/>
                <c:pt idx="0">
                  <c:v>個人會員:</c:v>
                </c:pt>
              </c:strCache>
            </c:strRef>
          </c:tx>
          <c:spPr>
            <a:solidFill>
              <a:srgbClr val="993366"/>
            </a:solidFill>
            <a:ln w="12700">
              <a:solidFill>
                <a:srgbClr val="000000"/>
              </a:solidFill>
              <a:prstDash val="solid"/>
            </a:ln>
          </c:spPr>
          <c:invertIfNegative val="0"/>
          <c:cat>
            <c:numRef>
              <c:f>Sheet1!$B$2:$V$2</c:f>
              <c:numCache>
                <c:formatCode>General</c:formatCode>
                <c:ptCount val="21"/>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numCache>
            </c:numRef>
          </c:cat>
          <c:val>
            <c:numRef>
              <c:f>Sheet1!$B$4:$V$4</c:f>
              <c:numCache>
                <c:formatCode>General</c:formatCode>
                <c:ptCount val="21"/>
                <c:pt idx="0">
                  <c:v>1</c:v>
                </c:pt>
                <c:pt idx="1">
                  <c:v>0</c:v>
                </c:pt>
                <c:pt idx="2">
                  <c:v>2</c:v>
                </c:pt>
                <c:pt idx="3">
                  <c:v>4</c:v>
                </c:pt>
                <c:pt idx="4">
                  <c:v>5</c:v>
                </c:pt>
                <c:pt idx="5">
                  <c:v>4</c:v>
                </c:pt>
                <c:pt idx="6">
                  <c:v>0</c:v>
                </c:pt>
                <c:pt idx="7">
                  <c:v>0</c:v>
                </c:pt>
                <c:pt idx="8">
                  <c:v>0</c:v>
                </c:pt>
                <c:pt idx="9">
                  <c:v>0</c:v>
                </c:pt>
                <c:pt idx="10">
                  <c:v>0</c:v>
                </c:pt>
                <c:pt idx="11">
                  <c:v>0</c:v>
                </c:pt>
                <c:pt idx="12">
                  <c:v>0</c:v>
                </c:pt>
                <c:pt idx="13">
                  <c:v>0</c:v>
                </c:pt>
                <c:pt idx="15">
                  <c:v>0</c:v>
                </c:pt>
                <c:pt idx="16">
                  <c:v>0</c:v>
                </c:pt>
                <c:pt idx="17">
                  <c:v>0</c:v>
                </c:pt>
                <c:pt idx="18">
                  <c:v>2</c:v>
                </c:pt>
                <c:pt idx="19">
                  <c:v>2</c:v>
                </c:pt>
                <c:pt idx="20">
                  <c:v>2</c:v>
                </c:pt>
              </c:numCache>
            </c:numRef>
          </c:val>
          <c:extLst>
            <c:ext xmlns:c16="http://schemas.microsoft.com/office/drawing/2014/chart" uri="{C3380CC4-5D6E-409C-BE32-E72D297353CC}">
              <c16:uniqueId val="{00000002-6274-4434-B6D7-71EB4C32E36F}"/>
            </c:ext>
          </c:extLst>
        </c:ser>
        <c:ser>
          <c:idx val="2"/>
          <c:order val="2"/>
          <c:tx>
            <c:strRef>
              <c:f>Sheet1!$A$5</c:f>
              <c:strCache>
                <c:ptCount val="1"/>
                <c:pt idx="0">
                  <c:v>贊助會員:</c:v>
                </c:pt>
              </c:strCache>
            </c:strRef>
          </c:tx>
          <c:spPr>
            <a:solidFill>
              <a:srgbClr val="FF0000"/>
            </a:solidFill>
          </c:spPr>
          <c:invertIfNegative val="0"/>
          <c:cat>
            <c:numRef>
              <c:f>Sheet1!$B$2:$V$2</c:f>
              <c:numCache>
                <c:formatCode>General</c:formatCode>
                <c:ptCount val="21"/>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2024</c:v>
                </c:pt>
                <c:pt idx="19">
                  <c:v>2025</c:v>
                </c:pt>
                <c:pt idx="20">
                  <c:v>2026</c:v>
                </c:pt>
              </c:numCache>
            </c:numRef>
          </c:cat>
          <c:val>
            <c:numRef>
              <c:f>Sheet1!$B$5:$V$5</c:f>
              <c:numCache>
                <c:formatCode>General</c:formatCode>
                <c:ptCount val="21"/>
                <c:pt idx="17">
                  <c:v>2</c:v>
                </c:pt>
                <c:pt idx="18">
                  <c:v>4</c:v>
                </c:pt>
                <c:pt idx="19">
                  <c:v>4</c:v>
                </c:pt>
                <c:pt idx="20">
                  <c:v>4</c:v>
                </c:pt>
              </c:numCache>
            </c:numRef>
          </c:val>
          <c:extLst>
            <c:ext xmlns:c16="http://schemas.microsoft.com/office/drawing/2014/chart" uri="{C3380CC4-5D6E-409C-BE32-E72D297353CC}">
              <c16:uniqueId val="{00000003-6274-4434-B6D7-71EB4C32E36F}"/>
            </c:ext>
          </c:extLst>
        </c:ser>
        <c:dLbls>
          <c:showLegendKey val="0"/>
          <c:showVal val="0"/>
          <c:showCatName val="0"/>
          <c:showSerName val="0"/>
          <c:showPercent val="0"/>
          <c:showBubbleSize val="0"/>
        </c:dLbls>
        <c:gapWidth val="200"/>
        <c:axId val="182177808"/>
        <c:axId val="1450453248"/>
      </c:barChart>
      <c:catAx>
        <c:axId val="763245631"/>
        <c:scaling>
          <c:orientation val="minMax"/>
        </c:scaling>
        <c:delete val="0"/>
        <c:axPos val="b"/>
        <c:title>
          <c:tx>
            <c:rich>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r>
                  <a:rPr lang="zh-TW" altLang="en-US" sz="1800" dirty="0">
                    <a:latin typeface="標楷體" panose="03000509000000000000" pitchFamily="65" charset="-120"/>
                    <a:ea typeface="標楷體" panose="03000509000000000000" pitchFamily="65" charset="-120"/>
                  </a:rPr>
                  <a:t>年度</a:t>
                </a:r>
              </a:p>
            </c:rich>
          </c:tx>
          <c:overlay val="0"/>
        </c:title>
        <c:numFmt formatCode="General" sourceLinked="1"/>
        <c:majorTickMark val="in"/>
        <c:minorTickMark val="none"/>
        <c:tickLblPos val="nextTo"/>
        <c:spPr>
          <a:ln w="3175" cap="rnd" cmpd="sng" algn="ctr">
            <a:solidFill>
              <a:srgbClr val="000000"/>
            </a:solidFill>
            <a:prstDash val="solid"/>
            <a:round/>
          </a:ln>
        </c:spPr>
        <c:txPr>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crossAx val="1"/>
        <c:crosses val="autoZero"/>
        <c:auto val="1"/>
        <c:lblAlgn val="ctr"/>
        <c:lblOffset val="100"/>
        <c:tickLblSkip val="1"/>
        <c:noMultiLvlLbl val="0"/>
      </c:catAx>
      <c:valAx>
        <c:axId val="1"/>
        <c:scaling>
          <c:orientation val="minMax"/>
        </c:scaling>
        <c:delete val="0"/>
        <c:axPos val="l"/>
        <c:majorGridlines/>
        <c:title>
          <c:tx>
            <c:rich>
              <a:bodyPr rot="-5400000" spcFirstLastPara="0" vertOverflow="ellipsis" vert="horz" wrap="square" anchor="ctr" anchorCtr="1"/>
              <a:lstStyle/>
              <a:p>
                <a:pPr>
                  <a:defRPr lang="en-US" sz="1800" b="0"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r>
                  <a:rPr lang="zh-TW" altLang="en-US" sz="1800" dirty="0">
                    <a:latin typeface="標楷體" panose="03000509000000000000" pitchFamily="65" charset="-120"/>
                    <a:ea typeface="標楷體" panose="03000509000000000000" pitchFamily="65" charset="-120"/>
                  </a:rPr>
                  <a:t>團體會員數</a:t>
                </a:r>
              </a:p>
            </c:rich>
          </c:tx>
          <c:overlay val="0"/>
        </c:title>
        <c:numFmt formatCode="General" sourceLinked="1"/>
        <c:majorTickMark val="in"/>
        <c:minorTickMark val="none"/>
        <c:tickLblPos val="nextTo"/>
        <c:spPr>
          <a:ln w="3175" cap="rnd" cmpd="sng" algn="ctr">
            <a:solidFill>
              <a:srgbClr val="000000"/>
            </a:solidFill>
            <a:prstDash val="solid"/>
            <a:round/>
          </a:ln>
        </c:spPr>
        <c:txPr>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crossAx val="763245631"/>
        <c:crosses val="autoZero"/>
        <c:crossBetween val="between"/>
      </c:valAx>
      <c:catAx>
        <c:axId val="182177808"/>
        <c:scaling>
          <c:orientation val="minMax"/>
        </c:scaling>
        <c:delete val="1"/>
        <c:axPos val="b"/>
        <c:numFmt formatCode="General" sourceLinked="1"/>
        <c:majorTickMark val="out"/>
        <c:minorTickMark val="none"/>
        <c:tickLblPos val="nextTo"/>
        <c:crossAx val="1450453248"/>
        <c:crosses val="autoZero"/>
        <c:auto val="1"/>
        <c:lblAlgn val="ctr"/>
        <c:lblOffset val="100"/>
        <c:noMultiLvlLbl val="0"/>
      </c:catAx>
      <c:valAx>
        <c:axId val="1450453248"/>
        <c:scaling>
          <c:orientation val="minMax"/>
          <c:max val="12"/>
        </c:scaling>
        <c:delete val="0"/>
        <c:axPos val="r"/>
        <c:title>
          <c:tx>
            <c:rich>
              <a:bodyPr rot="-5400000" spcFirstLastPara="0" vertOverflow="ellipsis" vert="horz" wrap="square" anchor="ctr" anchorCtr="1"/>
              <a:lstStyle/>
              <a:p>
                <a:pPr>
                  <a:defRPr lang="en-US" sz="1800" b="0"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r>
                  <a:rPr lang="zh-TW" altLang="en-US" sz="1800" dirty="0">
                    <a:latin typeface="標楷體" panose="03000509000000000000" pitchFamily="65" charset="-120"/>
                    <a:ea typeface="標楷體" panose="03000509000000000000" pitchFamily="65" charset="-120"/>
                  </a:rPr>
                  <a:t>贊助、個人會員數</a:t>
                </a:r>
              </a:p>
            </c:rich>
          </c:tx>
          <c:overlay val="0"/>
        </c:title>
        <c:numFmt formatCode="General" sourceLinked="1"/>
        <c:majorTickMark val="out"/>
        <c:minorTickMark val="none"/>
        <c:tickLblPos val="nextTo"/>
        <c:txPr>
          <a:bodyPr rot="0" spcFirstLastPara="0" vertOverflow="ellipsis" vert="horz" wrap="square" anchor="ctr" anchorCtr="1"/>
          <a:lstStyle/>
          <a:p>
            <a:pPr>
              <a:defRPr lang="en-US" sz="850" b="0" i="0" u="none" strike="noStrike" kern="1200"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crossAx val="182177808"/>
        <c:crosses val="max"/>
        <c:crossBetween val="between"/>
        <c:majorUnit val="2"/>
        <c:minorUnit val="1"/>
      </c:valAx>
      <c:spPr>
        <a:solidFill>
          <a:srgbClr val="C0C0C0"/>
        </a:solidFill>
        <a:ln w="12700">
          <a:solidFill>
            <a:srgbClr val="808080"/>
          </a:solidFill>
          <a:prstDash val="solid"/>
        </a:ln>
      </c:spPr>
    </c:plotArea>
    <c:legend>
      <c:legendPos val="r"/>
      <c:layout>
        <c:manualLayout>
          <c:xMode val="edge"/>
          <c:yMode val="edge"/>
          <c:x val="0.14144598820960599"/>
          <c:y val="0.23423968111120699"/>
          <c:w val="0.147895945952942"/>
          <c:h val="0.179369249711159"/>
        </c:manualLayout>
      </c:layout>
      <c:overlay val="0"/>
      <c:spPr>
        <a:solidFill>
          <a:srgbClr val="FFFFFF"/>
        </a:solidFill>
        <a:ln w="3175">
          <a:solidFill>
            <a:srgbClr val="000000"/>
          </a:solidFill>
          <a:prstDash val="solid"/>
        </a:ln>
      </c:spPr>
      <c:txPr>
        <a:bodyPr rot="0" spcFirstLastPara="0" vertOverflow="ellipsis" vert="horz" wrap="square" anchor="ctr" anchorCtr="1"/>
        <a:lstStyle/>
        <a:p>
          <a:pPr>
            <a:defRPr lang="en-US" sz="1600" b="0" i="0" u="none" strike="noStrike" kern="1200" baseline="0">
              <a:solidFill>
                <a:srgbClr val="000000"/>
              </a:solidFill>
              <a:latin typeface="標楷體" panose="03000509000000000000" pitchFamily="65" charset="-120"/>
              <a:ea typeface="標楷體" panose="03000509000000000000" pitchFamily="65" charset="-120"/>
              <a:cs typeface="新細明體" panose="02020500000000000000" charset="-120"/>
            </a:defRPr>
          </a:pPr>
          <a:endParaRPr lang="zh-TW"/>
        </a:p>
      </c:txPr>
    </c:legend>
    <c:plotVisOnly val="1"/>
    <c:dispBlanksAs val="gap"/>
    <c:showDLblsOverMax val="0"/>
    <c:extLst>
      <c:ext uri="{0b15fc19-7d7d-44ad-8c2d-2c3a37ce22c3}">
        <chartProps xmlns="https://web.wps.cn/et/2018/main" chartId="{5bab5846-0738-43d2-a20c-742668cefb6c}"/>
      </c:ext>
    </c:extLst>
  </c:chart>
  <c:spPr>
    <a:solidFill>
      <a:srgbClr val="FFFFFF"/>
    </a:solidFill>
    <a:ln w="3175">
      <a:solidFill>
        <a:srgbClr val="000000"/>
      </a:solidFill>
      <a:prstDash val="solid"/>
    </a:ln>
  </c:spPr>
  <c:txPr>
    <a:bodyPr/>
    <a:lstStyle/>
    <a:p>
      <a:pPr>
        <a:defRPr lang="en-US" sz="850" b="0" i="0" u="none" strike="noStrike" baseline="0">
          <a:solidFill>
            <a:srgbClr val="000000"/>
          </a:solidFill>
          <a:latin typeface="新細明體" panose="02020500000000000000" charset="-120"/>
          <a:ea typeface="新細明體" panose="02020500000000000000" charset="-120"/>
          <a:cs typeface="新細明體" panose="02020500000000000000" charset="-120"/>
        </a:defRPr>
      </a:pPr>
      <a:endParaRPr lang="zh-TW"/>
    </a:p>
  </c:tx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03:39:27.00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229 1,'-2'0,"0"0,0 1,0-1,0 1,0 0,1 0,-1-1,0 1,1 0,-1 1,0-1,1 0,-1 0,1 1,0-1,-1 1,1-1,-1 3,-20 32,10-7,1 0,-14 56,-2 8,13-54,-46 142,52-150,2 0,1 0,2 0,0 38,6 42,-2-98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3:27.993"/>
    </inkml:context>
    <inkml:brush xml:id="br0">
      <inkml:brushProperty name="width" value="0.35" units="cm"/>
      <inkml:brushProperty name="height" value="0.35" units="cm"/>
      <inkml:brushProperty name="color" value="#FFFFFF"/>
    </inkml:brush>
  </inkml:definitions>
  <inkml:trace contextRef="#ctx0" brushRef="#br0">33 1 24575,'3'0'0,"0"0"0,1 1 0,-1-1 0,0 1 0,0-1 0,0 1 0,0 0 0,0 1 0,0-1 0,0 0 0,0 1 0,0-1 0,0 1 0,-1 0 0,1 0 0,3 5 0,-2-3 0,-1 0 0,1 0 0,-1 1 0,-1-1 0,1 1 0,-1 0 0,1 0 0,-2 0 0,4 9 0,-4-8 0,1-1 0,-1 0 0,0 1 0,-1-1 0,0 1 0,1-1 0,-2 1 0,1-1 0,-1 1 0,1-1 0,-2 1 0,1-1 0,0 0 0,-1 0 0,0 1 0,0-1 0,-1 0 0,0-1 0,1 1 0,-8 8 0,-23 13 0,28-24 0,1 1 0,0 0 0,0 0 0,0 0 0,0 0 0,0 1 0,1 0 0,0-1 0,-1 1 0,1 0 0,1 1 0,-1-1 0,1 0 0,0 1 0,0 0 0,-2 4 0,3-5 0,0 0 0,1 0 0,-1 0 0,1 0 0,0 0 0,0 0 0,1-1 0,-1 1 0,1 0 0,-1 0 0,1 0 0,1 0 0,-1-1 0,0 1 0,1 0 0,0-1 0,0 1 0,0-1 0,0 0 0,0 0 0,1 0 0,-1 0 0,1 0 0,0 0 0,0-1 0,0 1 0,0-1 0,7 4 0,6 3 0,0-1 0,1 0 0,0-1 0,32 8 0,-43-13 0,0 1 0,-1-1 0,0 1 0,1 0 0,-1 0 0,0 1 0,-1 0 0,1 0 0,-1 0 0,8 9 0,14 12 0,-24-23 0,1-1 0,-1 1 0,1-1 0,-1 1 0,1-1 0,0 0 0,0 0 0,-1 0 0,1-1 0,0 1 0,0-1 0,0 1 0,0-1 0,0 0 0,0 0 0,0 0 0,0-1 0,-1 1 0,1-1 0,0 1 0,0-1 0,0 0 0,0 0 0,-1 0 0,1-1 0,-1 1 0,1 0 0,4-5 0,3-1 0,0-1 0,0 0 0,-1 0 0,0-1 0,11-16 0,-6 8 0,-2-1 0,0 0 0,-1-1 0,12-28 0,-19 36 0,0 0 0,-1 0 0,0 0 0,-1 0 0,0-1 0,0 1 0,-1-1 0,-1 1 0,0-1 0,-2-11 0,-11-72-1365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3:36.783"/>
    </inkml:context>
    <inkml:brush xml:id="br0">
      <inkml:brushProperty name="width" value="0.35" units="cm"/>
      <inkml:brushProperty name="height" value="0.35" units="cm"/>
      <inkml:brushProperty name="color" value="#FFFFFF"/>
    </inkml:brush>
  </inkml:definitions>
  <inkml:trace contextRef="#ctx0" brushRef="#br0">162 130 24575,'-2'-1'0,"0"1"0,-1-1 0,1 0 0,0 0 0,0 0 0,0 0 0,0 0 0,0-1 0,1 1 0,-1-1 0,0 1 0,1-1 0,-3-2 0,-10-9 0,5 9 0,0-1 0,0 1 0,-13-4 0,4 2 0,15 3 0,13 2 0,17 4 0,-14 2 0,-1 0 0,1 1 0,-1 1 0,-1 0 0,13 9 0,-9-5 0,31 16 0,-37-22 0,0 0 0,0 1 0,-1 1 0,9 7 0,7 5 0,-21-17 0,-1 0 0,0-1 0,0 1 0,0 0 0,0 0 0,0 1 0,-1-1 0,1 0 0,1 3 0,-3-4 0,0-1 0,1 1 0,-1 0 0,0-1 0,0 1 0,0 0 0,0-1 0,0 1 0,0 0 0,0-1 0,0 1 0,0 0 0,0-1 0,-1 1 0,1-1 0,0 1 0,0 0 0,-1-1 0,1 1 0,0-1 0,-1 1 0,1-1 0,0 1 0,-1 0 0,1-1 0,-1 0 0,1 1 0,-1-1 0,1 1 0,-1-1 0,1 0 0,-1 1 0,1-1 0,-1 0 0,0 1 0,1-1 0,-1 0 0,0 0 0,1 0 0,-1 0 0,0 1 0,1-1 0,-2 0 0,-16 3 0,0 0 0,-1-1 0,1-1 0,-1-1 0,-36-4 0,36 1 0,1-2 0,0 0 0,0 0 0,0-2 0,1 0 0,-27-16 0,41 19 0,14 8 0,18 8 0,-18-6 0,1-1 0,0 0 0,0-1 0,0 0 0,23 4 0,63 2 0,-54-7 0,-34 0 0,-1-1 0,1 1 0,-1 1 0,0 0 0,0 0 0,0 1 0,0 0 0,-1 0 0,0 1 0,11 10 0,-15-13 0,-1 0 0,1 1 0,-1 0 0,1-1 0,-1 1 0,0 0 0,0 1 0,-1-1 0,3 6 0,-4-8 0,0-1 0,-1 0 0,1 1 0,-1-1 0,0 0 0,1 1 0,-1-1 0,0 1 0,0-1 0,0 0 0,0 1 0,0-1 0,0 1 0,-1-1 0,1 0 0,0 1 0,-1-1 0,1 1 0,-1-1 0,1 0 0,-1 0 0,0 1 0,1-1 0,-1 0 0,0 0 0,0 0 0,0 0 0,0 0 0,0 0 0,0 0 0,0 0 0,0 0 0,0 0 0,-1-1 0,1 1 0,0 0 0,-2 0 0,-3 1 0,1 0 0,0-1 0,-1 1 0,0-1 0,1 0 0,-1-1 0,0 1 0,1-1 0,-1 0 0,0-1 0,-8-1 0,-6-2 0,-36-12 0,48 14 0,1-1 0,-1-1 0,1 1 0,0-1 0,0-1 0,0 1 0,0-1 0,1 0 0,0-1 0,0 0 0,0 0 0,1 0 0,0 0 0,0-1 0,0 0 0,1 0 0,0 0 0,1-1 0,-5-11 0,5 10 0,0 0 0,0 0 0,1 0 0,0 0 0,1-1 0,0 1 0,0-1 0,1 1 0,1-1 0,-1 1 0,2-1 0,-1 1 0,1 0 0,0-1 0,7-15 0,-7 22 0,0 0 0,0 0 0,0 0 0,0 1 0,0-1 0,1 0 0,-1 1 0,1-1 0,0 1 0,0 0 0,0 0 0,0 0 0,0 1 0,0-1 0,0 1 0,5-2 0,6-2 0,1 2 0,24-4 0,-4 0 0,-32 7 0,58-15 0,0 3 0,1 3 0,70-1 0,-106 9 0,-13 1 0,-1 0 0,1 0 0,18 3 0,-27-2 0,-1 0 0,1 0 0,-1 0 0,0 0 0,0 1 0,0-1 0,1 1 0,-2 0 0,1-1 0,0 2 0,0-1 0,0 0 0,-1 0 0,0 1 0,1-1 0,-1 1 0,3 4 0,20 28 0,-18-25 0,0 0 0,0 0 0,9 21 0,-8-13 0,-1 1 0,-2 0 0,1 1 0,-2-1 0,-1 1 0,0-1 0,-1 31 0,-2-50 0,-2 70 0,1-64 0,-1 1 0,1 0 0,-1-1 0,0 1 0,-1-1 0,1 1 0,-1-1 0,-5 7 0,7-11 0,-8 13 0,-1 0 0,-1-1 0,-12 13 0,18-22 0,0-1 0,0 0 0,-1 0 0,1 0 0,-1-1 0,0 0 0,0 0 0,0 0 0,0-1 0,0 1 0,-10 1 0,-11 0 0,1-1 0,-1-1 0,1-1 0,-1-2 0,1 0 0,-1-2 0,-45-11 0,63 12 0,0 0 0,-1 1 0,1 0 0,-1 0 0,1 1 0,-1 0 0,-11 2 0,18-1 0,-1 0 0,1-1 0,-1 1 0,1 0 0,0 1 0,0-1 0,0 1 0,-1-1 0,2 1 0,-1 0 0,0 0 0,0 0 0,0 0 0,1 1 0,-1-1 0,1 1 0,0 0 0,0-1 0,0 1 0,0 0 0,0 0 0,-2 6 0,-1 8 0,1 0 0,-4 27 0,5-27 0,0 0 0,-1 0 0,-8 19 0,-32 100 0,4-13 0,39-120 0,0-1 0,0 1 0,0-1 0,0 1 0,-1-1 0,1 0 0,-1 1 0,0-1 0,0 0 0,0 0 0,0-1 0,0 1 0,0 0 0,0 0 0,-1-1 0,1 0 0,0 1 0,-1-1 0,1 0 0,-1 0 0,0 0 0,1-1 0,-1 1 0,0 0 0,1-1 0,-1 0 0,0 0 0,0 0 0,1 0 0,-1 0 0,0 0 0,0-1 0,1 1 0,-1-1 0,0 0 0,1 0 0,-1 0 0,1 0 0,-1 0 0,1-1 0,0 1 0,-1-1 0,1 1 0,0-1 0,0 0 0,0 0 0,0 0 0,0 0 0,1 0 0,-3-3 0,-3-7 0,0 1 0,1-1 0,0 0 0,1-1 0,0 1 0,1-1 0,-4-21 0,5 13 0,0 1 0,1-1 0,2 0 0,1-26 0,1 37 0,0 0 0,1 0 0,0 0 0,0 0 0,1 1 0,10-18 0,-8 16 0,-1 0 0,0 0 0,-1-1 0,6-20 0,-7 9-682,0-44-1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3:47.107"/>
    </inkml:context>
    <inkml:brush xml:id="br0">
      <inkml:brushProperty name="width" value="0.35" units="cm"/>
      <inkml:brushProperty name="height" value="0.35" units="cm"/>
      <inkml:brushProperty name="color" value="#FFFFFF"/>
    </inkml:brush>
  </inkml:definitions>
  <inkml:trace contextRef="#ctx0" brushRef="#br0">0 6 24575,'0'-5'0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4:58.609"/>
    </inkml:context>
    <inkml:brush xml:id="br0">
      <inkml:brushProperty name="width" value="0.35" units="cm"/>
      <inkml:brushProperty name="height" value="0.35" units="cm"/>
      <inkml:brushProperty name="color" value="#FFFFFF"/>
    </inkml:brush>
  </inkml:definitions>
  <inkml:trace contextRef="#ctx0" brushRef="#br0">734 169 24575,'-319'0'0,"298"-1"0,0-2 0,0 0 0,-30-9 0,3 1 0,-75-20 0,72 17 0,49 13 0,0 1 0,0-1 0,0 1 0,0 0 0,0-1 0,0 1 0,0 0 0,0 0 0,0 1 0,0-1 0,0 0 0,0 1 0,0-1 0,0 1 0,0 0 0,0-1 0,0 1 0,0 0 0,-2 2 0,1-1 0,1 1 0,-1-1 0,1 0 0,0 1 0,0 0 0,0-1 0,1 1 0,-1 0 0,1 0 0,-1 0 0,0 4 0,-2 7 0,1-1 0,1 1 0,0 0 0,0 22 0,5 194 0,-3-224 0,0-1 0,1 1 0,-1 0 0,1-1 0,0 1 0,0-1 0,5 11 0,-5-14 0,0 1 0,1-1 0,0 0 0,-1 1 0,1-1 0,0 0 0,0 0 0,0 0 0,1 0 0,-1-1 0,0 1 0,1 0 0,-1-1 0,1 0 0,-1 0 0,1 1 0,4 0 0,14 2 0,0 0 0,0-1 0,1-1 0,-1-1 0,1-1 0,32-5 0,6 2 0,14 3 0,-42 1 0,0-1 0,1-2 0,62-11 0,-80 8 0,1 1 0,0 1 0,0 1 0,-1 0 0,1 1 0,25 2 0,-39 0 0,-1-1 0,1 0 0,-1 0 0,1 0 0,-1 0 0,1 0 0,-1 0 0,1 0 0,-1-1 0,1 1 0,-1 0 0,1-1 0,-1 1 0,2-2 0,-2 2 0,-1-1 0,1 0 0,0 1 0,-1-1 0,1 1 0,-1-1 0,1 0 0,-1 1 0,0-1 0,1 0 0,-1 1 0,0-1 0,1 0 0,-1 0 0,0 1 0,0-1 0,0 0 0,0 0 0,0-1 0,0-3 0,-1-1 0,0 1 0,0-1 0,-1 1 0,1-1 0,-4-5 0,2 2 0,-17-53 0,13 38 0,0 0 0,-2 1 0,-17-34 0,22 51 0,0-1 0,0 1 0,-1 0 0,0 0 0,0 0 0,-1 1 0,1 0 0,-1 0 0,-1 0 0,1 0 0,0 1 0,-1 1 0,0-1 0,0 1 0,-12-5 0,12 7 0,-49-20 0,52 19 0,0 0 0,0-1 0,0 1 0,0-1 0,1 0 0,-1 0 0,1 0 0,0 0 0,0-1 0,0 1 0,-3-5 0,6 7 0,-1 1 0,1-1 0,-1 0 0,1 1 0,0-1 0,-1 0 0,1 0 0,0 0 0,-1 0 0,1 1 0,0-1 0,0 0 0,0 0 0,0 0 0,0 0 0,0 0 0,0 1 0,0-1 0,0 0 0,0 0 0,0 0 0,0 0 0,1 0 0,-1 1 0,0-1 0,1 0 0,-1 0 0,1 0 0,-1 1 0,1-1 0,-1 0 0,1 1 0,-1-1 0,1 0 0,0 1 0,-1-1 0,1 1 0,1-1 0,3-2 0,0 0 0,1 1 0,-1 0 0,0 0 0,7-1 0,8-3 0,-6 0-227,1-1-1,-1-1 1,-1 0-1,1-1 1,19-17-1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5:06.775"/>
    </inkml:context>
    <inkml:brush xml:id="br0">
      <inkml:brushProperty name="width" value="0.35" units="cm"/>
      <inkml:brushProperty name="height" value="0.35" units="cm"/>
      <inkml:brushProperty name="color" value="#FFFFFF"/>
    </inkml:brush>
  </inkml:definitions>
  <inkml:trace contextRef="#ctx0" brushRef="#br0">1 6 24575,'0'-6'0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03:39:27.11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0 355,'5'-11,"2"-8,0-13,-2-5,-1-8,4-7,6-5,1 1,-3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2T03:39:27.46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0,'0'5,"0"13,0 14,0 18,0 11,0 11,0 5,0-1,0-2,0-8,0-10,0-15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03:39:39.020"/>
    </inkml:context>
    <inkml:brush xml:id="br0">
      <inkml:brushProperty name="width" value="0.35" units="cm"/>
      <inkml:brushProperty name="height" value="0.35" units="cm"/>
      <inkml:brushProperty name="color" value="#FFFFFF"/>
    </inkml:brush>
  </inkml:definitions>
  <inkml:trace contextRef="#ctx0" brushRef="#br0">385 299 24575,'-65'1'0,"-75"-3"0,132 1 0,-2 0 0,2-1 0,0 1 0,-1-2 0,2 1 0,-1 0 0,-14-8 0,19 9 0,1-1 0,-1 0 0,0 0 0,0-1 0,1 1 0,0 1 0,-1-2 0,1 0 0,0 0 0,0 1 0,0 0 0,1-2 0,-1 1 0,1 0 0,-1 0 0,1 0 0,0 0 0,0 0 0,0-1 0,0 2 0,1-2 0,-1-3 0,2 2 0,-1 0 0,0 1 0,1-1 0,0 0 0,0 2 0,1-2 0,-1 0 0,1 2 0,0-2 0,0 1 0,0 1 0,1-1 0,-1-1 0,1 2 0,-1 0 0,2-1 0,-1 1 0,3-3 0,9-6 0,0 0 0,32-18 0,-44 28 0,21-13 0,0 2 0,42-15 0,-54 23 0,1 1 0,-1 1 0,1 1 0,0 0 0,0 0 0,0 1 0,24 2 0,-30-1 0,-1 2 0,0-1 0,1 1 0,-1-1 0,0 1 0,-1 1 0,2-1 0,-2 2 0,1-2 0,-1 2 0,0-1 0,1 2 0,5 4 0,-5-3 0,0 1 0,0-1 0,0 2 0,-1-1 0,0 1 0,0 0 0,-1 0 0,6 14 0,-2 2 0,0 0 0,-1 0 0,6 41 0,-12-56 0,0 0 0,-1 0 0,0 0 0,0-1 0,-1 2 0,0-1 0,-1-1 0,0 1 0,0 0 0,-1-1 0,1 1 0,-2-1 0,-7 14 0,3-11 0,4-2 0,-2-1 0,1-1 0,-15 16 0,17-21 0,0 0 0,0 1 0,-1-1 0,0 1 0,1-1 0,-1-1 0,-1 1 0,2-1 0,-1 1 0,-1-1 0,2 0 0,-7 1 0,4-1 0,0-1 0,0 0 0,-1 0 0,2 0 0,-2 0 0,2-1 0,-2 0 0,2-1 0,-2 1 0,1-1 0,1-1 0,-2 2 0,2-2 0,-1 0 0,2 0 0,-2 0 0,1-1 0,0 0 0,0 0 0,-8-9 0,8 7 0,-1-1 0,1-1 0,0 1 0,0-2 0,1 2 0,0-1 0,0-1 0,1 0 0,1 1 0,-1-1 0,1 0 0,0 0 0,0-14 0,1 8 0,1 0 0,0 0 0,2 0 0,0 0 0,0 1 0,6-21 0,-6 31 0,0-2 0,0 1 0,0 1 0,0-1 0,0 0 0,1 1 0,0 0 0,0-1 0,0 2 0,0-1 0,1-1 0,0 3 0,-1-2 0,2 0 0,-1 1 0,0 1 0,1-1 0,0 0 0,-1 1 0,1-1 0,8-1 0,-8 3 0,0 0 0,0 0 0,0 0 0,0 0 0,0 1 0,0 0 0,1 0 0,-2 0 0,2 1 0,-1 0 0,0 0 0,4 2 0,-4-2 0,-1 0 0,-2 1 0,2 1 0,0-1 0,-1 1 0,0 0 0,0-1 0,0 1 0,1 0 0,-2 0 0,0 0 0,1 0 0,-1 1 0,1 0 0,1 5 0,6 12 0,-1 1 0,-1 2 0,-1-2 0,-2 1 0,1 1 0,-2-1 0,-2 2 0,0-1 0,-3 43 0,-1-26 0,-4 0 0,-1-1 0,-2 0 0,-26 76 0,17-72 0,10-25 0,1-1 0,0 2 0,1-1 0,1 2 0,-4 35 0,6-28 0,-2-1 0,0 0 0,-10 29 0,6-27 0,2 1 0,-4 32 0,11-58 0,-1 5 0,0-1 0,0 2 0,-1-2 0,-3 11 0,5-18 0,-1 0 0,1 0 0,0 0 0,-1 0 0,1 0 0,-1 1 0,1-1 0,-1 0 0,1 0 0,-1 0 0,0-1 0,0 1 0,1-1 0,-1 1 0,0 0 0,0 0 0,1-1 0,-1 1 0,0 0 0,0-1 0,0 1 0,0-1 0,0 1 0,0-1 0,0 0 0,0 1 0,-1-1 0,1 0 0,0 0 0,1 0 0,-1 0 0,0 0 0,-1 0 0,1 0 0,0 0 0,0 0 0,0 0 0,0-1 0,-1 1 0,1-1 0,0 1 0,1-1 0,-1 1 0,0-1 0,-1 0 0,-8-7 0,-1 0 0,2-1 0,0 0 0,0-1 0,0 0 0,2-1 0,-10-13 0,0-1 0,5 10 0,2 0 0,0 0 0,1-2 0,-1 0 0,3 1 0,0-2 0,0 0 0,2 1 0,0-1 0,1 0 0,-3-37 0,6 33 0,1-2 0,1 2 0,4-27 0,-3 41 0,0-2 0,0 1 0,1 1 0,0-1 0,0 1 0,2 0 0,-1-1 0,0 1 0,1 1 0,10-13 0,-14 19 0,-1 0 0,0 1 0,0-1 0,0 1 0,0-1 0,1 0 0,-1 1 0,1 0 0,-1 0 0,1-1 0,-1 1 0,1 0 0,0-1 0,-1 1 0,1 0 0,-1-1 0,1 1 0,0 0 0,-1-1 0,1 1 0,0 0 0,-1 0 0,1 0 0,0 0 0,0 0 0,-1 0 0,0 0 0,1 0 0,-1 0 0,1 0 0,0 0 0,-1 0 0,1 1 0,0-1 0,-1 0 0,1 0 0,0 1 0,-1-1 0,1 0 0,-1 1 0,1-1 0,0 1 0,-1-1 0,1 0 0,-1 0 0,1 1 0,-1-1 0,0 1 0,1-1 0,-1 1 0,0 0 0,0-1 0,0 1 0,0 0 0,1-1 0,-1 1 0,0 0 0,0 0 0,3 6 0,-1 1 0,-1-2 0,1 2 0,0 7 0,1 292 0,-5-171 0,1-81 0,-1-13 0,2-1 0,2 1 0,1-1 0,12 51 0,-15-91 0,0 0 0,0-1 0,0 1 0,1 0 0,-1-1 0,0 1 0,0 0 0,1 0 0,-1-1 0,0 1 0,1 0 0,-1-1 0,0 1 0,1-1 0,-1 0 0,1 0 0,-1 1 0,1-1 0,0 1 0,0 0 0,0-1 0,-1 0 0,1 0 0,-1 0 0,0-1 0,0 1 0,0 0 0,1 0 0,-1 0 0,1-1 0,-1 1 0,0 0 0,1-1 0,-1 1 0,0 0 0,1 0 0,-1 0 0,0 0 0,0-1 0,1 1 0,-1-1 0,0 1 0,0 0 0,1-1 0,11-34 0,11-55 0,-4-2 0,-5 0 0,-3-1 0,-4-178 0,-7 263 0,1 0 0,0-2 0,1 2 0,0 0 0,0-1 0,0 1 0,1 0 0,1 0 0,0 0 0,-1 0 0,2 1 0,9-13 0,-9 14 0,-1-1 0,2 2 0,-1-2 0,2 2 0,-2-1 0,2 2 0,-1-1 0,1 0 0,0 1 0,1 0 0,-1 0 0,1 1 0,10-4 0,-15 7 0,0-1 0,-1 1 0,1 0 0,0 0 0,0 0 0,0 1 0,-1-1 0,1 1 0,0-1 0,0 1 0,-1 0 0,0 0 0,1 1 0,-1-1 0,1 0 0,0 0 0,-2 0 0,1 1 0,1 0 0,-1 0 0,0 0 0,0 0 0,-1-1 0,1 2 0,0-1 0,-1 1 0,3 2 0,2 6 0,0 1 0,-1-1 0,1 1 0,3 18 0,-1-4 0,-3 0 0,0 0 0,-1 1 0,-2 0 0,-1 36 0,-18 136 0,-1 10 0,19 135 0,-1-337 0,0 0 0,-1 1 0,0-1 0,-1 1 0,0-1 0,1 1 0,-2-1 0,1 0 0,-2 0 0,1-1 0,0 2 0,-1-2 0,-1 0 0,2 0 0,-2 0 0,-1 0 0,2 0 0,-2-1 0,1 0 0,-2 0 0,2-1 0,-2 0 0,1 1 0,-1-1 0,1-2 0,-2 2 0,2-1 0,-2-1 0,1 0 0,-13 2 0,11-3 0,2-1 0,-2 0 0,2 0 0,-1-1 0,0 0 0,1-1 0,-2 1 0,2-1 0,-12-5 0,-6-5 0,-31-18 0,53 29 0,-6-4 0,0 0 0,-1-1 0,2 0 0,0 0 0,-1-2 0,1 2 0,0-3 0,1 2 0,1-1 0,-1-1 0,1 0 0,0 1 0,0-2 0,-5-13 0,10 18 0,-1-1 0,0 1 0,0-1 0,-1 0 0,0 1 0,0 0 0,0 0 0,-1 0 0,0 0 0,0 1 0,0 0 0,-1-1 0,1 2 0,-1-1 0,0 0 0,-8-3 0,5 2 0,1 1 0,-2-1 0,2 0 0,0 0 0,0-1 0,1 0 0,-10-10 0,14 13 0,0 0 0,0 1 0,1-1 0,-1 0 0,1 0 0,0 0 0,0 0 0,0 0 0,0 0 0,0-1 0,1 2 0,-1-2 0,1 1 0,0-1 0,0 2 0,0-2 0,0 1 0,1-1 0,-1 2 0,1-2 0,0 1 0,0 0 0,0 0 0,1-4 0,0 4-105,-1 1 0,1 0 0,0-1 0,0 0 0,0 1 0,-1 0 0,1 0 0,0 0 0,1-1 0,-1 1 0,1 0 0,2-1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03:39:56.901"/>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4T02:33:12.94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516 1,'-20'20,"2"2,0 0,2 1,1 1,-17 32,-165 252,158-251,6-7,-41 54,72-103,1 1,0 0,-1 0,1-1,-1 1,0-1,0 1,1-1,-1 0,0 0,0 1,0-1,0-1,-3 2,5-2,-1 0,1 0,-1 0,1 0,-1 0,0 0,1 0,-1-1,1 1,-1 0,1 0,0 0,-1-1,1 1,-1 0,1-1,-1 1,1 0,0-1,-1 1,0-1,-6-18,4-3,1-1,1 1,1-26,1 31,0-27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4T02:33:13.39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24T02:33:14.11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1,'5'0,"8"0,6 5,1 8,1 2,4-3,2 3,7-2,4-2,1-4,-7 3,-9 5,-2 0,-5 3,-6-2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4T02:33:17.378"/>
    </inkml:context>
    <inkml:brush xml:id="br0">
      <inkml:brushProperty name="width" value="0.35" units="cm"/>
      <inkml:brushProperty name="height" value="0.35" units="cm"/>
      <inkml:brushProperty name="color" value="#FFFFFF"/>
    </inkml:brush>
  </inkml:definitions>
  <inkml:trace contextRef="#ctx0" brushRef="#br0">1 443 24575,'0'-26'0,"1"1"0,1 0 0,2-1 0,0 2 0,2-1 0,0 0 0,2 1 0,1 0 0,1 1 0,20-36 0,-21 43 0,-1 1 0,1 0 0,0 1 0,0 0 0,2 0 0,0 1 0,14-13 0,-24 25 0,0 0 0,0 0 0,0 1 0,-1-1 0,1 0 0,0 1 0,0-1 0,1 0 0,-1 1 0,0-1 0,0 1 0,0 0 0,0-1 0,0 1 0,0 0 0,1 0 0,-1 0 0,0 0 0,0 0 0,0 0 0,1 0 0,-1 0 0,2 1 0,-2-1 0,0 1 0,1 0 0,-1 0 0,0 0 0,0 0 0,0 0 0,0 0 0,0 0 0,0 1 0,-1-1 0,1 0 0,0 1 0,-1-1 0,1 0 0,0 1 0,-1 1 0,3 9 0,0-1 0,-1 1 0,0 21 0,-2-26 0,0 153 0,-1-3 0,15-40 0,-1-10 0,-12-65 0,1 20 0,-2-56 0,1 0 0,0 0 0,1 0 0,-1 0 0,1 0 0,0 0 0,3 6 0,-5-12 0,1 0 0,-1 1 0,0-1 0,0 0 0,0 0 0,0 0 0,0 0 0,0 0 0,0 0 0,0 1 0,0-1 0,0 0 0,0 0 0,0 0 0,0 0 0,0 0 0,1 0 0,-1 0 0,0 0 0,0 1 0,0-1 0,0 0 0,0 0 0,0 0 0,0 0 0,1 0 0,-1 0 0,0 0 0,0 0 0,0 0 0,0 0 0,0 0 0,1 0 0,-1 0 0,0 0 0,0 0 0,0 0 0,0 0 0,0 0 0,1 0 0,-1 0 0,0 0 0,0 0 0,0 0 0,0 0 0,0 0 0,0 0 0,0-1 0,1 1 0,-1 0 0,0 0 0,0 0 0,0 0 0,0 0 0,0 0 0,0 0 0,0-1 0,5-11 0,0-18 0,1-16 0,21-78 0,3-14 0,-26 109 0,1 1 0,1 0 0,1 0 0,1 1 0,17-37 0,-23 61 0,-1 0 0,1 0 0,-1 1 0,1-1 0,0 1 0,0-1 0,0 1 0,0-1 0,0 1 0,1 0 0,-1 0 0,1 0 0,-1 1 0,1-1 0,0 1 0,0-1 0,0 1 0,0 0 0,0 0 0,3-1 0,-2 2 0,0 0 0,0 0 0,0 0 0,0 0 0,0 1 0,-1 0 0,1 0 0,0 0 0,0 0 0,-1 1 0,1-1 0,0 1 0,-1 0 0,0 0 0,7 4 0,14 15 0,-1 1 0,-1 0 0,0 2 0,30 44 0,23 24 0,-68-83 43,1-1 0,-2 2-1,1-1 1,-1 0 0,0 1-1,-1 0 1,5 14 0,-8-18-165,0 0 0,-1 0 0,1 1 0,-1-1 0,-1 1 0,1-1 0,-1 1 0,0-1 0,0 1 1,-1-1-1,0 1 0,0-1 0,-4 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D5F4009-789F-4EF7-8838-562549C6E7F3}" type="datetimeFigureOut">
              <a:rPr lang="zh-TW" altLang="en-US" smtClean="0"/>
              <a:t>2026/6/30</a:t>
            </a:fld>
            <a:endParaRPr lang="zh-TW" altLang="en-US"/>
          </a:p>
        </p:txBody>
      </p:sp>
      <p:sp>
        <p:nvSpPr>
          <p:cNvPr id="4" name="投影片圖像版面配置區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646B9E6-9A18-4091-8E1C-0997E688195B}" type="slidenum">
              <a:rPr lang="zh-TW" altLang="en-US" smtClean="0"/>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6</a:t>
            </a:fld>
            <a:endParaRPr lang="zh-TW" altLang="en-US"/>
          </a:p>
        </p:txBody>
      </p:sp>
    </p:spTree>
    <p:extLst>
      <p:ext uri="{BB962C8B-B14F-4D97-AF65-F5344CB8AC3E}">
        <p14:creationId xmlns:p14="http://schemas.microsoft.com/office/powerpoint/2010/main" val="3580971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36</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37</a:t>
            </a:fld>
            <a:endParaRPr lang="zh-TW" altLang="en-US"/>
          </a:p>
        </p:txBody>
      </p:sp>
    </p:spTree>
    <p:extLst>
      <p:ext uri="{BB962C8B-B14F-4D97-AF65-F5344CB8AC3E}">
        <p14:creationId xmlns:p14="http://schemas.microsoft.com/office/powerpoint/2010/main" val="2592756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40</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43</a:t>
            </a:fld>
            <a:endParaRPr lang="zh-TW" altLang="en-US"/>
          </a:p>
        </p:txBody>
      </p:sp>
    </p:spTree>
    <p:extLst>
      <p:ext uri="{BB962C8B-B14F-4D97-AF65-F5344CB8AC3E}">
        <p14:creationId xmlns:p14="http://schemas.microsoft.com/office/powerpoint/2010/main" val="2725064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44</a:t>
            </a:fld>
            <a:endParaRPr lang="zh-TW" altLang="en-US"/>
          </a:p>
        </p:txBody>
      </p:sp>
    </p:spTree>
    <p:extLst>
      <p:ext uri="{BB962C8B-B14F-4D97-AF65-F5344CB8AC3E}">
        <p14:creationId xmlns:p14="http://schemas.microsoft.com/office/powerpoint/2010/main" val="939144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13</a:t>
            </a:fld>
            <a:endParaRPr lang="zh-TW" altLang="en-US"/>
          </a:p>
        </p:txBody>
      </p:sp>
    </p:spTree>
    <p:extLst>
      <p:ext uri="{BB962C8B-B14F-4D97-AF65-F5344CB8AC3E}">
        <p14:creationId xmlns:p14="http://schemas.microsoft.com/office/powerpoint/2010/main" val="35402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14</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15</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18</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20</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26</a:t>
            </a:fld>
            <a:endParaRPr lang="zh-TW" altLang="en-US"/>
          </a:p>
        </p:txBody>
      </p:sp>
    </p:spTree>
    <p:extLst>
      <p:ext uri="{BB962C8B-B14F-4D97-AF65-F5344CB8AC3E}">
        <p14:creationId xmlns:p14="http://schemas.microsoft.com/office/powerpoint/2010/main" val="272506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34</a:t>
            </a:fld>
            <a:endParaRPr lang="zh-TW" altLang="en-US"/>
          </a:p>
        </p:txBody>
      </p:sp>
    </p:spTree>
    <p:extLst>
      <p:ext uri="{BB962C8B-B14F-4D97-AF65-F5344CB8AC3E}">
        <p14:creationId xmlns:p14="http://schemas.microsoft.com/office/powerpoint/2010/main" val="272506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646B9E6-9A18-4091-8E1C-0997E688195B}" type="slidenum">
              <a:rPr lang="zh-TW" altLang="en-US" smtClean="0"/>
              <a:t>35</a:t>
            </a:fld>
            <a:endParaRPr lang="zh-TW" altLang="en-US"/>
          </a:p>
        </p:txBody>
      </p:sp>
    </p:spTree>
    <p:extLst>
      <p:ext uri="{BB962C8B-B14F-4D97-AF65-F5344CB8AC3E}">
        <p14:creationId xmlns:p14="http://schemas.microsoft.com/office/powerpoint/2010/main" val="354026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26" name="圖片 25"/>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hasCustomPrompt="1"/>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hasCustomPrompt="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pic>
        <p:nvPicPr>
          <p:cNvPr id="10" name="圖片 9"/>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hasCustomPrompt="1"/>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pic>
        <p:nvPicPr>
          <p:cNvPr id="10" name="圖片 9"/>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hasCustomPrompt="1"/>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hasCustomPrompt="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609599" y="609600"/>
            <a:ext cx="5195026" cy="5251451"/>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比較 Contoso 與競爭者">
    <p:spTree>
      <p:nvGrpSpPr>
        <p:cNvPr id="1" name=""/>
        <p:cNvGrpSpPr/>
        <p:nvPr/>
      </p:nvGrpSpPr>
      <p:grpSpPr>
        <a:xfrm>
          <a:off x="0" y="0"/>
          <a:ext cx="0" cy="0"/>
          <a:chOff x="0" y="0"/>
          <a:chExt cx="0" cy="0"/>
        </a:xfrm>
      </p:grpSpPr>
      <p:sp>
        <p:nvSpPr>
          <p:cNvPr id="12" name="圖片版面配置區 10"/>
          <p:cNvSpPr>
            <a:spLocks noGrp="1"/>
          </p:cNvSpPr>
          <p:nvPr>
            <p:ph type="pic" sz="quarter" idx="17" hasCustomPrompt="1"/>
          </p:nvPr>
        </p:nvSpPr>
        <p:spPr>
          <a:xfrm>
            <a:off x="0" y="0"/>
            <a:ext cx="9144000" cy="6858000"/>
          </a:xfrm>
          <a:prstGeom prst="rect">
            <a:avLst/>
          </a:prstGeom>
        </p:spPr>
        <p:txBody>
          <a:bodyPr rtlCol="0"/>
          <a:lstStyle>
            <a:lvl1pPr marL="0" indent="0" algn="ctr">
              <a:buNone/>
              <a:defRPr>
                <a:latin typeface="Microsoft JhengHei UI Light" panose="020B0304030504040204" pitchFamily="34" charset="-120"/>
                <a:ea typeface="Microsoft JhengHei UI Light" panose="020B0304030504040204" pitchFamily="34" charset="-120"/>
              </a:defRPr>
            </a:lvl1pPr>
          </a:lstStyle>
          <a:p>
            <a:pPr rtl="0"/>
            <a:r>
              <a:rPr lang="zh-TW" altLang="en-US" noProof="0"/>
              <a:t>按一下以新增相片</a:t>
            </a:r>
          </a:p>
        </p:txBody>
      </p:sp>
      <p:sp>
        <p:nvSpPr>
          <p:cNvPr id="4" name="日期版面配置區 3"/>
          <p:cNvSpPr>
            <a:spLocks noGrp="1"/>
          </p:cNvSpPr>
          <p:nvPr>
            <p:ph type="dt" sz="half" idx="10"/>
          </p:nvPr>
        </p:nvSpPr>
        <p:spPr/>
        <p:txBody>
          <a:bodyPr rtlCol="0"/>
          <a:lstStyle>
            <a:lvl1pPr>
              <a:defRPr>
                <a:latin typeface="Microsoft JhengHei UI Light" panose="020B0304030504040204" pitchFamily="34" charset="-120"/>
                <a:ea typeface="Microsoft JhengHei UI Light" panose="020B0304030504040204" pitchFamily="34" charset="-120"/>
              </a:defRPr>
            </a:lvl1pPr>
          </a:lstStyle>
          <a:p>
            <a:fld id="{069FACB8-D131-4C31-8E74-2362B22C9352}" type="datetime1">
              <a:rPr lang="en-US" altLang="zh-TW" noProof="0" smtClean="0"/>
              <a:t>6/30/2026</a:t>
            </a:fld>
            <a:endParaRPr lang="zh-TW" altLang="en-US" noProof="0"/>
          </a:p>
        </p:txBody>
      </p:sp>
      <p:sp>
        <p:nvSpPr>
          <p:cNvPr id="6" name="投影片編號版面配置區 5"/>
          <p:cNvSpPr>
            <a:spLocks noGrp="1"/>
          </p:cNvSpPr>
          <p:nvPr>
            <p:ph type="sldNum" sz="quarter" idx="12"/>
          </p:nvPr>
        </p:nvSpPr>
        <p:spPr/>
        <p:txBody>
          <a:bodyPr rtlCol="0"/>
          <a:lstStyle>
            <a:lvl1pPr>
              <a:defRPr>
                <a:latin typeface="Microsoft JhengHei UI Light" panose="020B0304030504040204" pitchFamily="34" charset="-120"/>
                <a:ea typeface="Microsoft JhengHei UI Light" panose="020B0304030504040204" pitchFamily="34" charset="-120"/>
              </a:defRPr>
            </a:lvl1pPr>
          </a:lstStyle>
          <a:p>
            <a:fld id="{18D65601-5AE2-46FC-B138-694DDD2B510D}" type="slidenum">
              <a:rPr lang="en-US" altLang="zh-TW" noProof="0" smtClean="0"/>
              <a:t>‹#›</a:t>
            </a:fld>
            <a:endParaRPr lang="zh-TW" altLang="en-US" noProof="0"/>
          </a:p>
        </p:txBody>
      </p:sp>
      <p:sp>
        <p:nvSpPr>
          <p:cNvPr id="11" name="內容版面配置區 15"/>
          <p:cNvSpPr>
            <a:spLocks noGrp="1"/>
          </p:cNvSpPr>
          <p:nvPr>
            <p:ph sz="quarter" idx="16" hasCustomPrompt="1"/>
          </p:nvPr>
        </p:nvSpPr>
        <p:spPr>
          <a:xfrm>
            <a:off x="756515" y="2921932"/>
            <a:ext cx="3086100" cy="1268810"/>
          </a:xfrm>
          <a:prstGeom prst="rect">
            <a:avLst/>
          </a:prstGeom>
        </p:spPr>
        <p:txBody>
          <a:bodyPr rtlCol="0"/>
          <a:lstStyle>
            <a:lvl1pPr marL="0" indent="0">
              <a:lnSpc>
                <a:spcPct val="150000"/>
              </a:lnSpc>
              <a:spcBef>
                <a:spcPts val="0"/>
              </a:spcBef>
              <a:spcAft>
                <a:spcPts val="900"/>
              </a:spcAft>
              <a:buNone/>
              <a:defRPr sz="1050" spc="75" baseline="0">
                <a:solidFill>
                  <a:schemeClr val="accent1"/>
                </a:solidFill>
                <a:latin typeface="Microsoft JhengHei UI Light" panose="020B0304030504040204" pitchFamily="34" charset="-120"/>
                <a:ea typeface="Microsoft JhengHei UI Light" panose="020B0304030504040204" pitchFamily="34" charset="-120"/>
              </a:defRPr>
            </a:lvl1pPr>
          </a:lstStyle>
          <a:p>
            <a:pPr lvl="0" rtl="0"/>
            <a:r>
              <a:rPr lang="zh-TW" altLang="en-US" noProof="0"/>
              <a:t>按一下以新增文字</a:t>
            </a:r>
          </a:p>
        </p:txBody>
      </p:sp>
      <p:sp>
        <p:nvSpPr>
          <p:cNvPr id="13" name="內容版面配置區 15"/>
          <p:cNvSpPr>
            <a:spLocks noGrp="1"/>
          </p:cNvSpPr>
          <p:nvPr>
            <p:ph sz="quarter" idx="18" hasCustomPrompt="1"/>
          </p:nvPr>
        </p:nvSpPr>
        <p:spPr>
          <a:xfrm>
            <a:off x="756515" y="4327267"/>
            <a:ext cx="3086100" cy="1268810"/>
          </a:xfrm>
          <a:prstGeom prst="rect">
            <a:avLst/>
          </a:prstGeom>
        </p:spPr>
        <p:txBody>
          <a:bodyPr rtlCol="0"/>
          <a:lstStyle>
            <a:lvl1pPr marL="0" indent="0">
              <a:lnSpc>
                <a:spcPct val="150000"/>
              </a:lnSpc>
              <a:spcBef>
                <a:spcPts val="0"/>
              </a:spcBef>
              <a:spcAft>
                <a:spcPts val="900"/>
              </a:spcAft>
              <a:buNone/>
              <a:defRPr sz="1050" spc="75" baseline="0">
                <a:solidFill>
                  <a:schemeClr val="accent1"/>
                </a:solidFill>
                <a:latin typeface="Microsoft JhengHei UI Light" panose="020B0304030504040204" pitchFamily="34" charset="-120"/>
                <a:ea typeface="Microsoft JhengHei UI Light" panose="020B0304030504040204" pitchFamily="34" charset="-120"/>
              </a:defRPr>
            </a:lvl1pPr>
          </a:lstStyle>
          <a:p>
            <a:pPr lvl="0" rtl="0"/>
            <a:r>
              <a:rPr lang="zh-TW" altLang="en-US" noProof="0"/>
              <a:t>按一下以新增文字</a:t>
            </a:r>
          </a:p>
        </p:txBody>
      </p:sp>
      <p:sp>
        <p:nvSpPr>
          <p:cNvPr id="2" name="標題 1"/>
          <p:cNvSpPr>
            <a:spLocks noGrp="1"/>
          </p:cNvSpPr>
          <p:nvPr>
            <p:ph type="title"/>
          </p:nvPr>
        </p:nvSpPr>
        <p:spPr>
          <a:xfrm>
            <a:off x="756514" y="1516597"/>
            <a:ext cx="2985137" cy="1268810"/>
          </a:xfrm>
          <a:prstGeom prst="rect">
            <a:avLst/>
          </a:prstGeom>
        </p:spPr>
        <p:txBody>
          <a:bodyPr rtlCol="0" anchor="ctr"/>
          <a:lstStyle>
            <a:lvl1pPr>
              <a:lnSpc>
                <a:spcPct val="125000"/>
              </a:lnSpc>
              <a:defRPr lang="en-US" sz="1800" spc="75" baseline="0">
                <a:solidFill>
                  <a:schemeClr val="accent1"/>
                </a:solidFill>
                <a:latin typeface="Microsoft JhengHei UI" panose="020B0604030504040204" pitchFamily="34" charset="-120"/>
                <a:ea typeface="Microsoft JhengHei UI" panose="020B0604030504040204" pitchFamily="34" charset="-120"/>
                <a:cs typeface="+mn-cs"/>
              </a:defRPr>
            </a:lvl1pPr>
          </a:lstStyle>
          <a:p>
            <a:pPr marL="0" lvl="0" indent="0" rtl="0">
              <a:lnSpc>
                <a:spcPct val="125000"/>
              </a:lnSpc>
              <a:spcBef>
                <a:spcPts val="0"/>
              </a:spcBef>
              <a:buFont typeface="Arial" panose="020B0604020202020204" pitchFamily="34" charset="0"/>
            </a:pPr>
            <a:r>
              <a:rPr lang="zh-TW" altLang="en-US" noProof="0"/>
              <a:t>按一下以編輯母片標題樣式</a:t>
            </a:r>
            <a:endParaRPr lang="zh-TW" altLang="en-US"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hasCustomPrompt="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pic>
        <p:nvPicPr>
          <p:cNvPr id="7" name="圖片 6"/>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zh-TW" altLang="en-US"/>
              <a:t>按一下以編輯母片標題樣式</a:t>
            </a:r>
            <a:endParaRPr lang="en-US" dirty="0"/>
          </a:p>
        </p:txBody>
      </p:sp>
      <p:sp>
        <p:nvSpPr>
          <p:cNvPr id="3" name="Content Placeholder 2"/>
          <p:cNvSpPr>
            <a:spLocks noGrp="1"/>
          </p:cNvSpPr>
          <p:nvPr>
            <p:ph sz="half" idx="1" hasCustomPrompt="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hasCustomPrompt="1"/>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hasCustomPrompt="1"/>
          </p:nvPr>
        </p:nvSpPr>
        <p:spPr>
          <a:xfrm>
            <a:off x="609599" y="2737246"/>
            <a:ext cx="3090672"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hasCustomPrompt="1"/>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hasCustomPrompt="1"/>
          </p:nvPr>
        </p:nvSpPr>
        <p:spPr>
          <a:xfrm>
            <a:off x="3866640" y="2737246"/>
            <a:ext cx="3090672"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t>‹#›</a:t>
            </a:fld>
            <a:endParaRPr lang="en-US" dirty="0"/>
          </a:p>
        </p:txBody>
      </p:sp>
      <p:pic>
        <p:nvPicPr>
          <p:cNvPr id="10" name="圖片 9"/>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t>‹#›</a:t>
            </a:fld>
            <a:endParaRPr lang="en-US" dirty="0"/>
          </a:p>
        </p:txBody>
      </p:sp>
      <p:pic>
        <p:nvPicPr>
          <p:cNvPr id="6" name="圖片 5"/>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t>‹#›</a:t>
            </a:fld>
            <a:endParaRPr lang="en-US" dirty="0"/>
          </a:p>
        </p:txBody>
      </p:sp>
      <p:pic>
        <p:nvPicPr>
          <p:cNvPr id="5" name="圖片 4"/>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hasCustomPrompt="1"/>
          </p:nvPr>
        </p:nvSpPr>
        <p:spPr>
          <a:xfrm>
            <a:off x="3571275" y="514925"/>
            <a:ext cx="3386037"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hasCustomPrompt="1"/>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2A54C80-263E-416B-A8E0-580EDEADCBDC}" type="datetimeFigureOut">
              <a:rPr lang="en-US" smtClean="0"/>
              <a:t>6/30/2026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hasCustomPrompt="1"/>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t>6/30/2026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t>‹#›</a:t>
            </a:fld>
            <a:endParaRPr lang="en-US" dirty="0"/>
          </a:p>
        </p:txBody>
      </p:sp>
      <p:pic>
        <p:nvPicPr>
          <p:cNvPr id="8" name="圖片 7"/>
          <p:cNvPicPr>
            <a:picLocks noChangeAspect="1"/>
          </p:cNvPicPr>
          <p:nvPr userDrawn="1"/>
        </p:nvPicPr>
        <p:blipFill>
          <a:blip r:embed="rId2" cstate="email"/>
          <a:stretch>
            <a:fillRect/>
          </a:stretch>
        </p:blipFill>
        <p:spPr>
          <a:xfrm>
            <a:off x="-1" y="99153"/>
            <a:ext cx="810000" cy="64056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t>6/30/2026</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t>‹#›</a:t>
            </a:fld>
            <a:endParaRPr lang="en-US" dirty="0"/>
          </a:p>
        </p:txBody>
      </p:sp>
      <p:pic>
        <p:nvPicPr>
          <p:cNvPr id="18" name="圖片 17"/>
          <p:cNvPicPr>
            <a:picLocks noChangeAspect="1"/>
          </p:cNvPicPr>
          <p:nvPr userDrawn="1"/>
        </p:nvPicPr>
        <p:blipFill>
          <a:blip r:embed="rId19" cstate="email"/>
          <a:stretch>
            <a:fillRect/>
          </a:stretch>
        </p:blipFill>
        <p:spPr>
          <a:xfrm>
            <a:off x="-1" y="99153"/>
            <a:ext cx="810000" cy="64056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7.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7.xml"/><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7.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7.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7.xml"/><Relationship Id="rId5" Type="http://schemas.openxmlformats.org/officeDocument/2006/relationships/image" Target="../media/image39.jp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7.xml"/><Relationship Id="rId5" Type="http://schemas.openxmlformats.org/officeDocument/2006/relationships/image" Target="../media/image51.jp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4.jpg"/><Relationship Id="rId4"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71.jpg"/><Relationship Id="rId4" Type="http://schemas.openxmlformats.org/officeDocument/2006/relationships/image" Target="../media/image70.jpg"/></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7.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3" Type="http://schemas.openxmlformats.org/officeDocument/2006/relationships/customXml" Target="../ink/ink4.xml"/><Relationship Id="rId26" Type="http://schemas.openxmlformats.org/officeDocument/2006/relationships/image" Target="../media/image530.png"/><Relationship Id="rId3" Type="http://schemas.openxmlformats.org/officeDocument/2006/relationships/image" Target="../media/image80.png"/><Relationship Id="rId21" Type="http://schemas.openxmlformats.org/officeDocument/2006/relationships/customXml" Target="../ink/ink6.xml"/><Relationship Id="rId34" Type="http://schemas.openxmlformats.org/officeDocument/2006/relationships/image" Target="../media/image571.png"/><Relationship Id="rId7" Type="http://schemas.openxmlformats.org/officeDocument/2006/relationships/customXml" Target="../ink/ink1.xml"/><Relationship Id="rId12" Type="http://schemas.openxmlformats.org/officeDocument/2006/relationships/image" Target="../media/image48.png"/><Relationship Id="rId25" Type="http://schemas.openxmlformats.org/officeDocument/2006/relationships/customXml" Target="../ink/ink8.xml"/><Relationship Id="rId33" Type="http://schemas.openxmlformats.org/officeDocument/2006/relationships/customXml" Target="../ink/ink12.xml"/><Relationship Id="rId38" Type="http://schemas.openxmlformats.org/officeDocument/2006/relationships/image" Target="../media/image580.png"/><Relationship Id="rId2" Type="http://schemas.openxmlformats.org/officeDocument/2006/relationships/image" Target="../media/image79.png"/><Relationship Id="rId20" Type="http://schemas.openxmlformats.org/officeDocument/2006/relationships/image" Target="../media/image84.png"/><Relationship Id="rId29" Type="http://schemas.openxmlformats.org/officeDocument/2006/relationships/customXml" Target="../ink/ink10.xml"/><Relationship Id="rId1" Type="http://schemas.openxmlformats.org/officeDocument/2006/relationships/slideLayout" Target="../slideLayouts/slideLayout17.xml"/><Relationship Id="rId6" Type="http://schemas.openxmlformats.org/officeDocument/2006/relationships/image" Target="../media/image83.png"/><Relationship Id="rId11" Type="http://schemas.openxmlformats.org/officeDocument/2006/relationships/customXml" Target="../ink/ink3.xml"/><Relationship Id="rId24" Type="http://schemas.openxmlformats.org/officeDocument/2006/relationships/image" Target="../media/image520.png"/><Relationship Id="rId32" Type="http://schemas.openxmlformats.org/officeDocument/2006/relationships/image" Target="../media/image560.png"/><Relationship Id="rId37" Type="http://schemas.openxmlformats.org/officeDocument/2006/relationships/customXml" Target="../ink/ink14.xml"/><Relationship Id="rId5" Type="http://schemas.openxmlformats.org/officeDocument/2006/relationships/image" Target="../media/image82.png"/><Relationship Id="rId15" Type="http://schemas.openxmlformats.org/officeDocument/2006/relationships/customXml" Target="../ink/ink5.xml"/><Relationship Id="rId23" Type="http://schemas.openxmlformats.org/officeDocument/2006/relationships/customXml" Target="../ink/ink7.xml"/><Relationship Id="rId28" Type="http://schemas.openxmlformats.org/officeDocument/2006/relationships/image" Target="../media/image540.png"/><Relationship Id="rId36" Type="http://schemas.openxmlformats.org/officeDocument/2006/relationships/image" Target="../media/image570.png"/><Relationship Id="rId10" Type="http://schemas.openxmlformats.org/officeDocument/2006/relationships/image" Target="../media/image47.png"/><Relationship Id="rId19" Type="http://schemas.openxmlformats.org/officeDocument/2006/relationships/image" Target="../media/image210.png"/><Relationship Id="rId31" Type="http://schemas.openxmlformats.org/officeDocument/2006/relationships/customXml" Target="../ink/ink11.xml"/><Relationship Id="rId4" Type="http://schemas.openxmlformats.org/officeDocument/2006/relationships/image" Target="../media/image81.png"/><Relationship Id="rId9" Type="http://schemas.openxmlformats.org/officeDocument/2006/relationships/customXml" Target="../ink/ink2.xml"/><Relationship Id="rId14" Type="http://schemas.openxmlformats.org/officeDocument/2006/relationships/image" Target="../media/image260.png"/><Relationship Id="rId22" Type="http://schemas.openxmlformats.org/officeDocument/2006/relationships/image" Target="../media/image510.png"/><Relationship Id="rId27" Type="http://schemas.openxmlformats.org/officeDocument/2006/relationships/customXml" Target="../ink/ink9.xml"/><Relationship Id="rId30" Type="http://schemas.openxmlformats.org/officeDocument/2006/relationships/image" Target="../media/image550.png"/><Relationship Id="rId35" Type="http://schemas.openxmlformats.org/officeDocument/2006/relationships/customXml" Target="../ink/ink13.xml"/><Relationship Id="rId8"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09864" y="2140027"/>
            <a:ext cx="8578536" cy="1288973"/>
          </a:xfrm>
        </p:spPr>
        <p:txBody>
          <a:bodyPr/>
          <a:lstStyle/>
          <a:p>
            <a:pPr algn="ctr"/>
            <a:r>
              <a:rPr lang="zh-TW" altLang="en-US" b="1" dirty="0">
                <a:solidFill>
                  <a:schemeClr val="accent2">
                    <a:lumMod val="50000"/>
                  </a:schemeClr>
                </a:solidFill>
                <a:latin typeface="標楷體" panose="03000509000000000000" pitchFamily="65" charset="-120"/>
                <a:ea typeface="標楷體" panose="03000509000000000000" pitchFamily="65" charset="-120"/>
              </a:rPr>
              <a:t>第十屆第二次會員大會</a:t>
            </a:r>
          </a:p>
        </p:txBody>
      </p:sp>
      <p:sp>
        <p:nvSpPr>
          <p:cNvPr id="3" name="副標題 2"/>
          <p:cNvSpPr>
            <a:spLocks noGrp="1"/>
          </p:cNvSpPr>
          <p:nvPr>
            <p:ph type="subTitle" idx="1"/>
          </p:nvPr>
        </p:nvSpPr>
        <p:spPr>
          <a:xfrm>
            <a:off x="1632457" y="5308964"/>
            <a:ext cx="5879085" cy="689128"/>
          </a:xfrm>
        </p:spPr>
        <p:txBody>
          <a:bodyPr>
            <a:noAutofit/>
          </a:bodyPr>
          <a:lstStyle/>
          <a:p>
            <a:pPr algn="ctr"/>
            <a:r>
              <a:rPr lang="en-US" altLang="zh-TW" sz="3200" dirty="0">
                <a:solidFill>
                  <a:schemeClr val="accent2">
                    <a:lumMod val="50000"/>
                  </a:schemeClr>
                </a:solidFill>
                <a:latin typeface="標楷體" panose="03000509000000000000" pitchFamily="65" charset="-120"/>
                <a:ea typeface="標楷體" panose="03000509000000000000" pitchFamily="65" charset="-120"/>
              </a:rPr>
              <a:t>2026/07/02</a:t>
            </a:r>
            <a:endParaRPr lang="zh-TW" altLang="en-US" sz="3200" dirty="0">
              <a:solidFill>
                <a:schemeClr val="accent2">
                  <a:lumMod val="50000"/>
                </a:schemeClr>
              </a:solidFill>
              <a:latin typeface="標楷體" panose="03000509000000000000" pitchFamily="65" charset="-120"/>
              <a:ea typeface="標楷體" panose="03000509000000000000" pitchFamily="65" charset="-120"/>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a:t>
            </a:fld>
            <a:endParaRPr lang="en-US" sz="20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B799A-D1F2-2DA4-BF8D-71E11F5DDF5B}"/>
            </a:ext>
          </a:extLst>
        </p:cNvPr>
        <p:cNvGrpSpPr/>
        <p:nvPr/>
      </p:nvGrpSpPr>
      <p:grpSpPr>
        <a:xfrm>
          <a:off x="0" y="0"/>
          <a:ext cx="0" cy="0"/>
          <a:chOff x="0" y="0"/>
          <a:chExt cx="0" cy="0"/>
        </a:xfrm>
      </p:grpSpPr>
      <p:sp>
        <p:nvSpPr>
          <p:cNvPr id="6" name="標題 1">
            <a:extLst>
              <a:ext uri="{FF2B5EF4-FFF2-40B4-BE49-F238E27FC236}">
                <a16:creationId xmlns:a16="http://schemas.microsoft.com/office/drawing/2014/main" id="{6841A554-EDF2-E5FD-33A9-C21D16F27B7B}"/>
              </a:ext>
            </a:extLst>
          </p:cNvPr>
          <p:cNvSpPr txBox="1"/>
          <p:nvPr/>
        </p:nvSpPr>
        <p:spPr>
          <a:xfrm>
            <a:off x="1850259" y="0"/>
            <a:ext cx="5443482" cy="59909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115</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年活動項目</a:t>
            </a:r>
            <a:endParaRPr lang="zh-TW" altLang="en-US" sz="2700" dirty="0">
              <a:solidFill>
                <a:schemeClr val="tx1"/>
              </a:solidFill>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B8D45907-11AC-F411-EDCD-A1E9D7694308}"/>
              </a:ext>
            </a:extLst>
          </p:cNvPr>
          <p:cNvSpPr txBox="1"/>
          <p:nvPr/>
        </p:nvSpPr>
        <p:spPr>
          <a:xfrm>
            <a:off x="771647" y="437045"/>
            <a:ext cx="8285001" cy="6063198"/>
          </a:xfrm>
          <a:prstGeom prst="rect">
            <a:avLst/>
          </a:prstGeom>
          <a:noFill/>
        </p:spPr>
        <p:txBody>
          <a:bodyPr wrap="square">
            <a:spAutoFit/>
          </a:bodyPr>
          <a:lstStyle/>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115</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1</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23</a:t>
            </a:r>
            <a:r>
              <a:rPr lang="zh-TW" altLang="en-US" b="1" dirty="0">
                <a:solidFill>
                  <a:schemeClr val="tx2"/>
                </a:solidFill>
                <a:latin typeface="標楷體" panose="03000509000000000000" pitchFamily="65" charset="-120"/>
                <a:ea typeface="標楷體" panose="03000509000000000000" pitchFamily="65" charset="-120"/>
              </a:rPr>
              <a:t>日</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五</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立法院關鍵原物料與循環經濟促進聯盟</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115</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1</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23</a:t>
            </a:r>
            <a:r>
              <a:rPr lang="zh-TW" altLang="en-US" b="1" dirty="0">
                <a:solidFill>
                  <a:schemeClr val="tx2"/>
                </a:solidFill>
                <a:latin typeface="標楷體" panose="03000509000000000000" pitchFamily="65" charset="-120"/>
                <a:ea typeface="標楷體" panose="03000509000000000000" pitchFamily="65" charset="-120"/>
              </a:rPr>
              <a:t>日</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五</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台瑞電池洽商會議</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115</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1</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27</a:t>
            </a:r>
            <a:r>
              <a:rPr lang="zh-TW" altLang="en-US" b="1" dirty="0">
                <a:solidFill>
                  <a:schemeClr val="tx2"/>
                </a:solidFill>
                <a:latin typeface="標楷體" panose="03000509000000000000" pitchFamily="65" charset="-120"/>
                <a:ea typeface="標楷體" panose="03000509000000000000" pitchFamily="65" charset="-120"/>
              </a:rPr>
              <a:t>日</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二</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無人機以及</a:t>
            </a:r>
            <a:r>
              <a:rPr lang="en-US" altLang="zh-TW" b="1" dirty="0">
                <a:solidFill>
                  <a:schemeClr val="tx2"/>
                </a:solidFill>
                <a:latin typeface="標楷體" panose="03000509000000000000" pitchFamily="65" charset="-120"/>
                <a:ea typeface="標楷體" panose="03000509000000000000" pitchFamily="65" charset="-120"/>
              </a:rPr>
              <a:t>BBU</a:t>
            </a:r>
            <a:r>
              <a:rPr lang="zh-TW" altLang="en-US" b="1" dirty="0">
                <a:solidFill>
                  <a:schemeClr val="tx2"/>
                </a:solidFill>
                <a:latin typeface="標楷體" panose="03000509000000000000" pitchFamily="65" charset="-120"/>
                <a:ea typeface="標楷體" panose="03000509000000000000" pitchFamily="65" charset="-120"/>
              </a:rPr>
              <a:t>聯盟啟動會議</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115</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2</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日</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二</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第十屆第六次理監事會議</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115</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2</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5</a:t>
            </a:r>
            <a:r>
              <a:rPr lang="zh-TW" altLang="en-US" b="1" dirty="0">
                <a:solidFill>
                  <a:schemeClr val="tx2"/>
                </a:solidFill>
                <a:latin typeface="標楷體" panose="03000509000000000000" pitchFamily="65" charset="-120"/>
                <a:ea typeface="標楷體" panose="03000509000000000000" pitchFamily="65" charset="-120"/>
              </a:rPr>
              <a:t>日</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四</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 </a:t>
            </a: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年日本國際智慧能源周「展前說明會」</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115</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2</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6</a:t>
            </a:r>
            <a:r>
              <a:rPr lang="zh-TW" altLang="en-US" b="1" dirty="0">
                <a:solidFill>
                  <a:schemeClr val="tx2"/>
                </a:solidFill>
                <a:latin typeface="標楷體" panose="03000509000000000000" pitchFamily="65" charset="-120"/>
                <a:ea typeface="標楷體" panose="03000509000000000000" pitchFamily="65" charset="-120"/>
              </a:rPr>
              <a:t>日</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五</a:t>
            </a:r>
            <a:r>
              <a:rPr lang="en-US" altLang="zh-TW" b="1" dirty="0">
                <a:solidFill>
                  <a:schemeClr val="tx2"/>
                </a:solidFill>
                <a:latin typeface="標楷體" panose="03000509000000000000" pitchFamily="65" charset="-120"/>
                <a:ea typeface="標楷體" panose="03000509000000000000" pitchFamily="65" charset="-120"/>
              </a:rPr>
              <a:t>) TADT</a:t>
            </a:r>
            <a:r>
              <a:rPr lang="zh-TW" altLang="en-US" b="1" dirty="0">
                <a:solidFill>
                  <a:schemeClr val="tx2"/>
                </a:solidFill>
                <a:latin typeface="標楷體" panose="03000509000000000000" pitchFamily="65" charset="-120"/>
                <a:ea typeface="標楷體" panose="03000509000000000000" pitchFamily="65" charset="-120"/>
              </a:rPr>
              <a:t>會員大會</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115</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2</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9</a:t>
            </a:r>
            <a:r>
              <a:rPr lang="zh-TW" altLang="en-US" b="1" dirty="0">
                <a:solidFill>
                  <a:schemeClr val="tx2"/>
                </a:solidFill>
                <a:latin typeface="標楷體" panose="03000509000000000000" pitchFamily="65" charset="-120"/>
                <a:ea typeface="標楷體" panose="03000509000000000000" pitchFamily="65" charset="-120"/>
              </a:rPr>
              <a:t>日</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一</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 資源循環署</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資源回收論壇</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2</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11</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三</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新加坡電池協會視訊會議</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二</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誠美材料拜訪</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5</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四</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淨零公正轉型</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新北市淨零碳場域參訪</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10</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二</a:t>
            </a:r>
            <a:r>
              <a:rPr lang="en-US" altLang="zh-TW" b="1" dirty="0">
                <a:solidFill>
                  <a:schemeClr val="tx2"/>
                </a:solidFill>
                <a:latin typeface="標楷體" panose="03000509000000000000" pitchFamily="65" charset="-120"/>
                <a:ea typeface="標楷體" panose="03000509000000000000" pitchFamily="65" charset="-120"/>
              </a:rPr>
              <a:t>) </a:t>
            </a:r>
            <a:r>
              <a:rPr lang="zh-TW" altLang="en-US" b="1" dirty="0">
                <a:solidFill>
                  <a:schemeClr val="tx2"/>
                </a:solidFill>
                <a:latin typeface="標楷體" panose="03000509000000000000" pitchFamily="65" charset="-120"/>
                <a:ea typeface="標楷體" panose="03000509000000000000" pitchFamily="65" charset="-120"/>
              </a:rPr>
              <a:t>西門子拜訪</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11</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三</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電電公會 台灣智慧移動載具系統整合聯盟</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17-19</a:t>
            </a:r>
            <a:r>
              <a:rPr lang="zh-TW" altLang="en-US" b="1" dirty="0">
                <a:solidFill>
                  <a:schemeClr val="tx2"/>
                </a:solidFill>
                <a:latin typeface="標楷體" panose="03000509000000000000" pitchFamily="65" charset="-120"/>
                <a:ea typeface="標楷體" panose="03000509000000000000" pitchFamily="65" charset="-120"/>
              </a:rPr>
              <a:t>日日本電池展參展</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18</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三</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澳台關鍵礦物供應鏈合作論壇</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23</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一</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提升儲能系統消防安全管理指引修正</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25</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三</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寶電拜訪理事長</a:t>
            </a:r>
            <a:endParaRPr lang="en-US" altLang="zh-TW" sz="2000" b="1" dirty="0">
              <a:solidFill>
                <a:schemeClr val="tx2"/>
              </a:solidFill>
              <a:latin typeface="標楷體" panose="03000509000000000000" pitchFamily="65" charset="-120"/>
              <a:ea typeface="標楷體" panose="03000509000000000000" pitchFamily="65" charset="-120"/>
            </a:endParaRPr>
          </a:p>
        </p:txBody>
      </p:sp>
      <p:sp>
        <p:nvSpPr>
          <p:cNvPr id="2" name="投影片編號版面配置區 4">
            <a:extLst>
              <a:ext uri="{FF2B5EF4-FFF2-40B4-BE49-F238E27FC236}">
                <a16:creationId xmlns:a16="http://schemas.microsoft.com/office/drawing/2014/main" id="{64E689CB-4F00-955A-3600-16D5C97DFEB1}"/>
              </a:ext>
            </a:extLst>
          </p:cNvPr>
          <p:cNvSpPr>
            <a:spLocks noGrp="1"/>
          </p:cNvSpPr>
          <p:nvPr>
            <p:ph type="sldNum" sz="quarter" idx="12"/>
          </p:nvPr>
        </p:nvSpPr>
        <p:spPr>
          <a:xfrm>
            <a:off x="8298873" y="6258911"/>
            <a:ext cx="595729" cy="426548"/>
          </a:xfrm>
        </p:spPr>
        <p:txBody>
          <a:bodyPr/>
          <a:lstStyle/>
          <a:p>
            <a:fld id="{D57F1E4F-1CFF-5643-939E-217C01CDF565}" type="slidenum">
              <a:rPr lang="en-US" sz="2000" smtClean="0">
                <a:solidFill>
                  <a:schemeClr val="tx1"/>
                </a:solidFill>
              </a:rPr>
              <a:t>10</a:t>
            </a:fld>
            <a:endParaRPr lang="en-US" sz="2000" dirty="0">
              <a:solidFill>
                <a:schemeClr val="tx1"/>
              </a:solidFill>
            </a:endParaRPr>
          </a:p>
        </p:txBody>
      </p:sp>
    </p:spTree>
    <p:extLst>
      <p:ext uri="{BB962C8B-B14F-4D97-AF65-F5344CB8AC3E}">
        <p14:creationId xmlns:p14="http://schemas.microsoft.com/office/powerpoint/2010/main" val="241359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5FCDF-389E-2C01-0349-AF010055FAAA}"/>
            </a:ext>
          </a:extLst>
        </p:cNvPr>
        <p:cNvGrpSpPr/>
        <p:nvPr/>
      </p:nvGrpSpPr>
      <p:grpSpPr>
        <a:xfrm>
          <a:off x="0" y="0"/>
          <a:ext cx="0" cy="0"/>
          <a:chOff x="0" y="0"/>
          <a:chExt cx="0" cy="0"/>
        </a:xfrm>
      </p:grpSpPr>
      <p:sp>
        <p:nvSpPr>
          <p:cNvPr id="6" name="標題 1">
            <a:extLst>
              <a:ext uri="{FF2B5EF4-FFF2-40B4-BE49-F238E27FC236}">
                <a16:creationId xmlns:a16="http://schemas.microsoft.com/office/drawing/2014/main" id="{573F8CE6-534F-002D-0892-A9263A8844F3}"/>
              </a:ext>
            </a:extLst>
          </p:cNvPr>
          <p:cNvSpPr txBox="1"/>
          <p:nvPr/>
        </p:nvSpPr>
        <p:spPr>
          <a:xfrm>
            <a:off x="1850259" y="0"/>
            <a:ext cx="5443482" cy="59909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115</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年活動項目</a:t>
            </a:r>
            <a:endParaRPr lang="zh-TW" altLang="en-US" sz="2700" dirty="0">
              <a:solidFill>
                <a:schemeClr val="tx1"/>
              </a:solidFill>
              <a:latin typeface="標楷體" panose="03000509000000000000" pitchFamily="65" charset="-120"/>
              <a:ea typeface="標楷體" panose="03000509000000000000" pitchFamily="65" charset="-120"/>
            </a:endParaRPr>
          </a:p>
        </p:txBody>
      </p:sp>
      <p:sp>
        <p:nvSpPr>
          <p:cNvPr id="2" name="投影片編號版面配置區 4">
            <a:extLst>
              <a:ext uri="{FF2B5EF4-FFF2-40B4-BE49-F238E27FC236}">
                <a16:creationId xmlns:a16="http://schemas.microsoft.com/office/drawing/2014/main" id="{18BD6624-A8F0-DD4D-AE1C-41869068DA02}"/>
              </a:ext>
            </a:extLst>
          </p:cNvPr>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11</a:t>
            </a:fld>
            <a:endParaRPr lang="en-US" sz="2000" dirty="0">
              <a:solidFill>
                <a:schemeClr val="tx1"/>
              </a:solidFill>
            </a:endParaRPr>
          </a:p>
        </p:txBody>
      </p:sp>
      <p:sp>
        <p:nvSpPr>
          <p:cNvPr id="4" name="文字方塊 3">
            <a:extLst>
              <a:ext uri="{FF2B5EF4-FFF2-40B4-BE49-F238E27FC236}">
                <a16:creationId xmlns:a16="http://schemas.microsoft.com/office/drawing/2014/main" id="{489F820E-8869-8BCF-EA6F-3F6B94844557}"/>
              </a:ext>
            </a:extLst>
          </p:cNvPr>
          <p:cNvSpPr txBox="1"/>
          <p:nvPr/>
        </p:nvSpPr>
        <p:spPr>
          <a:xfrm>
            <a:off x="858999" y="761136"/>
            <a:ext cx="8285001" cy="6504345"/>
          </a:xfrm>
          <a:prstGeom prst="rect">
            <a:avLst/>
          </a:prstGeom>
          <a:noFill/>
        </p:spPr>
        <p:txBody>
          <a:bodyPr wrap="square">
            <a:spAutoFit/>
          </a:bodyPr>
          <a:lstStyle/>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3</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31</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二</a:t>
            </a:r>
            <a:r>
              <a:rPr lang="en-US" altLang="zh-TW" b="1" dirty="0">
                <a:solidFill>
                  <a:schemeClr val="tx2"/>
                </a:solidFill>
                <a:latin typeface="標楷體" panose="03000509000000000000" pitchFamily="65" charset="-120"/>
                <a:ea typeface="標楷體" panose="03000509000000000000" pitchFamily="65" charset="-120"/>
              </a:rPr>
              <a:t>) CMMC</a:t>
            </a:r>
            <a:r>
              <a:rPr lang="zh-TW" altLang="en-US" b="1" dirty="0">
                <a:solidFill>
                  <a:schemeClr val="tx2"/>
                </a:solidFill>
                <a:latin typeface="標楷體" panose="03000509000000000000" pitchFamily="65" charset="-120"/>
                <a:ea typeface="標楷體" panose="03000509000000000000" pitchFamily="65" charset="-120"/>
              </a:rPr>
              <a:t>合規資源說明會</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4</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30</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四</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台電</a:t>
            </a:r>
            <a:r>
              <a:rPr lang="en-US" altLang="zh-TW" b="1" dirty="0">
                <a:solidFill>
                  <a:schemeClr val="tx2"/>
                </a:solidFill>
                <a:latin typeface="標楷體" panose="03000509000000000000" pitchFamily="65" charset="-120"/>
                <a:ea typeface="標楷體" panose="03000509000000000000" pitchFamily="65" charset="-120"/>
              </a:rPr>
              <a:t>80</a:t>
            </a:r>
            <a:r>
              <a:rPr lang="zh-TW" altLang="en-US" b="1" dirty="0">
                <a:solidFill>
                  <a:schemeClr val="tx2"/>
                </a:solidFill>
                <a:latin typeface="標楷體" panose="03000509000000000000" pitchFamily="65" charset="-120"/>
                <a:ea typeface="標楷體" panose="03000509000000000000" pitchFamily="65" charset="-120"/>
              </a:rPr>
              <a:t>周年大會</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4</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30</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四</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中分院農機電動標準</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 </a:t>
            </a:r>
            <a:r>
              <a:rPr lang="zh-TW" altLang="en-US" b="1" dirty="0">
                <a:solidFill>
                  <a:schemeClr val="tx2"/>
                </a:solidFill>
                <a:latin typeface="標楷體" panose="03000509000000000000" pitchFamily="65" charset="-120"/>
                <a:ea typeface="標楷體" panose="03000509000000000000" pitchFamily="65" charset="-120"/>
              </a:rPr>
              <a:t>年 </a:t>
            </a:r>
            <a:r>
              <a:rPr lang="en-US" altLang="zh-TW" b="1" dirty="0">
                <a:solidFill>
                  <a:schemeClr val="tx2"/>
                </a:solidFill>
                <a:latin typeface="標楷體" panose="03000509000000000000" pitchFamily="65" charset="-120"/>
                <a:ea typeface="標楷體" panose="03000509000000000000" pitchFamily="65" charset="-120"/>
              </a:rPr>
              <a:t>5 </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12-14 </a:t>
            </a:r>
            <a:r>
              <a:rPr lang="zh-TW" altLang="en-US" b="1" dirty="0">
                <a:solidFill>
                  <a:schemeClr val="tx2"/>
                </a:solidFill>
                <a:latin typeface="標楷體" panose="03000509000000000000" pitchFamily="65" charset="-120"/>
                <a:ea typeface="標楷體" panose="03000509000000000000" pitchFamily="65" charset="-120"/>
              </a:rPr>
              <a:t>日理事長稅對參加國際無人載具及自駕系統產業鏈展</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5</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21</a:t>
            </a:r>
            <a:r>
              <a:rPr lang="zh-TW" altLang="en-US" b="1" dirty="0">
                <a:solidFill>
                  <a:schemeClr val="tx2"/>
                </a:solidFill>
                <a:latin typeface="標楷體" panose="03000509000000000000" pitchFamily="65" charset="-120"/>
                <a:ea typeface="標楷體" panose="03000509000000000000" pitchFamily="65" charset="-120"/>
              </a:rPr>
              <a:t>日</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四</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西門子研討會</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5</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29</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五</a:t>
            </a:r>
            <a:r>
              <a:rPr lang="en-US" altLang="zh-TW" b="1" dirty="0">
                <a:solidFill>
                  <a:schemeClr val="tx2"/>
                </a:solidFill>
                <a:latin typeface="標楷體" panose="03000509000000000000" pitchFamily="65" charset="-120"/>
                <a:ea typeface="標楷體" panose="03000509000000000000" pitchFamily="65" charset="-120"/>
              </a:rPr>
              <a:t>) US Kansas</a:t>
            </a:r>
            <a:r>
              <a:rPr lang="zh-TW" altLang="en-US" b="1" dirty="0">
                <a:solidFill>
                  <a:schemeClr val="tx2"/>
                </a:solidFill>
                <a:latin typeface="標楷體" panose="03000509000000000000" pitchFamily="65" charset="-120"/>
                <a:ea typeface="標楷體" panose="03000509000000000000" pitchFamily="65" charset="-120"/>
              </a:rPr>
              <a:t>產業合作會議</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6</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4</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四</a:t>
            </a:r>
            <a:r>
              <a:rPr lang="en-US" altLang="zh-TW" b="1" dirty="0">
                <a:solidFill>
                  <a:schemeClr val="tx2"/>
                </a:solidFill>
                <a:latin typeface="標楷體" panose="03000509000000000000" pitchFamily="65" charset="-120"/>
                <a:ea typeface="標楷體" panose="03000509000000000000" pitchFamily="65" charset="-120"/>
              </a:rPr>
              <a:t>) </a:t>
            </a:r>
            <a:r>
              <a:rPr lang="zh-TW" altLang="en-US" b="1" dirty="0">
                <a:solidFill>
                  <a:schemeClr val="tx2"/>
                </a:solidFill>
                <a:latin typeface="標楷體" panose="03000509000000000000" pitchFamily="65" charset="-120"/>
                <a:ea typeface="標楷體" panose="03000509000000000000" pitchFamily="65" charset="-120"/>
              </a:rPr>
              <a:t>「</a:t>
            </a:r>
            <a:r>
              <a:rPr lang="en-US" altLang="zh-TW" b="1" dirty="0">
                <a:solidFill>
                  <a:schemeClr val="tx2"/>
                </a:solidFill>
                <a:latin typeface="標楷體" panose="03000509000000000000" pitchFamily="65" charset="-120"/>
                <a:ea typeface="標楷體" panose="03000509000000000000" pitchFamily="65" charset="-120"/>
              </a:rPr>
              <a:t>ITRI </a:t>
            </a:r>
            <a:r>
              <a:rPr lang="zh-TW" altLang="en-US" b="1" dirty="0">
                <a:solidFill>
                  <a:schemeClr val="tx2"/>
                </a:solidFill>
                <a:latin typeface="標楷體" panose="03000509000000000000" pitchFamily="65" charset="-120"/>
                <a:ea typeface="標楷體" panose="03000509000000000000" pitchFamily="65" charset="-120"/>
              </a:rPr>
              <a:t>無人機評鑑機構啟動大會」</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6</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9</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二</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台灣卓越無人機海外商機聯盟大會師</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6</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12</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五</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全球電池供應鏈的革新與競爭力</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6</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23</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二</a:t>
            </a:r>
            <a:r>
              <a:rPr lang="en-US" altLang="zh-TW" b="1" dirty="0">
                <a:solidFill>
                  <a:schemeClr val="tx2"/>
                </a:solidFill>
                <a:latin typeface="標楷體" panose="03000509000000000000" pitchFamily="65" charset="-120"/>
                <a:ea typeface="標楷體" panose="03000509000000000000" pitchFamily="65" charset="-120"/>
              </a:rPr>
              <a:t>) </a:t>
            </a:r>
            <a:r>
              <a:rPr lang="zh-TW" altLang="en-US" b="1" dirty="0">
                <a:solidFill>
                  <a:schemeClr val="tx2"/>
                </a:solidFill>
                <a:latin typeface="標楷體" panose="03000509000000000000" pitchFamily="65" charset="-120"/>
                <a:ea typeface="標楷體" panose="03000509000000000000" pitchFamily="65" charset="-120"/>
              </a:rPr>
              <a:t>農業機器鋰電池專家會議</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7</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02</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二</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第十屆第二次會員大會</a:t>
            </a: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7</a:t>
            </a:r>
            <a:r>
              <a:rPr lang="zh-TW" altLang="en-US" b="1" dirty="0">
                <a:solidFill>
                  <a:schemeClr val="tx2"/>
                </a:solidFill>
                <a:latin typeface="標楷體" panose="03000509000000000000" pitchFamily="65" charset="-120"/>
                <a:ea typeface="標楷體" panose="03000509000000000000" pitchFamily="65" charset="-120"/>
              </a:rPr>
              <a:t>月 </a:t>
            </a:r>
            <a:r>
              <a:rPr lang="en-US" altLang="zh-TW" b="1" dirty="0">
                <a:solidFill>
                  <a:schemeClr val="tx2"/>
                </a:solidFill>
                <a:latin typeface="標楷體" panose="03000509000000000000" pitchFamily="65" charset="-120"/>
                <a:ea typeface="標楷體" panose="03000509000000000000" pitchFamily="65" charset="-120"/>
              </a:rPr>
              <a:t>02</a:t>
            </a:r>
            <a:r>
              <a:rPr lang="zh-TW" altLang="en-US" b="1" dirty="0">
                <a:solidFill>
                  <a:schemeClr val="tx2"/>
                </a:solidFill>
                <a:latin typeface="標楷體" panose="03000509000000000000" pitchFamily="65" charset="-120"/>
                <a:ea typeface="標楷體" panose="03000509000000000000" pitchFamily="65" charset="-120"/>
              </a:rPr>
              <a:t>日 </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二</a:t>
            </a:r>
            <a:r>
              <a:rPr lang="en-US" altLang="zh-TW" b="1" dirty="0">
                <a:solidFill>
                  <a:schemeClr val="tx2"/>
                </a:solidFill>
                <a:latin typeface="標楷體" panose="03000509000000000000" pitchFamily="65" charset="-120"/>
                <a:ea typeface="標楷體" panose="03000509000000000000" pitchFamily="65" charset="-120"/>
              </a:rPr>
              <a:t>)</a:t>
            </a:r>
            <a:r>
              <a:rPr lang="zh-TW" altLang="en-US" b="1" dirty="0">
                <a:solidFill>
                  <a:schemeClr val="tx2"/>
                </a:solidFill>
                <a:latin typeface="標楷體" panose="03000509000000000000" pitchFamily="65" charset="-120"/>
                <a:ea typeface="標楷體" panose="03000509000000000000" pitchFamily="65" charset="-120"/>
              </a:rPr>
              <a:t>第十一屆第一次理監事會議</a:t>
            </a:r>
          </a:p>
          <a:p>
            <a:pPr marL="257175" indent="-257175">
              <a:spcBef>
                <a:spcPts val="750"/>
              </a:spcBef>
              <a:buClr>
                <a:schemeClr val="accent1"/>
              </a:buClr>
              <a:buSzPct val="80000"/>
              <a:buFont typeface="Wingdings 3" panose="05040102010807070707" charset="2"/>
              <a:buChar char=""/>
            </a:pPr>
            <a:r>
              <a:rPr lang="en-US" altLang="zh-TW" b="1" dirty="0">
                <a:solidFill>
                  <a:schemeClr val="tx2"/>
                </a:solidFill>
                <a:latin typeface="標楷體" panose="03000509000000000000" pitchFamily="65" charset="-120"/>
                <a:ea typeface="標楷體" panose="03000509000000000000" pitchFamily="65" charset="-120"/>
              </a:rPr>
              <a:t>2026</a:t>
            </a:r>
            <a:r>
              <a:rPr lang="zh-TW" altLang="en-US" b="1" dirty="0">
                <a:solidFill>
                  <a:schemeClr val="tx2"/>
                </a:solidFill>
                <a:latin typeface="標楷體" panose="03000509000000000000" pitchFamily="65" charset="-120"/>
                <a:ea typeface="標楷體" panose="03000509000000000000" pitchFamily="65" charset="-120"/>
              </a:rPr>
              <a:t>年</a:t>
            </a:r>
            <a:r>
              <a:rPr lang="en-US" altLang="zh-TW" b="1" dirty="0">
                <a:solidFill>
                  <a:schemeClr val="tx2"/>
                </a:solidFill>
                <a:latin typeface="標楷體" panose="03000509000000000000" pitchFamily="65" charset="-120"/>
                <a:ea typeface="標楷體" panose="03000509000000000000" pitchFamily="65" charset="-120"/>
              </a:rPr>
              <a:t>10</a:t>
            </a:r>
            <a:r>
              <a:rPr lang="zh-TW" altLang="en-US" b="1" dirty="0">
                <a:solidFill>
                  <a:schemeClr val="tx2"/>
                </a:solidFill>
                <a:latin typeface="標楷體" panose="03000509000000000000" pitchFamily="65" charset="-120"/>
                <a:ea typeface="標楷體" panose="03000509000000000000" pitchFamily="65" charset="-120"/>
              </a:rPr>
              <a:t>月</a:t>
            </a:r>
            <a:r>
              <a:rPr lang="en-US" altLang="zh-TW" b="1" dirty="0">
                <a:solidFill>
                  <a:schemeClr val="tx2"/>
                </a:solidFill>
                <a:latin typeface="標楷體" panose="03000509000000000000" pitchFamily="65" charset="-120"/>
                <a:ea typeface="標楷體" panose="03000509000000000000" pitchFamily="65" charset="-120"/>
              </a:rPr>
              <a:t>29-31</a:t>
            </a:r>
            <a:r>
              <a:rPr lang="zh-TW" altLang="en-US" b="1" dirty="0">
                <a:solidFill>
                  <a:schemeClr val="tx2"/>
                </a:solidFill>
                <a:latin typeface="標楷體" panose="03000509000000000000" pitchFamily="65" charset="-120"/>
                <a:ea typeface="標楷體" panose="03000509000000000000" pitchFamily="65" charset="-120"/>
              </a:rPr>
              <a:t>日台灣國際智慧能源週</a:t>
            </a:r>
          </a:p>
          <a:p>
            <a:pPr marL="257175" indent="-257175">
              <a:spcBef>
                <a:spcPts val="750"/>
              </a:spcBef>
              <a:buClr>
                <a:schemeClr val="accent1"/>
              </a:buClr>
              <a:buSzPct val="80000"/>
              <a:buFont typeface="Wingdings 3" panose="05040102010807070707" charset="2"/>
              <a:buChar char=""/>
            </a:pPr>
            <a:endParaRPr lang="en-US" altLang="zh-TW"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endParaRPr lang="zh-TW" altLang="en-US"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endParaRPr lang="en-US" altLang="zh-TW" sz="20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endParaRPr lang="en-US" altLang="zh-TW" sz="2000" b="1" dirty="0">
              <a:solidFill>
                <a:schemeClr val="tx2"/>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22343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9958B0-B2E9-4F7A-9966-2690C0C35280}"/>
              </a:ext>
            </a:extLst>
          </p:cNvPr>
          <p:cNvSpPr>
            <a:spLocks noGrp="1"/>
          </p:cNvSpPr>
          <p:nvPr>
            <p:ph type="title"/>
          </p:nvPr>
        </p:nvSpPr>
        <p:spPr>
          <a:xfrm>
            <a:off x="1175656" y="304800"/>
            <a:ext cx="7968344" cy="685800"/>
          </a:xfrm>
        </p:spPr>
        <p:txBody>
          <a:bodyPr>
            <a:normAutofit/>
          </a:bodyPr>
          <a:lstStyle/>
          <a:p>
            <a:r>
              <a:rPr lang="zh-TW" altLang="en-US" sz="3200" b="1" dirty="0">
                <a:solidFill>
                  <a:schemeClr val="tx1"/>
                </a:solidFill>
                <a:latin typeface="標楷體" panose="03000509000000000000" pitchFamily="65" charset="-120"/>
                <a:ea typeface="標楷體" panose="03000509000000000000" pitchFamily="65" charset="-120"/>
              </a:rPr>
              <a:t>發函落實儲能系統關鍵零組件國產化</a:t>
            </a:r>
          </a:p>
        </p:txBody>
      </p:sp>
      <p:pic>
        <p:nvPicPr>
          <p:cNvPr id="9" name="圖片 8">
            <a:extLst>
              <a:ext uri="{FF2B5EF4-FFF2-40B4-BE49-F238E27FC236}">
                <a16:creationId xmlns:a16="http://schemas.microsoft.com/office/drawing/2014/main" id="{24856031-E3E4-4993-86C1-7038270B3889}"/>
              </a:ext>
            </a:extLst>
          </p:cNvPr>
          <p:cNvPicPr>
            <a:picLocks noChangeAspect="1"/>
          </p:cNvPicPr>
          <p:nvPr/>
        </p:nvPicPr>
        <p:blipFill>
          <a:blip r:embed="rId2"/>
          <a:stretch>
            <a:fillRect/>
          </a:stretch>
        </p:blipFill>
        <p:spPr>
          <a:xfrm>
            <a:off x="141926" y="870857"/>
            <a:ext cx="4288971" cy="6063343"/>
          </a:xfrm>
          <a:prstGeom prst="rect">
            <a:avLst/>
          </a:prstGeom>
        </p:spPr>
      </p:pic>
      <p:pic>
        <p:nvPicPr>
          <p:cNvPr id="11" name="圖片 10">
            <a:extLst>
              <a:ext uri="{FF2B5EF4-FFF2-40B4-BE49-F238E27FC236}">
                <a16:creationId xmlns:a16="http://schemas.microsoft.com/office/drawing/2014/main" id="{DC620153-03E8-400B-8A43-6FB7DC2512AC}"/>
              </a:ext>
            </a:extLst>
          </p:cNvPr>
          <p:cNvPicPr>
            <a:picLocks noChangeAspect="1"/>
          </p:cNvPicPr>
          <p:nvPr/>
        </p:nvPicPr>
        <p:blipFill>
          <a:blip r:embed="rId3"/>
          <a:stretch>
            <a:fillRect/>
          </a:stretch>
        </p:blipFill>
        <p:spPr>
          <a:xfrm>
            <a:off x="4572000" y="870857"/>
            <a:ext cx="4288971" cy="5878286"/>
          </a:xfrm>
          <a:prstGeom prst="rect">
            <a:avLst/>
          </a:prstGeom>
        </p:spPr>
      </p:pic>
    </p:spTree>
    <p:extLst>
      <p:ext uri="{BB962C8B-B14F-4D97-AF65-F5344CB8AC3E}">
        <p14:creationId xmlns:p14="http://schemas.microsoft.com/office/powerpoint/2010/main" val="2323219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672511" y="108446"/>
            <a:ext cx="6928120" cy="659986"/>
          </a:xfrm>
          <a:prstGeom prst="rect">
            <a:avLst/>
          </a:prstGeom>
        </p:spPr>
        <p:txBody>
          <a:bodyPr vert="horz" lIns="91440" tIns="45720" rIns="91440" bIns="45720" rtlCol="0">
            <a:noAutofit/>
          </a:bodyPr>
          <a:lstStyle/>
          <a:p>
            <a:pPr algn="ctr"/>
            <a:r>
              <a:rPr lang="en-US" altLang="zh-TW" sz="3200" dirty="0">
                <a:latin typeface="標楷體" panose="03000509000000000000" pitchFamily="65" charset="-120"/>
                <a:ea typeface="標楷體" panose="03000509000000000000" pitchFamily="65" charset="-120"/>
              </a:rPr>
              <a:t>2025/2/19-21</a:t>
            </a:r>
            <a:r>
              <a:rPr lang="zh-TW" altLang="en-US" sz="3200" dirty="0">
                <a:latin typeface="標楷體" panose="03000509000000000000" pitchFamily="65" charset="-120"/>
                <a:ea typeface="標楷體" panose="03000509000000000000" pitchFamily="65" charset="-120"/>
              </a:rPr>
              <a:t>日本二次電池展</a:t>
            </a: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13</a:t>
            </a:fld>
            <a:endParaRPr lang="en-US" sz="2000" dirty="0">
              <a:solidFill>
                <a:schemeClr val="tx1"/>
              </a:solidFill>
            </a:endParaRPr>
          </a:p>
        </p:txBody>
      </p:sp>
      <p:sp>
        <p:nvSpPr>
          <p:cNvPr id="35" name="文字方塊 34">
            <a:extLst>
              <a:ext uri="{FF2B5EF4-FFF2-40B4-BE49-F238E27FC236}">
                <a16:creationId xmlns:a16="http://schemas.microsoft.com/office/drawing/2014/main" id="{DD08D34C-B0EB-442A-B769-582718D20C2B}"/>
              </a:ext>
            </a:extLst>
          </p:cNvPr>
          <p:cNvSpPr txBox="1"/>
          <p:nvPr/>
        </p:nvSpPr>
        <p:spPr>
          <a:xfrm>
            <a:off x="673597" y="663968"/>
            <a:ext cx="8002317" cy="1477328"/>
          </a:xfrm>
          <a:prstGeom prst="rect">
            <a:avLst/>
          </a:prstGeom>
          <a:noFill/>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參展會員廠商包括中鋼碳素、明志科技大學、優勝新能源再生科技、昇陽電池、致茂電子、健和興、維洋科技及應能科技等八家。</a:t>
            </a:r>
            <a:endParaRPr lang="en-US" altLang="zh-TW"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展覽期間透過大會提供的官方網站達成了相當亮眼的成績，包括推薦次數</a:t>
            </a:r>
            <a:r>
              <a:rPr lang="en-US" altLang="zh-TW" dirty="0">
                <a:latin typeface="標楷體" panose="03000509000000000000" pitchFamily="65" charset="-120"/>
                <a:ea typeface="標楷體" panose="03000509000000000000" pitchFamily="65" charset="-120"/>
              </a:rPr>
              <a:t>16500</a:t>
            </a:r>
            <a:r>
              <a:rPr lang="zh-TW" altLang="en-US" dirty="0">
                <a:latin typeface="標楷體" panose="03000509000000000000" pitchFamily="65" charset="-120"/>
                <a:ea typeface="標楷體" panose="03000509000000000000" pitchFamily="65" charset="-120"/>
              </a:rPr>
              <a:t>次、實際觀看達</a:t>
            </a:r>
            <a:r>
              <a:rPr lang="en-US" altLang="zh-TW" dirty="0">
                <a:latin typeface="標楷體" panose="03000509000000000000" pitchFamily="65" charset="-120"/>
                <a:ea typeface="標楷體" panose="03000509000000000000" pitchFamily="65" charset="-120"/>
              </a:rPr>
              <a:t>6000</a:t>
            </a:r>
            <a:r>
              <a:rPr lang="zh-TW" altLang="en-US" dirty="0">
                <a:latin typeface="標楷體" panose="03000509000000000000" pitchFamily="65" charset="-120"/>
                <a:ea typeface="標楷體" panose="03000509000000000000" pitchFamily="65" charset="-120"/>
              </a:rPr>
              <a:t>次、點擊次數</a:t>
            </a:r>
            <a:r>
              <a:rPr lang="en-US" altLang="zh-TW" dirty="0">
                <a:latin typeface="標楷體" panose="03000509000000000000" pitchFamily="65" charset="-120"/>
                <a:ea typeface="標楷體" panose="03000509000000000000" pitchFamily="65" charset="-120"/>
              </a:rPr>
              <a:t>540</a:t>
            </a:r>
            <a:r>
              <a:rPr lang="zh-TW" altLang="en-US" dirty="0">
                <a:latin typeface="標楷體" panose="03000509000000000000" pitchFamily="65" charset="-120"/>
                <a:ea typeface="標楷體" panose="03000509000000000000" pitchFamily="65" charset="-120"/>
              </a:rPr>
              <a:t>次、公司簡介觀看達</a:t>
            </a:r>
            <a:r>
              <a:rPr lang="en-US" altLang="zh-TW" dirty="0">
                <a:latin typeface="標楷體" panose="03000509000000000000" pitchFamily="65" charset="-120"/>
                <a:ea typeface="標楷體" panose="03000509000000000000" pitchFamily="65" charset="-120"/>
              </a:rPr>
              <a:t>4500</a:t>
            </a:r>
            <a:r>
              <a:rPr lang="zh-TW" altLang="en-US" dirty="0">
                <a:latin typeface="標楷體" panose="03000509000000000000" pitchFamily="65" charset="-120"/>
                <a:ea typeface="標楷體" panose="03000509000000000000" pitchFamily="65" charset="-120"/>
              </a:rPr>
              <a:t>次、產品目錄觀看</a:t>
            </a:r>
            <a:r>
              <a:rPr lang="en-US" altLang="zh-TW" dirty="0">
                <a:latin typeface="標楷體" panose="03000509000000000000" pitchFamily="65" charset="-120"/>
                <a:ea typeface="標楷體" panose="03000509000000000000" pitchFamily="65" charset="-120"/>
              </a:rPr>
              <a:t>1700</a:t>
            </a:r>
            <a:r>
              <a:rPr lang="zh-TW" altLang="en-US" dirty="0">
                <a:latin typeface="標楷體" panose="03000509000000000000" pitchFamily="65" charset="-120"/>
                <a:ea typeface="標楷體" panose="03000509000000000000" pitchFamily="65" charset="-120"/>
              </a:rPr>
              <a:t>次。實體參訪的廠商家數約</a:t>
            </a:r>
            <a:r>
              <a:rPr lang="en-US" altLang="zh-TW" dirty="0">
                <a:latin typeface="標楷體" panose="03000509000000000000" pitchFamily="65" charset="-120"/>
                <a:ea typeface="標楷體" panose="03000509000000000000" pitchFamily="65" charset="-120"/>
              </a:rPr>
              <a:t>875</a:t>
            </a:r>
            <a:r>
              <a:rPr lang="zh-TW" altLang="en-US" dirty="0">
                <a:latin typeface="標楷體" panose="03000509000000000000" pitchFamily="65" charset="-120"/>
                <a:ea typeface="標楷體" panose="03000509000000000000" pitchFamily="65" charset="-120"/>
              </a:rPr>
              <a:t>家，目標客戶群達</a:t>
            </a:r>
            <a:r>
              <a:rPr lang="en-US" altLang="zh-TW" dirty="0">
                <a:latin typeface="標楷體" panose="03000509000000000000" pitchFamily="65" charset="-120"/>
                <a:ea typeface="標楷體" panose="03000509000000000000" pitchFamily="65" charset="-120"/>
              </a:rPr>
              <a:t>120</a:t>
            </a:r>
            <a:r>
              <a:rPr lang="zh-TW" altLang="en-US" dirty="0">
                <a:latin typeface="標楷體" panose="03000509000000000000" pitchFamily="65" charset="-120"/>
                <a:ea typeface="標楷體" panose="03000509000000000000" pitchFamily="65" charset="-120"/>
              </a:rPr>
              <a:t>家。</a:t>
            </a:r>
          </a:p>
        </p:txBody>
      </p:sp>
      <p:graphicFrame>
        <p:nvGraphicFramePr>
          <p:cNvPr id="3" name="物件 2">
            <a:extLst>
              <a:ext uri="{FF2B5EF4-FFF2-40B4-BE49-F238E27FC236}">
                <a16:creationId xmlns:a16="http://schemas.microsoft.com/office/drawing/2014/main" id="{EE3B6475-7DFF-43D1-AE1A-99F23708A3F3}"/>
              </a:ext>
            </a:extLst>
          </p:cNvPr>
          <p:cNvGraphicFramePr>
            <a:graphicFrameLocks noChangeAspect="1"/>
          </p:cNvGraphicFramePr>
          <p:nvPr/>
        </p:nvGraphicFramePr>
        <p:xfrm>
          <a:off x="672511" y="2141297"/>
          <a:ext cx="7927203" cy="4608258"/>
        </p:xfrm>
        <a:graphic>
          <a:graphicData uri="http://schemas.openxmlformats.org/presentationml/2006/ole">
            <mc:AlternateContent xmlns:mc="http://schemas.openxmlformats.org/markup-compatibility/2006">
              <mc:Choice xmlns:v="urn:schemas-microsoft-com:vml" Requires="v">
                <p:oleObj name="Document" r:id="rId3" imgW="5660400" imgH="5734067" progId="Word.Document.12">
                  <p:embed/>
                </p:oleObj>
              </mc:Choice>
              <mc:Fallback>
                <p:oleObj name="Document" r:id="rId3" imgW="5660400" imgH="5734067" progId="Word.Document.12">
                  <p:embed/>
                  <p:pic>
                    <p:nvPicPr>
                      <p:cNvPr id="3" name="物件 2">
                        <a:extLst>
                          <a:ext uri="{FF2B5EF4-FFF2-40B4-BE49-F238E27FC236}">
                            <a16:creationId xmlns:a16="http://schemas.microsoft.com/office/drawing/2014/main" id="{EE3B6475-7DFF-43D1-AE1A-99F23708A3F3}"/>
                          </a:ext>
                        </a:extLst>
                      </p:cNvPr>
                      <p:cNvPicPr/>
                      <p:nvPr/>
                    </p:nvPicPr>
                    <p:blipFill>
                      <a:blip r:embed="rId4"/>
                      <a:stretch>
                        <a:fillRect/>
                      </a:stretch>
                    </p:blipFill>
                    <p:spPr>
                      <a:xfrm>
                        <a:off x="672511" y="2141297"/>
                        <a:ext cx="7927203" cy="4608258"/>
                      </a:xfrm>
                      <a:prstGeom prst="rect">
                        <a:avLst/>
                      </a:prstGeom>
                    </p:spPr>
                  </p:pic>
                </p:oleObj>
              </mc:Fallback>
            </mc:AlternateContent>
          </a:graphicData>
        </a:graphic>
      </p:graphicFrame>
    </p:spTree>
    <p:extLst>
      <p:ext uri="{BB962C8B-B14F-4D97-AF65-F5344CB8AC3E}">
        <p14:creationId xmlns:p14="http://schemas.microsoft.com/office/powerpoint/2010/main" val="1558848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8" name="標題 4"/>
          <p:cNvSpPr txBox="1"/>
          <p:nvPr/>
        </p:nvSpPr>
        <p:spPr>
          <a:xfrm>
            <a:off x="760194" y="901480"/>
            <a:ext cx="6969798" cy="659986"/>
          </a:xfrm>
          <a:prstGeom prst="rect">
            <a:avLst/>
          </a:prstGeom>
        </p:spPr>
        <p:txBody>
          <a:bodyPr vert="horz" lIns="91440" tIns="45720" rIns="91440" bIns="45720" rtlCol="0" anchor="t">
            <a:noAutofit/>
          </a:bodyPr>
          <a:lstStyle>
            <a:lvl1pPr algn="l" defTabSz="457200" rtl="0" eaLnBrk="1" latinLnBrk="0" hangingPunct="1">
              <a:lnSpc>
                <a:spcPct val="125000"/>
              </a:lnSpc>
              <a:spcBef>
                <a:spcPct val="0"/>
              </a:spcBef>
              <a:buNone/>
              <a:defRPr lang="en-US" sz="1800" kern="1200" spc="75" baseline="0">
                <a:solidFill>
                  <a:schemeClr val="accent1"/>
                </a:solidFill>
                <a:latin typeface="Microsoft JhengHei UI" panose="020B0604030504040204" pitchFamily="34" charset="-120"/>
                <a:ea typeface="Microsoft JhengHei UI" panose="020B0604030504040204" pitchFamily="34" charset="-120"/>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時間：</a:t>
            </a:r>
            <a:r>
              <a:rPr lang="en-US" altLang="zh-TW" dirty="0">
                <a:solidFill>
                  <a:schemeClr val="tx1"/>
                </a:solidFill>
                <a:latin typeface="標楷體" panose="03000509000000000000" pitchFamily="65" charset="-120"/>
                <a:ea typeface="標楷體" panose="03000509000000000000" pitchFamily="65" charset="-120"/>
              </a:rPr>
              <a:t>2025</a:t>
            </a:r>
            <a:r>
              <a:rPr lang="zh-TW" altLang="en-US" dirty="0">
                <a:solidFill>
                  <a:schemeClr val="tx1"/>
                </a:solidFill>
                <a:latin typeface="標楷體" panose="03000509000000000000" pitchFamily="65" charset="-120"/>
                <a:ea typeface="標楷體" panose="03000509000000000000" pitchFamily="65" charset="-120"/>
              </a:rPr>
              <a:t>年</a:t>
            </a:r>
            <a:r>
              <a:rPr lang="en-US" altLang="zh-TW" dirty="0">
                <a:solidFill>
                  <a:schemeClr val="tx1"/>
                </a:solidFill>
                <a:latin typeface="標楷體" panose="03000509000000000000" pitchFamily="65" charset="-120"/>
                <a:ea typeface="標楷體" panose="03000509000000000000" pitchFamily="65" charset="-120"/>
              </a:rPr>
              <a:t>3</a:t>
            </a:r>
            <a:r>
              <a:rPr lang="zh-TW" altLang="en-US" dirty="0">
                <a:solidFill>
                  <a:schemeClr val="tx1"/>
                </a:solidFill>
                <a:latin typeface="標楷體" panose="03000509000000000000" pitchFamily="65" charset="-120"/>
                <a:ea typeface="標楷體" panose="03000509000000000000" pitchFamily="65" charset="-120"/>
              </a:rPr>
              <a:t>月</a:t>
            </a:r>
            <a:r>
              <a:rPr lang="en-US" altLang="zh-TW" dirty="0">
                <a:solidFill>
                  <a:schemeClr val="tx1"/>
                </a:solidFill>
                <a:latin typeface="標楷體" panose="03000509000000000000" pitchFamily="65" charset="-120"/>
                <a:ea typeface="標楷體" panose="03000509000000000000" pitchFamily="65" charset="-120"/>
              </a:rPr>
              <a:t>18</a:t>
            </a:r>
            <a:r>
              <a:rPr lang="zh-TW" altLang="en-US" dirty="0">
                <a:solidFill>
                  <a:schemeClr val="tx1"/>
                </a:solidFill>
                <a:latin typeface="標楷體" panose="03000509000000000000" pitchFamily="65" charset="-120"/>
                <a:ea typeface="標楷體" panose="03000509000000000000" pitchFamily="65" charset="-120"/>
              </a:rPr>
              <a:t>日</a:t>
            </a:r>
            <a:endParaRPr lang="en-US" altLang="zh-TW" sz="1800" b="0" i="0" u="none" strike="noStrike" dirty="0">
              <a:solidFill>
                <a:srgbClr val="000000"/>
              </a:solidFill>
              <a:effectLst/>
              <a:latin typeface="標楷體" panose="03000509000000000000" pitchFamily="65" charset="-120"/>
              <a:ea typeface="標楷體" panose="03000509000000000000" pitchFamily="65" charset="-120"/>
            </a:endParaRPr>
          </a:p>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地點：</a:t>
            </a:r>
            <a:r>
              <a:rPr lang="zh-TW" altLang="en-US" sz="1800" kern="100" spc="100" dirty="0">
                <a:solidFill>
                  <a:schemeClr val="tx1"/>
                </a:solidFill>
                <a:effectLst/>
                <a:ea typeface="標楷體" panose="03000509000000000000" pitchFamily="65" charset="-120"/>
                <a:cs typeface="Times New Roman" panose="02020603050405020304" pitchFamily="18" charset="0"/>
              </a:rPr>
              <a:t>立法院康園餐廳</a:t>
            </a:r>
            <a:r>
              <a:rPr lang="en-US" altLang="zh-TW" sz="1800" kern="100" spc="100" dirty="0">
                <a:solidFill>
                  <a:schemeClr val="tx1"/>
                </a:solidFill>
                <a:effectLst/>
                <a:ea typeface="標楷體" panose="03000509000000000000" pitchFamily="65" charset="-120"/>
                <a:cs typeface="Times New Roman" panose="02020603050405020304" pitchFamily="18" charset="0"/>
              </a:rPr>
              <a:t>2</a:t>
            </a:r>
            <a:r>
              <a:rPr lang="zh-TW" altLang="en-US" sz="1800" kern="100" spc="100" dirty="0">
                <a:solidFill>
                  <a:schemeClr val="tx1"/>
                </a:solidFill>
                <a:effectLst/>
                <a:ea typeface="標楷體" panose="03000509000000000000" pitchFamily="65" charset="-120"/>
                <a:cs typeface="Times New Roman" panose="02020603050405020304" pitchFamily="18" charset="0"/>
              </a:rPr>
              <a:t>樓（臺北市中正區濟南路一段</a:t>
            </a:r>
            <a:r>
              <a:rPr lang="en-US" altLang="zh-TW" sz="1800" kern="100" spc="100" dirty="0">
                <a:solidFill>
                  <a:schemeClr val="tx1"/>
                </a:solidFill>
                <a:effectLst/>
                <a:ea typeface="標楷體" panose="03000509000000000000" pitchFamily="65" charset="-120"/>
                <a:cs typeface="Times New Roman" panose="02020603050405020304" pitchFamily="18" charset="0"/>
              </a:rPr>
              <a:t>1</a:t>
            </a:r>
            <a:r>
              <a:rPr lang="zh-TW" altLang="en-US" sz="1800" kern="100" spc="100" dirty="0">
                <a:solidFill>
                  <a:schemeClr val="tx1"/>
                </a:solidFill>
                <a:effectLst/>
                <a:ea typeface="標楷體" panose="03000509000000000000" pitchFamily="65" charset="-120"/>
                <a:cs typeface="Times New Roman" panose="02020603050405020304" pitchFamily="18" charset="0"/>
              </a:rPr>
              <a:t>號）</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lgn="ctr">
              <a:spcBef>
                <a:spcPts val="750"/>
              </a:spcBef>
              <a:buClr>
                <a:schemeClr val="accent1"/>
              </a:buClr>
              <a:buSzPct val="80000"/>
            </a:pPr>
            <a:r>
              <a:rPr lang="zh-TW" altLang="en-US" sz="3600" b="1" dirty="0">
                <a:latin typeface="標楷體" panose="03000509000000000000" pitchFamily="65" charset="-120"/>
                <a:ea typeface="標楷體" panose="03000509000000000000" pitchFamily="65" charset="-120"/>
                <a:sym typeface="+mn-ea"/>
              </a:rPr>
              <a:t>臺北市淨零排放管理協會成立大會</a:t>
            </a:r>
            <a:endParaRPr lang="en-US" altLang="zh-TW" sz="3600" b="1" dirty="0">
              <a:latin typeface="標楷體" panose="03000509000000000000" pitchFamily="65" charset="-120"/>
              <a:ea typeface="標楷體" panose="03000509000000000000" pitchFamily="65" charset="-120"/>
              <a:sym typeface="+mn-ea"/>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14</a:t>
            </a:fld>
            <a:endParaRPr lang="en-US" sz="2000" dirty="0">
              <a:solidFill>
                <a:schemeClr val="tx1"/>
              </a:solidFill>
            </a:endParaRPr>
          </a:p>
        </p:txBody>
      </p:sp>
      <p:sp>
        <p:nvSpPr>
          <p:cNvPr id="3" name="文字方塊 2"/>
          <p:cNvSpPr txBox="1"/>
          <p:nvPr/>
        </p:nvSpPr>
        <p:spPr>
          <a:xfrm>
            <a:off x="598715" y="1695519"/>
            <a:ext cx="8373546" cy="1210011"/>
          </a:xfrm>
          <a:prstGeom prst="rect">
            <a:avLst/>
          </a:prstGeom>
          <a:noFill/>
        </p:spPr>
        <p:txBody>
          <a:bodyPr wrap="square">
            <a:spAutoFit/>
          </a:bodyPr>
          <a:lstStyle/>
          <a:p>
            <a:pPr lvl="0" algn="just">
              <a:lnSpc>
                <a:spcPts val="2200"/>
              </a:lnSpc>
              <a:tabLst>
                <a:tab pos="810260" algn="l"/>
              </a:tabLst>
            </a:pPr>
            <a:r>
              <a:rPr lang="zh-TW" altLang="en-US" sz="1800" kern="100" spc="100" dirty="0">
                <a:effectLst/>
                <a:latin typeface="Calibri" panose="020F0502020204030204" pitchFamily="34" charset="0"/>
                <a:ea typeface="標楷體" panose="03000509000000000000" pitchFamily="65" charset="-120"/>
                <a:cs typeface="Times New Roman" panose="02020603050405020304" pitchFamily="18" charset="0"/>
              </a:rPr>
              <a:t>電池協會理事長暨祕書長落實理監事會議共識，参與友會</a:t>
            </a:r>
            <a:r>
              <a:rPr lang="en-US" altLang="zh-TW" sz="1800" kern="100" spc="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800" kern="100" spc="100" dirty="0">
                <a:effectLst/>
                <a:latin typeface="Calibri" panose="020F0502020204030204" pitchFamily="34" charset="0"/>
                <a:ea typeface="標楷體" panose="03000509000000000000" pitchFamily="65" charset="-120"/>
                <a:cs typeface="Times New Roman" panose="02020603050405020304" pitchFamily="18" charset="0"/>
              </a:rPr>
              <a:t>台北市淨零排放管理協會</a:t>
            </a:r>
            <a:r>
              <a:rPr lang="en-US" altLang="zh-TW" sz="1800" kern="100" spc="100" dirty="0">
                <a:effectLst/>
                <a:latin typeface="Calibri" panose="020F0502020204030204" pitchFamily="34" charset="0"/>
                <a:ea typeface="標楷體" panose="03000509000000000000" pitchFamily="65" charset="-120"/>
                <a:cs typeface="Times New Roman" panose="02020603050405020304" pitchFamily="18" charset="0"/>
              </a:rPr>
              <a:t>〕</a:t>
            </a:r>
            <a:r>
              <a:rPr lang="zh-TW" altLang="en-US" sz="1800" kern="100" spc="100" dirty="0">
                <a:effectLst/>
                <a:latin typeface="Calibri" panose="020F0502020204030204" pitchFamily="34" charset="0"/>
                <a:ea typeface="標楷體" panose="03000509000000000000" pitchFamily="65" charset="-120"/>
                <a:cs typeface="Times New Roman" panose="02020603050405020304" pitchFamily="18" charset="0"/>
              </a:rPr>
              <a:t>成立餐敘，除拓展協會間聯誼關係外，也連結官方關係，建立與前環保署署長沈世宏、立委鄭正鈐、立委王定宇、立委王世堅之官方關係，俾利於推動電池協會會員期許法案。</a:t>
            </a:r>
            <a:endParaRPr lang="zh-TW" altLang="zh-TW" sz="1800" kern="100" dirty="0">
              <a:effectLst/>
              <a:latin typeface="Calibri" panose="020F0502020204030204" pitchFamily="34" charset="0"/>
              <a:ea typeface="新細明體" panose="02020500000000000000" charset="-120"/>
              <a:cs typeface="Times New Roman" panose="02020603050405020304" pitchFamily="18" charset="0"/>
            </a:endParaRPr>
          </a:p>
        </p:txBody>
      </p:sp>
      <p:sp>
        <p:nvSpPr>
          <p:cNvPr id="19" name="文字方塊 18"/>
          <p:cNvSpPr txBox="1"/>
          <p:nvPr/>
        </p:nvSpPr>
        <p:spPr>
          <a:xfrm>
            <a:off x="864928" y="1764051"/>
            <a:ext cx="7680357" cy="369332"/>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a:t>
            </a:r>
          </a:p>
        </p:txBody>
      </p:sp>
      <p:pic>
        <p:nvPicPr>
          <p:cNvPr id="6" name="圖片 5" descr="一張含有 服裝, 人員, 人的臉孔, 西裝 的圖片&#10;&#10;AI 產生的內容可能不正確。">
            <a:extLst>
              <a:ext uri="{FF2B5EF4-FFF2-40B4-BE49-F238E27FC236}">
                <a16:creationId xmlns:a16="http://schemas.microsoft.com/office/drawing/2014/main" id="{4932F1D5-DF12-7D74-A303-16D88D9B2435}"/>
              </a:ext>
            </a:extLst>
          </p:cNvPr>
          <p:cNvPicPr>
            <a:picLocks noChangeAspect="1"/>
          </p:cNvPicPr>
          <p:nvPr/>
        </p:nvPicPr>
        <p:blipFill>
          <a:blip r:embed="rId3"/>
          <a:stretch>
            <a:fillRect/>
          </a:stretch>
        </p:blipFill>
        <p:spPr>
          <a:xfrm>
            <a:off x="749033" y="3670342"/>
            <a:ext cx="3894931" cy="2746415"/>
          </a:xfrm>
          <a:prstGeom prst="rect">
            <a:avLst/>
          </a:prstGeom>
        </p:spPr>
      </p:pic>
      <p:pic>
        <p:nvPicPr>
          <p:cNvPr id="8" name="圖片 7" descr="一張含有 服裝, 人員, 男人, 人的臉孔 的圖片&#10;&#10;AI 產生的內容可能不正確。">
            <a:extLst>
              <a:ext uri="{FF2B5EF4-FFF2-40B4-BE49-F238E27FC236}">
                <a16:creationId xmlns:a16="http://schemas.microsoft.com/office/drawing/2014/main" id="{8FDDFCBB-76A7-F130-9C35-EF4FCC105934}"/>
              </a:ext>
            </a:extLst>
          </p:cNvPr>
          <p:cNvPicPr>
            <a:picLocks noChangeAspect="1"/>
          </p:cNvPicPr>
          <p:nvPr/>
        </p:nvPicPr>
        <p:blipFill>
          <a:blip r:embed="rId4"/>
          <a:stretch>
            <a:fillRect/>
          </a:stretch>
        </p:blipFill>
        <p:spPr>
          <a:xfrm>
            <a:off x="5566571" y="3343793"/>
            <a:ext cx="2419193" cy="328063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spcBef>
                <a:spcPts val="750"/>
              </a:spcBef>
              <a:buClr>
                <a:schemeClr val="accent1"/>
              </a:buClr>
              <a:buSzPct val="80000"/>
            </a:pPr>
            <a:r>
              <a:rPr lang="zh-TW" altLang="en-US" sz="3000" b="1" i="0" dirty="0">
                <a:effectLst/>
                <a:latin typeface="標楷體" panose="03000509000000000000" pitchFamily="65" charset="-120"/>
                <a:ea typeface="標楷體" panose="03000509000000000000" pitchFamily="65" charset="-120"/>
              </a:rPr>
              <a:t>筑波醫電創新電池檢測技術與前瞻市場交流會</a:t>
            </a:r>
            <a:endParaRPr lang="en-US" altLang="zh-TW" sz="3000" b="1" dirty="0">
              <a:latin typeface="標楷體" panose="03000509000000000000" pitchFamily="65" charset="-120"/>
              <a:ea typeface="標楷體" panose="03000509000000000000" pitchFamily="65" charset="-120"/>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15</a:t>
            </a:fld>
            <a:endParaRPr lang="en-US" sz="2000" dirty="0">
              <a:solidFill>
                <a:schemeClr val="tx1"/>
              </a:solidFill>
            </a:endParaRPr>
          </a:p>
        </p:txBody>
      </p:sp>
      <p:pic>
        <p:nvPicPr>
          <p:cNvPr id="3" name="圖片 2">
            <a:extLst>
              <a:ext uri="{FF2B5EF4-FFF2-40B4-BE49-F238E27FC236}">
                <a16:creationId xmlns:a16="http://schemas.microsoft.com/office/drawing/2014/main" id="{CFB3D90F-F7BD-425C-8188-871FD7B2B5E5}"/>
              </a:ext>
            </a:extLst>
          </p:cNvPr>
          <p:cNvPicPr>
            <a:picLocks noChangeAspect="1"/>
          </p:cNvPicPr>
          <p:nvPr/>
        </p:nvPicPr>
        <p:blipFill>
          <a:blip r:embed="rId3"/>
          <a:stretch>
            <a:fillRect/>
          </a:stretch>
        </p:blipFill>
        <p:spPr>
          <a:xfrm>
            <a:off x="552037" y="3681413"/>
            <a:ext cx="3777343" cy="2605313"/>
          </a:xfrm>
          <a:prstGeom prst="rect">
            <a:avLst/>
          </a:prstGeom>
        </p:spPr>
      </p:pic>
      <p:pic>
        <p:nvPicPr>
          <p:cNvPr id="6" name="圖片 5">
            <a:extLst>
              <a:ext uri="{FF2B5EF4-FFF2-40B4-BE49-F238E27FC236}">
                <a16:creationId xmlns:a16="http://schemas.microsoft.com/office/drawing/2014/main" id="{2BF987C7-8C67-43ED-94AB-DEF45E2FAB19}"/>
              </a:ext>
            </a:extLst>
          </p:cNvPr>
          <p:cNvPicPr>
            <a:picLocks noChangeAspect="1"/>
          </p:cNvPicPr>
          <p:nvPr/>
        </p:nvPicPr>
        <p:blipFill>
          <a:blip r:embed="rId4"/>
          <a:stretch>
            <a:fillRect/>
          </a:stretch>
        </p:blipFill>
        <p:spPr>
          <a:xfrm>
            <a:off x="4359582" y="3681413"/>
            <a:ext cx="4329378" cy="2593147"/>
          </a:xfrm>
          <a:prstGeom prst="rect">
            <a:avLst/>
          </a:prstGeom>
        </p:spPr>
      </p:pic>
      <p:pic>
        <p:nvPicPr>
          <p:cNvPr id="8" name="圖片 7">
            <a:extLst>
              <a:ext uri="{FF2B5EF4-FFF2-40B4-BE49-F238E27FC236}">
                <a16:creationId xmlns:a16="http://schemas.microsoft.com/office/drawing/2014/main" id="{D4CC0FA7-CAED-4E22-9035-3FAA53F3236C}"/>
              </a:ext>
            </a:extLst>
          </p:cNvPr>
          <p:cNvPicPr>
            <a:picLocks noChangeAspect="1"/>
          </p:cNvPicPr>
          <p:nvPr/>
        </p:nvPicPr>
        <p:blipFill>
          <a:blip r:embed="rId5"/>
          <a:stretch>
            <a:fillRect/>
          </a:stretch>
        </p:blipFill>
        <p:spPr>
          <a:xfrm>
            <a:off x="1863366" y="893559"/>
            <a:ext cx="4852169" cy="259314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版面配置區 12" descr="一張含有 服裝, 人員, 牆, 室內 的圖片&#10;&#10;AI 產生的內容可能不正確。">
            <a:extLst>
              <a:ext uri="{FF2B5EF4-FFF2-40B4-BE49-F238E27FC236}">
                <a16:creationId xmlns:a16="http://schemas.microsoft.com/office/drawing/2014/main" id="{AF6EE05C-4D64-8819-D340-A2E19B3E668B}"/>
              </a:ext>
            </a:extLst>
          </p:cNvPr>
          <p:cNvPicPr>
            <a:picLocks noGrp="1" noChangeAspect="1"/>
          </p:cNvPicPr>
          <p:nvPr>
            <p:ph type="pic" sz="quarter" idx="17"/>
          </p:nvPr>
        </p:nvPicPr>
        <p:blipFill>
          <a:blip r:embed="rId2"/>
          <a:srcRect l="12463" r="12463"/>
          <a:stretch>
            <a:fillRect/>
          </a:stretch>
        </p:blipFill>
        <p:spPr>
          <a:xfrm>
            <a:off x="232986" y="3664818"/>
            <a:ext cx="4149221" cy="2889134"/>
          </a:xfrm>
        </p:spPr>
      </p:pic>
      <p:pic>
        <p:nvPicPr>
          <p:cNvPr id="11" name="內容版面配置區 10" descr="一張含有 服裝, 人員, 男人, 室內 的圖片&#10;&#10;AI 產生的內容可能不正確。">
            <a:extLst>
              <a:ext uri="{FF2B5EF4-FFF2-40B4-BE49-F238E27FC236}">
                <a16:creationId xmlns:a16="http://schemas.microsoft.com/office/drawing/2014/main" id="{4682DA76-BB6C-99D2-64B5-030D889C43BF}"/>
              </a:ext>
            </a:extLst>
          </p:cNvPr>
          <p:cNvPicPr>
            <a:picLocks noGrp="1" noChangeAspect="1"/>
          </p:cNvPicPr>
          <p:nvPr>
            <p:ph sz="quarter" idx="16"/>
          </p:nvPr>
        </p:nvPicPr>
        <p:blipFill>
          <a:blip r:embed="rId3"/>
          <a:stretch>
            <a:fillRect/>
          </a:stretch>
        </p:blipFill>
        <p:spPr>
          <a:xfrm rot="10800000" flipH="1" flipV="1">
            <a:off x="5522496" y="1094874"/>
            <a:ext cx="3398644" cy="2334126"/>
          </a:xfrm>
        </p:spPr>
      </p:pic>
      <p:pic>
        <p:nvPicPr>
          <p:cNvPr id="9" name="內容版面配置區 8" descr="一張含有 服裝, 人員, 室內, 牆 的圖片&#10;&#10;AI 產生的內容可能不正確。">
            <a:extLst>
              <a:ext uri="{FF2B5EF4-FFF2-40B4-BE49-F238E27FC236}">
                <a16:creationId xmlns:a16="http://schemas.microsoft.com/office/drawing/2014/main" id="{FCA9A39A-5102-ABC4-C72C-F1B41F3F3DCE}"/>
              </a:ext>
            </a:extLst>
          </p:cNvPr>
          <p:cNvPicPr>
            <a:picLocks noGrp="1" noChangeAspect="1"/>
          </p:cNvPicPr>
          <p:nvPr>
            <p:ph sz="quarter" idx="18"/>
          </p:nvPr>
        </p:nvPicPr>
        <p:blipFill>
          <a:blip r:embed="rId4"/>
          <a:stretch>
            <a:fillRect/>
          </a:stretch>
        </p:blipFill>
        <p:spPr>
          <a:xfrm>
            <a:off x="4761794" y="3664818"/>
            <a:ext cx="4273922" cy="2889134"/>
          </a:xfrm>
        </p:spPr>
      </p:pic>
      <p:sp>
        <p:nvSpPr>
          <p:cNvPr id="7" name="文字方塊 6">
            <a:extLst>
              <a:ext uri="{FF2B5EF4-FFF2-40B4-BE49-F238E27FC236}">
                <a16:creationId xmlns:a16="http://schemas.microsoft.com/office/drawing/2014/main" id="{47C89C53-B654-83FD-AF16-C969F5087584}"/>
              </a:ext>
            </a:extLst>
          </p:cNvPr>
          <p:cNvSpPr txBox="1"/>
          <p:nvPr/>
        </p:nvSpPr>
        <p:spPr>
          <a:xfrm>
            <a:off x="612572" y="170862"/>
            <a:ext cx="7418070" cy="646331"/>
          </a:xfrm>
          <a:prstGeom prst="rect">
            <a:avLst/>
          </a:prstGeom>
          <a:noFill/>
        </p:spPr>
        <p:txBody>
          <a:bodyPr wrap="square">
            <a:spAutoFit/>
          </a:bodyPr>
          <a:lstStyle/>
          <a:p>
            <a:pPr algn="ctr">
              <a:spcBef>
                <a:spcPts val="750"/>
              </a:spcBef>
              <a:buClr>
                <a:schemeClr val="accent1"/>
              </a:buClr>
              <a:buSzPct val="80000"/>
            </a:pP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國貿署拜訪理事長</a:t>
            </a:r>
            <a:endParaRPr lang="en-US" altLang="zh-TW" sz="3600" b="1" i="0" dirty="0">
              <a:solidFill>
                <a:schemeClr val="accent4">
                  <a:lumMod val="75000"/>
                </a:schemeClr>
              </a:solidFill>
              <a:effectLst/>
              <a:highlight>
                <a:srgbClr val="FFFF00"/>
              </a:highlight>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9FC4A414-6276-41DB-BA4B-1B7BA4010F40}"/>
              </a:ext>
            </a:extLst>
          </p:cNvPr>
          <p:cNvSpPr txBox="1"/>
          <p:nvPr/>
        </p:nvSpPr>
        <p:spPr>
          <a:xfrm>
            <a:off x="815140" y="1007529"/>
            <a:ext cx="4590046" cy="2800767"/>
          </a:xfrm>
          <a:prstGeom prst="rect">
            <a:avLst/>
          </a:prstGeom>
          <a:noFill/>
        </p:spPr>
        <p:txBody>
          <a:bodyPr wrap="square">
            <a:spAutoFit/>
          </a:bodyPr>
          <a:lstStyle/>
          <a:p>
            <a:pPr marL="285750" indent="-285750">
              <a:buFont typeface="Wingdings" panose="05000000000000000000" pitchFamily="2" charset="2"/>
              <a:buChar char="Ø"/>
            </a:pPr>
            <a:r>
              <a:rPr lang="zh-TW" altLang="en-US" sz="2000" dirty="0">
                <a:solidFill>
                  <a:schemeClr val="tx1"/>
                </a:solidFill>
                <a:effectLst/>
                <a:latin typeface="標楷體" panose="03000509000000000000" pitchFamily="65" charset="-120"/>
                <a:ea typeface="標楷體" panose="03000509000000000000" pitchFamily="65" charset="-120"/>
              </a:rPr>
              <a:t>議題一</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目前中國電池市估領先</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臺灣電池產業優勢或機會為何</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在歐盟新</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電池法</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生效以及未來電池護照上路</a:t>
            </a:r>
            <a:r>
              <a:rPr lang="en-US" altLang="zh-TW" sz="2000" dirty="0">
                <a:solidFill>
                  <a:schemeClr val="tx1"/>
                </a:solidFill>
                <a:effectLst/>
                <a:latin typeface="標楷體" panose="03000509000000000000" pitchFamily="65" charset="-120"/>
                <a:ea typeface="標楷體" panose="03000509000000000000" pitchFamily="65" charset="-120"/>
              </a:rPr>
              <a:t>,</a:t>
            </a:r>
            <a:r>
              <a:rPr lang="zh-TW" altLang="en-US" sz="2000" dirty="0">
                <a:solidFill>
                  <a:schemeClr val="tx1"/>
                </a:solidFill>
                <a:effectLst/>
                <a:latin typeface="標楷體" panose="03000509000000000000" pitchFamily="65" charset="-120"/>
                <a:ea typeface="標楷體" panose="03000509000000000000" pitchFamily="65" charset="-120"/>
              </a:rPr>
              <a:t>臺灣電池業者是否有所因應</a:t>
            </a:r>
            <a:endParaRPr lang="en-US" altLang="zh-TW" sz="2000" dirty="0">
              <a:solidFill>
                <a:schemeClr val="tx1"/>
              </a:solidFill>
              <a:effectLst/>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000" dirty="0">
                <a:solidFill>
                  <a:schemeClr val="tx1"/>
                </a:solidFill>
                <a:latin typeface="標楷體" panose="03000509000000000000" pitchFamily="65" charset="-120"/>
                <a:ea typeface="標楷體" panose="03000509000000000000" pitchFamily="65" charset="-120"/>
              </a:rPr>
              <a:t>議題二</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瞭解貴會會員企業對於成立控股公司、或其他合作模式之意願或規劃</a:t>
            </a:r>
            <a:br>
              <a:rPr lang="en-US" altLang="zh-TW" sz="2000" dirty="0">
                <a:solidFill>
                  <a:schemeClr val="tx1"/>
                </a:solidFill>
                <a:latin typeface="標楷體" panose="03000509000000000000" pitchFamily="65" charset="-120"/>
                <a:ea typeface="標楷體" panose="03000509000000000000" pitchFamily="65" charset="-120"/>
              </a:rPr>
            </a:br>
            <a:br>
              <a:rPr lang="en-US" altLang="zh-TW" sz="1800" dirty="0">
                <a:solidFill>
                  <a:schemeClr val="tx1"/>
                </a:solidFill>
                <a:effectLst/>
                <a:latin typeface="標楷體" panose="03000509000000000000" pitchFamily="65" charset="-120"/>
                <a:ea typeface="標楷體" panose="03000509000000000000" pitchFamily="65" charset="-120"/>
              </a:rPr>
            </a:b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38354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a:extLst>
              <a:ext uri="{FF2B5EF4-FFF2-40B4-BE49-F238E27FC236}">
                <a16:creationId xmlns:a16="http://schemas.microsoft.com/office/drawing/2014/main" id="{AB3FEA41-EDFC-40C0-A519-DC1A5B6B7362}"/>
              </a:ext>
            </a:extLst>
          </p:cNvPr>
          <p:cNvPicPr>
            <a:picLocks noGrp="1" noChangeAspect="1"/>
          </p:cNvPicPr>
          <p:nvPr>
            <p:ph type="pic" sz="quarter" idx="17"/>
          </p:nvPr>
        </p:nvPicPr>
        <p:blipFill rotWithShape="1">
          <a:blip r:embed="rId2"/>
          <a:srcRect l="12485" r="12485"/>
          <a:stretch/>
        </p:blipFill>
        <p:spPr>
          <a:xfrm>
            <a:off x="5301342" y="3704542"/>
            <a:ext cx="3385457" cy="2760209"/>
          </a:xfrm>
        </p:spPr>
      </p:pic>
      <p:sp>
        <p:nvSpPr>
          <p:cNvPr id="9" name="文字方塊 8">
            <a:extLst>
              <a:ext uri="{FF2B5EF4-FFF2-40B4-BE49-F238E27FC236}">
                <a16:creationId xmlns:a16="http://schemas.microsoft.com/office/drawing/2014/main" id="{A5323D77-A74D-448B-98A5-AE9C7D6EA5D8}"/>
              </a:ext>
            </a:extLst>
          </p:cNvPr>
          <p:cNvSpPr txBox="1"/>
          <p:nvPr/>
        </p:nvSpPr>
        <p:spPr>
          <a:xfrm>
            <a:off x="1143000" y="302762"/>
            <a:ext cx="7543800" cy="954107"/>
          </a:xfrm>
          <a:prstGeom prst="rect">
            <a:avLst/>
          </a:prstGeom>
          <a:noFill/>
        </p:spPr>
        <p:txBody>
          <a:bodyPr wrap="square">
            <a:spAutoFit/>
          </a:bodyPr>
          <a:lstStyle/>
          <a:p>
            <a:pPr algn="ctr"/>
            <a:r>
              <a:rPr lang="en-US" altLang="zh-TW" sz="2800" dirty="0"/>
              <a:t>2025</a:t>
            </a:r>
            <a:r>
              <a:rPr lang="zh-TW" altLang="en-US" sz="2800" dirty="0"/>
              <a:t>國際先進鋰離子電池與氫能燃料電池</a:t>
            </a:r>
            <a:endParaRPr lang="en-US" altLang="zh-TW" sz="2800" dirty="0"/>
          </a:p>
          <a:p>
            <a:pPr algn="ctr"/>
            <a:r>
              <a:rPr lang="zh-TW" altLang="en-US" sz="2800" dirty="0"/>
              <a:t>電化學儲能研討會</a:t>
            </a:r>
          </a:p>
        </p:txBody>
      </p:sp>
      <p:pic>
        <p:nvPicPr>
          <p:cNvPr id="10" name="圖片 9">
            <a:extLst>
              <a:ext uri="{FF2B5EF4-FFF2-40B4-BE49-F238E27FC236}">
                <a16:creationId xmlns:a16="http://schemas.microsoft.com/office/drawing/2014/main" id="{98CA7626-08D9-4F01-A712-DAF831F61CE6}"/>
              </a:ext>
            </a:extLst>
          </p:cNvPr>
          <p:cNvPicPr>
            <a:picLocks noChangeAspect="1"/>
          </p:cNvPicPr>
          <p:nvPr/>
        </p:nvPicPr>
        <p:blipFill>
          <a:blip r:embed="rId3"/>
          <a:stretch>
            <a:fillRect/>
          </a:stretch>
        </p:blipFill>
        <p:spPr>
          <a:xfrm>
            <a:off x="228600" y="3704542"/>
            <a:ext cx="4767943" cy="2850696"/>
          </a:xfrm>
          <a:prstGeom prst="rect">
            <a:avLst/>
          </a:prstGeom>
        </p:spPr>
      </p:pic>
      <p:sp>
        <p:nvSpPr>
          <p:cNvPr id="12" name="文字方塊 11">
            <a:extLst>
              <a:ext uri="{FF2B5EF4-FFF2-40B4-BE49-F238E27FC236}">
                <a16:creationId xmlns:a16="http://schemas.microsoft.com/office/drawing/2014/main" id="{64876D48-7C67-4821-9561-16BC8F7E76FD}"/>
              </a:ext>
            </a:extLst>
          </p:cNvPr>
          <p:cNvSpPr txBox="1"/>
          <p:nvPr/>
        </p:nvSpPr>
        <p:spPr>
          <a:xfrm>
            <a:off x="446315" y="1256869"/>
            <a:ext cx="8501743" cy="1754326"/>
          </a:xfrm>
          <a:prstGeom prst="rect">
            <a:avLst/>
          </a:prstGeom>
          <a:noFill/>
        </p:spPr>
        <p:txBody>
          <a:bodyPr wrap="square">
            <a:spAutoFit/>
          </a:bodyPr>
          <a:lstStyle/>
          <a:p>
            <a:r>
              <a:rPr lang="zh-TW" altLang="en-US" dirty="0"/>
              <a:t>本次會議涵蓋固態、膠態、液態、鋰硫電池與氫能燃料電池等多項主題，邀請多位來自日本及臺灣的重量級學者進行專題演講。日本京都大學安倍武志教授分享新型鈉、鋰、氟離子電池技術的研究方向；吉武秀哉教授則針對電動車電池的設計與演進趨勢，從材料研發到整體應用提出深入解析，並結合電動車拆解分析進行實例探討。此外，固態電池技術、新鋰硫電池的技術進展、電池界面離子傳輸與安全性議題等也引起熱烈關注，與會者透過學術對話深入掌握電池技術的最新動態。</a:t>
            </a:r>
          </a:p>
        </p:txBody>
      </p:sp>
    </p:spTree>
    <p:extLst>
      <p:ext uri="{BB962C8B-B14F-4D97-AF65-F5344CB8AC3E}">
        <p14:creationId xmlns:p14="http://schemas.microsoft.com/office/powerpoint/2010/main" val="2547489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8" name="標題 4"/>
          <p:cNvSpPr txBox="1"/>
          <p:nvPr/>
        </p:nvSpPr>
        <p:spPr>
          <a:xfrm>
            <a:off x="760194" y="901480"/>
            <a:ext cx="6969798" cy="659986"/>
          </a:xfrm>
          <a:prstGeom prst="rect">
            <a:avLst/>
          </a:prstGeom>
        </p:spPr>
        <p:txBody>
          <a:bodyPr vert="horz" lIns="91440" tIns="45720" rIns="91440" bIns="45720" rtlCol="0" anchor="t">
            <a:noAutofit/>
          </a:bodyPr>
          <a:lstStyle>
            <a:lvl1pPr algn="l" defTabSz="457200" rtl="0" eaLnBrk="1" latinLnBrk="0" hangingPunct="1">
              <a:lnSpc>
                <a:spcPct val="125000"/>
              </a:lnSpc>
              <a:spcBef>
                <a:spcPct val="0"/>
              </a:spcBef>
              <a:buNone/>
              <a:defRPr lang="en-US" sz="1800" kern="1200" spc="75" baseline="0">
                <a:solidFill>
                  <a:schemeClr val="accent1"/>
                </a:solidFill>
                <a:latin typeface="Microsoft JhengHei UI" panose="020B0604030504040204" pitchFamily="34" charset="-120"/>
                <a:ea typeface="Microsoft JhengHei UI" panose="020B0604030504040204" pitchFamily="34" charset="-120"/>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時間：</a:t>
            </a:r>
            <a:r>
              <a:rPr lang="en-US" altLang="zh-TW" dirty="0">
                <a:solidFill>
                  <a:schemeClr val="tx1"/>
                </a:solidFill>
                <a:latin typeface="標楷體" panose="03000509000000000000" pitchFamily="65" charset="-120"/>
                <a:ea typeface="標楷體" panose="03000509000000000000" pitchFamily="65" charset="-120"/>
              </a:rPr>
              <a:t>2025</a:t>
            </a:r>
            <a:r>
              <a:rPr lang="zh-TW" altLang="en-US" dirty="0">
                <a:solidFill>
                  <a:schemeClr val="tx1"/>
                </a:solidFill>
                <a:latin typeface="標楷體" panose="03000509000000000000" pitchFamily="65" charset="-120"/>
                <a:ea typeface="標楷體" panose="03000509000000000000" pitchFamily="65" charset="-120"/>
              </a:rPr>
              <a:t>年</a:t>
            </a:r>
            <a:r>
              <a:rPr lang="en-US" altLang="zh-TW" dirty="0">
                <a:solidFill>
                  <a:schemeClr val="tx1"/>
                </a:solidFill>
                <a:latin typeface="標楷體" panose="03000509000000000000" pitchFamily="65" charset="-120"/>
                <a:ea typeface="標楷體" panose="03000509000000000000" pitchFamily="65" charset="-120"/>
              </a:rPr>
              <a:t>4</a:t>
            </a:r>
            <a:r>
              <a:rPr lang="zh-TW" altLang="en-US" dirty="0">
                <a:solidFill>
                  <a:schemeClr val="tx1"/>
                </a:solidFill>
                <a:latin typeface="標楷體" panose="03000509000000000000" pitchFamily="65" charset="-120"/>
                <a:ea typeface="標楷體" panose="03000509000000000000" pitchFamily="65" charset="-120"/>
              </a:rPr>
              <a:t>月</a:t>
            </a:r>
            <a:r>
              <a:rPr lang="en-US" altLang="zh-TW" dirty="0">
                <a:solidFill>
                  <a:schemeClr val="tx1"/>
                </a:solidFill>
                <a:latin typeface="標楷體" panose="03000509000000000000" pitchFamily="65" charset="-120"/>
                <a:ea typeface="標楷體" panose="03000509000000000000" pitchFamily="65" charset="-120"/>
              </a:rPr>
              <a:t>30</a:t>
            </a:r>
            <a:r>
              <a:rPr lang="zh-TW" altLang="en-US" dirty="0">
                <a:solidFill>
                  <a:schemeClr val="tx1"/>
                </a:solidFill>
                <a:latin typeface="標楷體" panose="03000509000000000000" pitchFamily="65" charset="-120"/>
                <a:ea typeface="標楷體" panose="03000509000000000000" pitchFamily="65" charset="-120"/>
              </a:rPr>
              <a:t>日</a:t>
            </a:r>
            <a:endParaRPr lang="en-US" altLang="zh-TW" sz="1800" b="0" i="0" u="none" strike="noStrike" dirty="0">
              <a:solidFill>
                <a:srgbClr val="000000"/>
              </a:solidFill>
              <a:effectLst/>
              <a:latin typeface="標楷體" panose="03000509000000000000" pitchFamily="65" charset="-120"/>
              <a:ea typeface="標楷體" panose="03000509000000000000" pitchFamily="65" charset="-120"/>
            </a:endParaRPr>
          </a:p>
          <a:p>
            <a:pPr>
              <a:lnSpc>
                <a:spcPct val="115000"/>
              </a:lnSpc>
            </a:pPr>
            <a:r>
              <a:rPr lang="zh-TW" altLang="en-US" dirty="0">
                <a:solidFill>
                  <a:schemeClr val="tx1"/>
                </a:solidFill>
                <a:latin typeface="標楷體" panose="03000509000000000000" pitchFamily="65" charset="-120"/>
                <a:ea typeface="標楷體" panose="03000509000000000000" pitchFamily="65" charset="-120"/>
              </a:rPr>
              <a:t>地點：明志科技大學</a:t>
            </a:r>
          </a:p>
        </p:txBody>
      </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lgn="ctr">
              <a:spcBef>
                <a:spcPts val="750"/>
              </a:spcBef>
              <a:buClr>
                <a:schemeClr val="accent1"/>
              </a:buClr>
              <a:buSzPct val="80000"/>
            </a:pPr>
            <a:r>
              <a:rPr lang="zh-TW" altLang="en-US" sz="2400" b="1" dirty="0">
                <a:latin typeface="標楷體" panose="03000509000000000000" pitchFamily="65" charset="-120"/>
                <a:ea typeface="標楷體" panose="03000509000000000000" pitchFamily="65" charset="-120"/>
              </a:rPr>
              <a:t>明志科技大學「能源電池產業人才及技術培育基地」啟用典禮暨校園就業博覽會</a:t>
            </a:r>
            <a:endParaRPr lang="en-US" altLang="zh-TW" sz="2400" b="1" dirty="0">
              <a:latin typeface="標楷體" panose="03000509000000000000" pitchFamily="65" charset="-120"/>
              <a:ea typeface="標楷體" panose="03000509000000000000" pitchFamily="65" charset="-120"/>
              <a:sym typeface="+mn-ea"/>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18</a:t>
            </a:fld>
            <a:endParaRPr lang="en-US" sz="2000" dirty="0">
              <a:solidFill>
                <a:schemeClr val="tx1"/>
              </a:solidFill>
            </a:endParaRPr>
          </a:p>
        </p:txBody>
      </p:sp>
      <p:sp>
        <p:nvSpPr>
          <p:cNvPr id="19" name="文字方塊 18"/>
          <p:cNvSpPr txBox="1"/>
          <p:nvPr/>
        </p:nvSpPr>
        <p:spPr>
          <a:xfrm>
            <a:off x="864928" y="1764051"/>
            <a:ext cx="7680357" cy="369332"/>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a:t>
            </a:r>
          </a:p>
        </p:txBody>
      </p:sp>
      <p:pic>
        <p:nvPicPr>
          <p:cNvPr id="5" name="圖片 4" descr="一張含有 服裝, 人員, 西裝, 男人 的圖片&#10;&#10;AI 產生的內容可能不正確。">
            <a:extLst>
              <a:ext uri="{FF2B5EF4-FFF2-40B4-BE49-F238E27FC236}">
                <a16:creationId xmlns:a16="http://schemas.microsoft.com/office/drawing/2014/main" id="{6D45B13B-11DC-E25E-5C83-A27EFE7CDAA7}"/>
              </a:ext>
            </a:extLst>
          </p:cNvPr>
          <p:cNvPicPr>
            <a:picLocks noChangeAspect="1"/>
          </p:cNvPicPr>
          <p:nvPr/>
        </p:nvPicPr>
        <p:blipFill>
          <a:blip r:embed="rId3"/>
          <a:stretch>
            <a:fillRect/>
          </a:stretch>
        </p:blipFill>
        <p:spPr>
          <a:xfrm>
            <a:off x="1410558" y="3176587"/>
            <a:ext cx="6322883" cy="2844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descr="一張含有 服裝, 人員, 室內, 群組 的圖片&#10;&#10;AI 產生的內容可能不正確。">
            <a:extLst>
              <a:ext uri="{FF2B5EF4-FFF2-40B4-BE49-F238E27FC236}">
                <a16:creationId xmlns:a16="http://schemas.microsoft.com/office/drawing/2014/main" id="{91AEF3C7-8638-163E-451D-8E1A8F5A9385}"/>
              </a:ext>
            </a:extLst>
          </p:cNvPr>
          <p:cNvPicPr>
            <a:picLocks noGrp="1" noChangeAspect="1"/>
          </p:cNvPicPr>
          <p:nvPr>
            <p:ph type="pic" sz="quarter" idx="17"/>
          </p:nvPr>
        </p:nvPicPr>
        <p:blipFill>
          <a:blip r:embed="rId2"/>
          <a:srcRect t="16250" b="16250"/>
          <a:stretch>
            <a:fillRect/>
          </a:stretch>
        </p:blipFill>
        <p:spPr>
          <a:xfrm>
            <a:off x="403372" y="1609885"/>
            <a:ext cx="4998979" cy="2530733"/>
          </a:xfrm>
        </p:spPr>
      </p:pic>
      <p:sp>
        <p:nvSpPr>
          <p:cNvPr id="3" name="內容版面配置區 2">
            <a:extLst>
              <a:ext uri="{FF2B5EF4-FFF2-40B4-BE49-F238E27FC236}">
                <a16:creationId xmlns:a16="http://schemas.microsoft.com/office/drawing/2014/main" id="{6FC6E9BD-A7CB-F476-B98F-EBB572534360}"/>
              </a:ext>
            </a:extLst>
          </p:cNvPr>
          <p:cNvSpPr>
            <a:spLocks noGrp="1"/>
          </p:cNvSpPr>
          <p:nvPr>
            <p:ph sz="quarter" idx="16"/>
          </p:nvPr>
        </p:nvSpPr>
        <p:spPr>
          <a:xfrm>
            <a:off x="675437" y="207774"/>
            <a:ext cx="7793125" cy="759153"/>
          </a:xfrm>
        </p:spPr>
        <p:txBody>
          <a:bodyPr>
            <a:noAutofit/>
          </a:bodyPr>
          <a:lstStyle/>
          <a:p>
            <a:pPr algn="ctr"/>
            <a:r>
              <a:rPr lang="zh-TW" altLang="en-US" sz="3200" b="1" dirty="0">
                <a:solidFill>
                  <a:schemeClr val="tx1"/>
                </a:solidFill>
                <a:latin typeface="標楷體" panose="03000509000000000000" pitchFamily="65" charset="-120"/>
                <a:ea typeface="標楷體" panose="03000509000000000000" pitchFamily="65" charset="-120"/>
              </a:rPr>
              <a:t>智慧機械及民生科技與循環經濟重點領域工作圈第一次跨領域工作圈</a:t>
            </a:r>
            <a:endParaRPr lang="zh-TW" altLang="en-US" sz="3200" dirty="0">
              <a:solidFill>
                <a:schemeClr val="tx1"/>
              </a:solidFill>
            </a:endParaRPr>
          </a:p>
        </p:txBody>
      </p:sp>
      <p:pic>
        <p:nvPicPr>
          <p:cNvPr id="9" name="內容版面配置區 8" descr="一張含有 服裝, 人員, 人的臉孔, 椅子 的圖片&#10;&#10;AI 產生的內容可能不正確。">
            <a:extLst>
              <a:ext uri="{FF2B5EF4-FFF2-40B4-BE49-F238E27FC236}">
                <a16:creationId xmlns:a16="http://schemas.microsoft.com/office/drawing/2014/main" id="{80A6C55D-7BB2-C0C4-0472-C351B301B7C0}"/>
              </a:ext>
            </a:extLst>
          </p:cNvPr>
          <p:cNvPicPr>
            <a:picLocks noGrp="1" noChangeAspect="1"/>
          </p:cNvPicPr>
          <p:nvPr>
            <p:ph sz="quarter" idx="18"/>
          </p:nvPr>
        </p:nvPicPr>
        <p:blipFill>
          <a:blip r:embed="rId3"/>
          <a:stretch>
            <a:fillRect/>
          </a:stretch>
        </p:blipFill>
        <p:spPr>
          <a:xfrm>
            <a:off x="5486147" y="1639066"/>
            <a:ext cx="3254481" cy="2440861"/>
          </a:xfrm>
        </p:spPr>
      </p:pic>
      <p:sp>
        <p:nvSpPr>
          <p:cNvPr id="5" name="標題 4">
            <a:extLst>
              <a:ext uri="{FF2B5EF4-FFF2-40B4-BE49-F238E27FC236}">
                <a16:creationId xmlns:a16="http://schemas.microsoft.com/office/drawing/2014/main" id="{21370D07-E387-36E0-6A68-1E071BB86A9A}"/>
              </a:ext>
            </a:extLst>
          </p:cNvPr>
          <p:cNvSpPr>
            <a:spLocks noGrp="1"/>
          </p:cNvSpPr>
          <p:nvPr>
            <p:ph type="title"/>
          </p:nvPr>
        </p:nvSpPr>
        <p:spPr/>
        <p:txBody>
          <a:bodyPr>
            <a:normAutofit/>
          </a:bodyPr>
          <a:lstStyle/>
          <a:p>
            <a:br>
              <a:rPr lang="en-US" altLang="zh-TW" sz="18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br>
            <a:endParaRPr lang="zh-TW" altLang="en-US" dirty="0"/>
          </a:p>
        </p:txBody>
      </p:sp>
      <p:pic>
        <p:nvPicPr>
          <p:cNvPr id="11" name="圖片 10" descr="一張含有 服裝, 天空, 戶外, 人員 的圖片&#10;&#10;AI 產生的內容可能不正確。">
            <a:extLst>
              <a:ext uri="{FF2B5EF4-FFF2-40B4-BE49-F238E27FC236}">
                <a16:creationId xmlns:a16="http://schemas.microsoft.com/office/drawing/2014/main" id="{4B7D6F59-BD51-4A82-73C1-EE4C35C78A65}"/>
              </a:ext>
            </a:extLst>
          </p:cNvPr>
          <p:cNvPicPr>
            <a:picLocks noChangeAspect="1"/>
          </p:cNvPicPr>
          <p:nvPr/>
        </p:nvPicPr>
        <p:blipFill>
          <a:blip r:embed="rId4"/>
          <a:stretch>
            <a:fillRect/>
          </a:stretch>
        </p:blipFill>
        <p:spPr>
          <a:xfrm>
            <a:off x="403372" y="4233906"/>
            <a:ext cx="3486150" cy="2614613"/>
          </a:xfrm>
          <a:prstGeom prst="rect">
            <a:avLst/>
          </a:prstGeom>
        </p:spPr>
      </p:pic>
      <p:pic>
        <p:nvPicPr>
          <p:cNvPr id="13" name="圖片 12" descr="一張含有 天空, 服裝, 戶外, 人員 的圖片&#10;&#10;AI 產生的內容可能不正確。">
            <a:extLst>
              <a:ext uri="{FF2B5EF4-FFF2-40B4-BE49-F238E27FC236}">
                <a16:creationId xmlns:a16="http://schemas.microsoft.com/office/drawing/2014/main" id="{EB8B8E12-EFA1-7751-5BB8-5A587FEF7C2B}"/>
              </a:ext>
            </a:extLst>
          </p:cNvPr>
          <p:cNvPicPr>
            <a:picLocks noChangeAspect="1"/>
          </p:cNvPicPr>
          <p:nvPr/>
        </p:nvPicPr>
        <p:blipFill>
          <a:blip r:embed="rId5"/>
          <a:stretch>
            <a:fillRect/>
          </a:stretch>
        </p:blipFill>
        <p:spPr>
          <a:xfrm>
            <a:off x="4281928" y="4196260"/>
            <a:ext cx="3536345" cy="2652259"/>
          </a:xfrm>
          <a:prstGeom prst="rect">
            <a:avLst/>
          </a:prstGeom>
        </p:spPr>
      </p:pic>
    </p:spTree>
    <p:extLst>
      <p:ext uri="{BB962C8B-B14F-4D97-AF65-F5344CB8AC3E}">
        <p14:creationId xmlns:p14="http://schemas.microsoft.com/office/powerpoint/2010/main" val="3562356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624321-74DA-61AF-1B24-0CB334BDABF0}"/>
            </a:ext>
          </a:extLst>
        </p:cNvPr>
        <p:cNvGrpSpPr/>
        <p:nvPr/>
      </p:nvGrpSpPr>
      <p:grpSpPr>
        <a:xfrm>
          <a:off x="0" y="0"/>
          <a:ext cx="0" cy="0"/>
          <a:chOff x="0" y="0"/>
          <a:chExt cx="0" cy="0"/>
        </a:xfrm>
      </p:grpSpPr>
      <p:sp>
        <p:nvSpPr>
          <p:cNvPr id="5" name="標題 1">
            <a:extLst>
              <a:ext uri="{FF2B5EF4-FFF2-40B4-BE49-F238E27FC236}">
                <a16:creationId xmlns:a16="http://schemas.microsoft.com/office/drawing/2014/main" id="{E59654B9-C958-F458-D69D-C5CD7173A0EB}"/>
              </a:ext>
            </a:extLst>
          </p:cNvPr>
          <p:cNvSpPr>
            <a:spLocks noGrp="1"/>
          </p:cNvSpPr>
          <p:nvPr>
            <p:ph type="title"/>
          </p:nvPr>
        </p:nvSpPr>
        <p:spPr>
          <a:xfrm>
            <a:off x="2704581" y="209006"/>
            <a:ext cx="3247158" cy="581397"/>
          </a:xfrm>
        </p:spPr>
        <p:txBody>
          <a:bodyPr vert="horz" lIns="91440" tIns="45720" rIns="91440" bIns="45720" rtlCol="0" anchor="ctr">
            <a:normAutofit fontScale="90000"/>
          </a:bodyPr>
          <a:lstStyle/>
          <a:p>
            <a:pPr fontAlgn="base">
              <a:spcAft>
                <a:spcPct val="0"/>
              </a:spcAft>
            </a:pPr>
            <a:r>
              <a:rPr lang="zh-TW" altLang="en-US" dirty="0">
                <a:solidFill>
                  <a:schemeClr val="tx1"/>
                </a:solidFill>
                <a:latin typeface="標楷體" panose="03000509000000000000" pitchFamily="65" charset="-120"/>
                <a:ea typeface="標楷體" panose="03000509000000000000" pitchFamily="65" charset="-120"/>
              </a:rPr>
              <a:t>上  午  議</a:t>
            </a:r>
            <a:r>
              <a:rPr lang="en-US" altLang="zh-TW" dirty="0">
                <a:solidFill>
                  <a:schemeClr val="tx1"/>
                </a:solidFill>
                <a:latin typeface="標楷體" panose="03000509000000000000" pitchFamily="65" charset="-120"/>
                <a:ea typeface="標楷體" panose="03000509000000000000" pitchFamily="65" charset="-120"/>
              </a:rPr>
              <a:t>   </a:t>
            </a:r>
            <a:r>
              <a:rPr lang="zh-TW" altLang="en-US" dirty="0">
                <a:solidFill>
                  <a:schemeClr val="tx1"/>
                </a:solidFill>
                <a:latin typeface="標楷體" panose="03000509000000000000" pitchFamily="65" charset="-120"/>
                <a:ea typeface="標楷體" panose="03000509000000000000" pitchFamily="65" charset="-120"/>
              </a:rPr>
              <a:t>程</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7" name="投影片編號版面配置區 4">
            <a:extLst>
              <a:ext uri="{FF2B5EF4-FFF2-40B4-BE49-F238E27FC236}">
                <a16:creationId xmlns:a16="http://schemas.microsoft.com/office/drawing/2014/main" id="{D956E9F0-EB26-0A47-8B3C-E87E56471ACF}"/>
              </a:ext>
            </a:extLst>
          </p:cNvPr>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2</a:t>
            </a:fld>
            <a:endParaRPr lang="en-US" sz="2000" dirty="0">
              <a:solidFill>
                <a:schemeClr val="tx1"/>
              </a:solidFill>
            </a:endParaRPr>
          </a:p>
        </p:txBody>
      </p:sp>
      <p:graphicFrame>
        <p:nvGraphicFramePr>
          <p:cNvPr id="3" name="表格 2">
            <a:extLst>
              <a:ext uri="{FF2B5EF4-FFF2-40B4-BE49-F238E27FC236}">
                <a16:creationId xmlns:a16="http://schemas.microsoft.com/office/drawing/2014/main" id="{9BA6427F-9597-B5A9-3F07-27F42F0544E7}"/>
              </a:ext>
            </a:extLst>
          </p:cNvPr>
          <p:cNvGraphicFramePr>
            <a:graphicFrameLocks noGrp="1"/>
          </p:cNvGraphicFramePr>
          <p:nvPr>
            <p:extLst>
              <p:ext uri="{D42A27DB-BD31-4B8C-83A1-F6EECF244321}">
                <p14:modId xmlns:p14="http://schemas.microsoft.com/office/powerpoint/2010/main" val="940181392"/>
              </p:ext>
            </p:extLst>
          </p:nvPr>
        </p:nvGraphicFramePr>
        <p:xfrm>
          <a:off x="370390" y="790404"/>
          <a:ext cx="8403221" cy="5726140"/>
        </p:xfrm>
        <a:graphic>
          <a:graphicData uri="http://schemas.openxmlformats.org/drawingml/2006/table">
            <a:tbl>
              <a:tblPr/>
              <a:tblGrid>
                <a:gridCol w="1494954">
                  <a:extLst>
                    <a:ext uri="{9D8B030D-6E8A-4147-A177-3AD203B41FA5}">
                      <a16:colId xmlns:a16="http://schemas.microsoft.com/office/drawing/2014/main" val="1487857265"/>
                    </a:ext>
                  </a:extLst>
                </a:gridCol>
                <a:gridCol w="3963904">
                  <a:extLst>
                    <a:ext uri="{9D8B030D-6E8A-4147-A177-3AD203B41FA5}">
                      <a16:colId xmlns:a16="http://schemas.microsoft.com/office/drawing/2014/main" val="73650429"/>
                    </a:ext>
                  </a:extLst>
                </a:gridCol>
                <a:gridCol w="2944363">
                  <a:extLst>
                    <a:ext uri="{9D8B030D-6E8A-4147-A177-3AD203B41FA5}">
                      <a16:colId xmlns:a16="http://schemas.microsoft.com/office/drawing/2014/main" val="1941671534"/>
                    </a:ext>
                  </a:extLst>
                </a:gridCol>
              </a:tblGrid>
              <a:tr h="402850">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時</a:t>
                      </a:r>
                      <a:r>
                        <a:rPr lang="en-US"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    </a:t>
                      </a: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間</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內</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    </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容</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報告人</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3453930616"/>
                  </a:ext>
                </a:extLst>
              </a:tr>
              <a:tr h="402850">
                <a:tc>
                  <a:txBody>
                    <a:bodyPr/>
                    <a:lstStyle/>
                    <a:p>
                      <a:pPr indent="16510" algn="ctr">
                        <a:lnSpc>
                          <a:spcPts val="1800"/>
                        </a:lnSpc>
                        <a:buNone/>
                      </a:pPr>
                      <a:r>
                        <a:rPr lang="en-US"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09:00</a:t>
                      </a: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09:30</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報到</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秘書處</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3186525789"/>
                  </a:ext>
                </a:extLst>
              </a:tr>
              <a:tr h="402850">
                <a:tc>
                  <a:txBody>
                    <a:bodyPr/>
                    <a:lstStyle/>
                    <a:p>
                      <a:pPr indent="16510"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09:30</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09:35</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marL="130810" algn="ctr" fontAlgn="auto">
                        <a:lnSpc>
                          <a:spcPts val="1800"/>
                        </a:lnSpc>
                        <a:buNone/>
                        <a:tabLst>
                          <a:tab pos="359410" algn="l"/>
                        </a:tabLst>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主席致詞</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陳勝光理事長</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1086101497"/>
                  </a:ext>
                </a:extLst>
              </a:tr>
              <a:tr h="402850">
                <a:tc>
                  <a:txBody>
                    <a:bodyPr/>
                    <a:lstStyle/>
                    <a:p>
                      <a:pPr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09:35</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09:50</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會務報告</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高志勇秘書長</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940452416"/>
                  </a:ext>
                </a:extLst>
              </a:tr>
              <a:tr h="402850">
                <a:tc>
                  <a:txBody>
                    <a:bodyPr/>
                    <a:lstStyle/>
                    <a:p>
                      <a:pPr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09:50</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10:10</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全球鋰電池產業市場發展趨勢</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工研院產科所王星淳經理</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315592041"/>
                  </a:ext>
                </a:extLst>
              </a:tr>
              <a:tr h="562570">
                <a:tc>
                  <a:txBody>
                    <a:bodyPr/>
                    <a:lstStyle/>
                    <a:p>
                      <a:pPr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10:10</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10:30</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台灣無人機電池供應鏈自主生產的機會與挑戰</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600" b="0" i="0" baseline="0" dirty="0">
                          <a:solidFill>
                            <a:srgbClr val="000000"/>
                          </a:solidFill>
                          <a:effectLst/>
                          <a:latin typeface="Times New Roman" panose="02020603050405020304" pitchFamily="18" charset="0"/>
                          <a:ea typeface="標楷體" panose="03000509000000000000" pitchFamily="65" charset="-120"/>
                        </a:rPr>
                        <a:t>無人機與</a:t>
                      </a:r>
                      <a:r>
                        <a:rPr lang="en-US" sz="1600" b="0" i="0" baseline="0" dirty="0">
                          <a:solidFill>
                            <a:srgbClr val="000000"/>
                          </a:solidFill>
                          <a:effectLst/>
                          <a:latin typeface="Times New Roman" panose="02020603050405020304" pitchFamily="18" charset="0"/>
                          <a:ea typeface="標楷體" panose="03000509000000000000" pitchFamily="65" charset="-120"/>
                        </a:rPr>
                        <a:t>BBU</a:t>
                      </a:r>
                      <a:r>
                        <a:rPr lang="zh-TW" sz="1600" b="0" i="0" baseline="0" dirty="0">
                          <a:solidFill>
                            <a:srgbClr val="000000"/>
                          </a:solidFill>
                          <a:effectLst/>
                          <a:latin typeface="Times New Roman" panose="02020603050405020304" pitchFamily="18" charset="0"/>
                          <a:ea typeface="標楷體" panose="03000509000000000000" pitchFamily="65" charset="-120"/>
                        </a:rPr>
                        <a:t>聯盟黃量召集人</a:t>
                      </a:r>
                      <a:endParaRPr lang="zh-TW" sz="1600" b="0" i="0" baseline="0" dirty="0">
                        <a:effectLst/>
                        <a:latin typeface="Times New Roman" panose="02020603050405020304" pitchFamily="18" charset="0"/>
                        <a:ea typeface="標楷體" panose="03000509000000000000" pitchFamily="65" charset="-120"/>
                      </a:endParaRPr>
                    </a:p>
                    <a:p>
                      <a:pPr algn="ctr">
                        <a:lnSpc>
                          <a:spcPts val="1800"/>
                        </a:lnSpc>
                        <a:buNone/>
                      </a:pPr>
                      <a:r>
                        <a:rPr lang="zh-TW" sz="1600" b="0" i="0" baseline="0" dirty="0">
                          <a:solidFill>
                            <a:srgbClr val="000000"/>
                          </a:solidFill>
                          <a:effectLst/>
                          <a:latin typeface="Times New Roman" panose="02020603050405020304" pitchFamily="18" charset="0"/>
                          <a:ea typeface="標楷體" panose="03000509000000000000" pitchFamily="65" charset="-120"/>
                        </a:rPr>
                        <a:t>台灣智庫ＤＥＳＴ張禎晏分析師</a:t>
                      </a:r>
                      <a:endParaRPr lang="zh-TW" sz="16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3530387371"/>
                  </a:ext>
                </a:extLst>
              </a:tr>
              <a:tr h="402850">
                <a:tc>
                  <a:txBody>
                    <a:bodyPr/>
                    <a:lstStyle/>
                    <a:p>
                      <a:pPr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10:30</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10:35</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選務說明</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高志勇秘書長</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3127219735"/>
                  </a:ext>
                </a:extLst>
              </a:tr>
              <a:tr h="402850">
                <a:tc>
                  <a:txBody>
                    <a:bodyPr/>
                    <a:lstStyle/>
                    <a:p>
                      <a:pPr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10:35</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11:10</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投票</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會員攤位參觀</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高志勇秘書長</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3544011939"/>
                  </a:ext>
                </a:extLst>
              </a:tr>
              <a:tr h="670247">
                <a:tc>
                  <a:txBody>
                    <a:bodyPr/>
                    <a:lstStyle/>
                    <a:p>
                      <a:pPr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11:10</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11:30</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農業機器人能源模組可靠度與共同介面建議指引</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工研院材化所李仁傑顧問</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291172198"/>
                  </a:ext>
                </a:extLst>
              </a:tr>
              <a:tr h="402850">
                <a:tc>
                  <a:txBody>
                    <a:bodyPr/>
                    <a:lstStyle/>
                    <a:p>
                      <a:pPr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11:30</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11:50</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鋰電池技術發展趨勢</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工研院材化所廖世傑組長</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654501315"/>
                  </a:ext>
                </a:extLst>
              </a:tr>
              <a:tr h="402850">
                <a:tc>
                  <a:txBody>
                    <a:bodyPr/>
                    <a:lstStyle/>
                    <a:p>
                      <a:pPr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11:50</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12:10</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固態電池小量實驗工程開發成果報告</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明志科大吳宜萱教授</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940983725"/>
                  </a:ext>
                </a:extLst>
              </a:tr>
              <a:tr h="464823">
                <a:tc>
                  <a:txBody>
                    <a:bodyPr/>
                    <a:lstStyle/>
                    <a:p>
                      <a:pPr algn="ctr">
                        <a:lnSpc>
                          <a:spcPts val="1800"/>
                        </a:lnSpc>
                        <a:buNone/>
                      </a:pP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12:10</a:t>
                      </a:r>
                      <a:r>
                        <a:rPr lang="zh-TW"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13:30</a:t>
                      </a:r>
                      <a:endParaRPr lang="zh-TW" sz="1800" b="0" i="0" baseline="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會員大會用餐</a:t>
                      </a:r>
                      <a:r>
                        <a:rPr lang="en-US"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會員交流</a:t>
                      </a:r>
                      <a:r>
                        <a:rPr lang="en-US"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會員攤位參觀</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高志勇秘書長</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546458597"/>
                  </a:ext>
                </a:extLst>
              </a:tr>
              <a:tr h="402850">
                <a:tc>
                  <a:txBody>
                    <a:bodyPr/>
                    <a:lstStyle/>
                    <a:p>
                      <a:pPr algn="ctr">
                        <a:lnSpc>
                          <a:spcPts val="1800"/>
                        </a:lnSpc>
                        <a:buNone/>
                      </a:pPr>
                      <a:r>
                        <a:rPr lang="en-US"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12:00</a:t>
                      </a: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r>
                        <a:rPr lang="en-US"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13:30</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第十一屆第一次理監事會議</a:t>
                      </a:r>
                      <a:r>
                        <a:rPr lang="en-US"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(629</a:t>
                      </a: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室</a:t>
                      </a:r>
                      <a:r>
                        <a:rPr lang="en-US"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0" i="0" baseline="0" dirty="0">
                          <a:solidFill>
                            <a:srgbClr val="000000"/>
                          </a:solidFill>
                          <a:effectLst/>
                          <a:latin typeface="Times New Roman" panose="02020603050405020304" pitchFamily="18" charset="0"/>
                          <a:ea typeface="標楷體" panose="03000509000000000000" pitchFamily="65" charset="-120"/>
                          <a:cs typeface="Calibri" panose="020F0502020204030204" pitchFamily="34" charset="0"/>
                        </a:rPr>
                        <a:t>秘書室</a:t>
                      </a:r>
                      <a:endParaRPr lang="zh-TW" sz="1800" b="0" i="0" baseline="0" dirty="0">
                        <a:effectLst/>
                        <a:latin typeface="Times New Roman" panose="02020603050405020304" pitchFamily="18" charset="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1397442773"/>
                  </a:ext>
                </a:extLst>
              </a:tr>
            </a:tbl>
          </a:graphicData>
        </a:graphic>
      </p:graphicFrame>
    </p:spTree>
    <p:extLst>
      <p:ext uri="{BB962C8B-B14F-4D97-AF65-F5344CB8AC3E}">
        <p14:creationId xmlns:p14="http://schemas.microsoft.com/office/powerpoint/2010/main" val="198638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spcBef>
                <a:spcPts val="750"/>
              </a:spcBef>
              <a:buClr>
                <a:schemeClr val="accent1"/>
              </a:buClr>
              <a:buSzPct val="80000"/>
            </a:pPr>
            <a:r>
              <a:rPr lang="zh-TW" altLang="en-US" sz="3200" b="1" dirty="0">
                <a:latin typeface="標楷體" panose="03000509000000000000" pitchFamily="65" charset="-120"/>
                <a:ea typeface="標楷體" panose="03000509000000000000" pitchFamily="65" charset="-120"/>
              </a:rPr>
              <a:t>數位時代能源汽車路線的記者採訪</a:t>
            </a:r>
            <a:endParaRPr lang="en-US" altLang="zh-TW" sz="3000" b="1" dirty="0">
              <a:latin typeface="標楷體" panose="03000509000000000000" pitchFamily="65" charset="-120"/>
              <a:ea typeface="標楷體" panose="03000509000000000000" pitchFamily="65" charset="-120"/>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20</a:t>
            </a:fld>
            <a:endParaRPr lang="en-US" sz="2000" dirty="0">
              <a:solidFill>
                <a:schemeClr val="tx1"/>
              </a:solidFill>
            </a:endParaRPr>
          </a:p>
        </p:txBody>
      </p:sp>
      <p:pic>
        <p:nvPicPr>
          <p:cNvPr id="5" name="圖片 4" descr="一張含有 服裝, 傢俱, 人員, 室內 的圖片&#10;&#10;AI 產生的內容可能不正確。">
            <a:extLst>
              <a:ext uri="{FF2B5EF4-FFF2-40B4-BE49-F238E27FC236}">
                <a16:creationId xmlns:a16="http://schemas.microsoft.com/office/drawing/2014/main" id="{FB87C5C2-561D-D8DA-6147-93E8DA3CA7F4}"/>
              </a:ext>
            </a:extLst>
          </p:cNvPr>
          <p:cNvPicPr>
            <a:picLocks noChangeAspect="1"/>
          </p:cNvPicPr>
          <p:nvPr/>
        </p:nvPicPr>
        <p:blipFill>
          <a:blip r:embed="rId3"/>
          <a:stretch>
            <a:fillRect/>
          </a:stretch>
        </p:blipFill>
        <p:spPr>
          <a:xfrm>
            <a:off x="451318" y="3202511"/>
            <a:ext cx="4399519" cy="3300384"/>
          </a:xfrm>
          <a:prstGeom prst="rect">
            <a:avLst/>
          </a:prstGeom>
        </p:spPr>
      </p:pic>
      <p:pic>
        <p:nvPicPr>
          <p:cNvPr id="9" name="圖片 8" descr="一張含有 傢俱, 服裝, 室內, 人員 的圖片&#10;&#10;AI 產生的內容可能不正確。">
            <a:extLst>
              <a:ext uri="{FF2B5EF4-FFF2-40B4-BE49-F238E27FC236}">
                <a16:creationId xmlns:a16="http://schemas.microsoft.com/office/drawing/2014/main" id="{4EA4891D-4BAE-95E6-4C50-254042BFA320}"/>
              </a:ext>
            </a:extLst>
          </p:cNvPr>
          <p:cNvPicPr>
            <a:picLocks noChangeAspect="1"/>
          </p:cNvPicPr>
          <p:nvPr/>
        </p:nvPicPr>
        <p:blipFill>
          <a:blip r:embed="rId4"/>
          <a:stretch>
            <a:fillRect/>
          </a:stretch>
        </p:blipFill>
        <p:spPr>
          <a:xfrm>
            <a:off x="5252583" y="3048000"/>
            <a:ext cx="2919085" cy="363745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7B2C-1B5E-5F2A-F2CD-1759E70E7B3F}"/>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F9EC53A7-E94A-F760-26F9-6E5F0BE352C4}"/>
              </a:ext>
            </a:extLst>
          </p:cNvPr>
          <p:cNvSpPr txBox="1"/>
          <p:nvPr/>
        </p:nvSpPr>
        <p:spPr>
          <a:xfrm>
            <a:off x="714103" y="118409"/>
            <a:ext cx="8248650" cy="1165860"/>
          </a:xfrm>
          <a:prstGeom prst="rect">
            <a:avLst/>
          </a:prstGeom>
        </p:spPr>
        <p:txBody>
          <a:bodyPr vert="horz" lIns="91440" tIns="45720" rIns="91440" bIns="45720" rtlCol="0" anchor="t">
            <a:normAutofit/>
          </a:bodyPr>
          <a:lstStyle/>
          <a:p>
            <a:pPr algn="ctr">
              <a:spcBef>
                <a:spcPct val="0"/>
              </a:spcBef>
              <a:spcAft>
                <a:spcPts val="600"/>
              </a:spcAft>
              <a:buClr>
                <a:schemeClr val="accent1"/>
              </a:buClr>
              <a:buSzPct val="80000"/>
            </a:pPr>
            <a:r>
              <a:rPr lang="zh-TW" altLang="en-US" sz="3200" b="1" dirty="0">
                <a:latin typeface="標楷體" panose="03000509000000000000" pitchFamily="65" charset="-120"/>
                <a:ea typeface="標楷體" panose="03000509000000000000" pitchFamily="65" charset="-120"/>
                <a:cs typeface="+mj-cs"/>
              </a:rPr>
              <a:t>西門子研討會</a:t>
            </a:r>
            <a:r>
              <a:rPr lang="en-US" altLang="zh-TW" sz="3200" b="1" dirty="0">
                <a:latin typeface="標楷體" panose="03000509000000000000" pitchFamily="65" charset="-120"/>
                <a:ea typeface="標楷體" panose="03000509000000000000" pitchFamily="65" charset="-120"/>
                <a:cs typeface="+mj-cs"/>
              </a:rPr>
              <a:t>-</a:t>
            </a:r>
            <a:r>
              <a:rPr lang="zh-TW" altLang="en-US" sz="3200" b="1" dirty="0">
                <a:latin typeface="標楷體" panose="03000509000000000000" pitchFamily="65" charset="-120"/>
                <a:ea typeface="標楷體" panose="03000509000000000000" pitchFamily="65" charset="-120"/>
                <a:cs typeface="+mj-cs"/>
              </a:rPr>
              <a:t>電池業界發展與經濟發展期許</a:t>
            </a:r>
            <a:endParaRPr lang="en-US" altLang="zh-TW" sz="3200" b="1" i="0" dirty="0">
              <a:effectLst/>
              <a:latin typeface="標楷體" panose="03000509000000000000" pitchFamily="65" charset="-120"/>
              <a:ea typeface="標楷體" panose="03000509000000000000" pitchFamily="65" charset="-120"/>
              <a:cs typeface="+mj-cs"/>
            </a:endParaRPr>
          </a:p>
        </p:txBody>
      </p:sp>
      <p:pic>
        <p:nvPicPr>
          <p:cNvPr id="3" name="圖片版面配置區 2" descr="一張含有 文字, 螢幕擷取畫面, 軟體, 作業系統 的圖片&#10;&#10;AI 產生的內容可能不正確。">
            <a:extLst>
              <a:ext uri="{FF2B5EF4-FFF2-40B4-BE49-F238E27FC236}">
                <a16:creationId xmlns:a16="http://schemas.microsoft.com/office/drawing/2014/main" id="{F80DBDF6-7060-629F-4F94-100E60CB4241}"/>
              </a:ext>
            </a:extLst>
          </p:cNvPr>
          <p:cNvPicPr>
            <a:picLocks noGrp="1" noChangeAspect="1"/>
          </p:cNvPicPr>
          <p:nvPr>
            <p:ph sz="half" idx="1"/>
          </p:nvPr>
        </p:nvPicPr>
        <p:blipFill>
          <a:blip r:embed="rId2"/>
          <a:stretch>
            <a:fillRect/>
          </a:stretch>
        </p:blipFill>
        <p:spPr>
          <a:xfrm>
            <a:off x="285750" y="1068210"/>
            <a:ext cx="3088109" cy="5492610"/>
          </a:xfrm>
          <a:noFill/>
        </p:spPr>
      </p:pic>
      <p:pic>
        <p:nvPicPr>
          <p:cNvPr id="4" name="內容版面配置區 3" descr="一張含有 服裝, 文字, 人員, 人的臉孔 的圖片&#10;&#10;AI 產生的內容可能不正確。">
            <a:extLst>
              <a:ext uri="{FF2B5EF4-FFF2-40B4-BE49-F238E27FC236}">
                <a16:creationId xmlns:a16="http://schemas.microsoft.com/office/drawing/2014/main" id="{2A508172-3EFC-87AB-BDC1-CDA98247F399}"/>
              </a:ext>
            </a:extLst>
          </p:cNvPr>
          <p:cNvPicPr>
            <a:picLocks noGrp="1" noChangeAspect="1"/>
          </p:cNvPicPr>
          <p:nvPr>
            <p:ph sz="half" idx="2"/>
          </p:nvPr>
        </p:nvPicPr>
        <p:blipFill>
          <a:blip r:embed="rId3"/>
          <a:stretch>
            <a:fillRect/>
          </a:stretch>
        </p:blipFill>
        <p:spPr>
          <a:xfrm>
            <a:off x="3582988" y="1165860"/>
            <a:ext cx="4222435" cy="2377440"/>
          </a:xfrm>
        </p:spPr>
      </p:pic>
      <p:pic>
        <p:nvPicPr>
          <p:cNvPr id="6" name="圖片 5" descr="一張含有 服裝, 人員, 男人, 室內 的圖片&#10;&#10;AI 產生的內容可能不正確。">
            <a:extLst>
              <a:ext uri="{FF2B5EF4-FFF2-40B4-BE49-F238E27FC236}">
                <a16:creationId xmlns:a16="http://schemas.microsoft.com/office/drawing/2014/main" id="{1B4919DC-4DAB-6EA3-1BDF-9D5646BD0381}"/>
              </a:ext>
            </a:extLst>
          </p:cNvPr>
          <p:cNvPicPr>
            <a:picLocks noChangeAspect="1"/>
          </p:cNvPicPr>
          <p:nvPr/>
        </p:nvPicPr>
        <p:blipFill>
          <a:blip r:embed="rId4"/>
          <a:stretch>
            <a:fillRect/>
          </a:stretch>
        </p:blipFill>
        <p:spPr>
          <a:xfrm>
            <a:off x="3582988" y="3952726"/>
            <a:ext cx="3714982" cy="2786865"/>
          </a:xfrm>
          <a:prstGeom prst="rect">
            <a:avLst/>
          </a:prstGeom>
        </p:spPr>
      </p:pic>
    </p:spTree>
    <p:extLst>
      <p:ext uri="{BB962C8B-B14F-4D97-AF65-F5344CB8AC3E}">
        <p14:creationId xmlns:p14="http://schemas.microsoft.com/office/powerpoint/2010/main" val="70675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C63F6-8D06-6FC3-22CC-A3E816AED36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33D34B82-F96B-112D-D1C3-17BCFED68D53}"/>
              </a:ext>
            </a:extLst>
          </p:cNvPr>
          <p:cNvSpPr>
            <a:spLocks noGrp="1"/>
          </p:cNvSpPr>
          <p:nvPr>
            <p:ph type="title"/>
          </p:nvPr>
        </p:nvSpPr>
        <p:spPr>
          <a:xfrm>
            <a:off x="1036759" y="165904"/>
            <a:ext cx="7968344" cy="685800"/>
          </a:xfrm>
        </p:spPr>
        <p:txBody>
          <a:bodyPr>
            <a:normAutofit fontScale="90000"/>
          </a:bodyPr>
          <a:lstStyle/>
          <a:p>
            <a:r>
              <a:rPr lang="zh-TW" altLang="en-US" sz="3200" b="1" dirty="0">
                <a:solidFill>
                  <a:schemeClr val="tx1"/>
                </a:solidFill>
                <a:latin typeface="標楷體" panose="03000509000000000000" pitchFamily="65" charset="-120"/>
                <a:ea typeface="標楷體" panose="03000509000000000000" pitchFamily="65" charset="-120"/>
              </a:rPr>
              <a:t>發函落實電動巴士</a:t>
            </a:r>
            <a:r>
              <a:rPr lang="zh-TW" altLang="en-US" sz="3200" b="1">
                <a:solidFill>
                  <a:schemeClr val="tx1"/>
                </a:solidFill>
                <a:latin typeface="標楷體" panose="03000509000000000000" pitchFamily="65" charset="-120"/>
                <a:ea typeface="標楷體" panose="03000509000000000000" pitchFamily="65" charset="-120"/>
              </a:rPr>
              <a:t>安全認證與關鍵</a:t>
            </a:r>
            <a:r>
              <a:rPr lang="zh-TW" altLang="en-US" sz="3200" b="1" dirty="0">
                <a:solidFill>
                  <a:schemeClr val="tx1"/>
                </a:solidFill>
                <a:latin typeface="標楷體" panose="03000509000000000000" pitchFamily="65" charset="-120"/>
                <a:ea typeface="標楷體" panose="03000509000000000000" pitchFamily="65" charset="-120"/>
              </a:rPr>
              <a:t>零組件國產化</a:t>
            </a:r>
          </a:p>
        </p:txBody>
      </p:sp>
      <p:pic>
        <p:nvPicPr>
          <p:cNvPr id="4" name="圖片 3">
            <a:extLst>
              <a:ext uri="{FF2B5EF4-FFF2-40B4-BE49-F238E27FC236}">
                <a16:creationId xmlns:a16="http://schemas.microsoft.com/office/drawing/2014/main" id="{E337A073-5A6F-5AD4-9383-F5EBAD1FE8EF}"/>
              </a:ext>
            </a:extLst>
          </p:cNvPr>
          <p:cNvPicPr>
            <a:picLocks noChangeAspect="1"/>
          </p:cNvPicPr>
          <p:nvPr/>
        </p:nvPicPr>
        <p:blipFill>
          <a:blip r:embed="rId2"/>
          <a:stretch>
            <a:fillRect/>
          </a:stretch>
        </p:blipFill>
        <p:spPr>
          <a:xfrm>
            <a:off x="732859" y="990600"/>
            <a:ext cx="3839141" cy="5797685"/>
          </a:xfrm>
          <a:prstGeom prst="rect">
            <a:avLst/>
          </a:prstGeom>
        </p:spPr>
      </p:pic>
      <p:pic>
        <p:nvPicPr>
          <p:cNvPr id="6" name="圖片 5">
            <a:extLst>
              <a:ext uri="{FF2B5EF4-FFF2-40B4-BE49-F238E27FC236}">
                <a16:creationId xmlns:a16="http://schemas.microsoft.com/office/drawing/2014/main" id="{40C06E59-C089-DD71-21A2-005FDD828D2E}"/>
              </a:ext>
            </a:extLst>
          </p:cNvPr>
          <p:cNvPicPr>
            <a:picLocks noChangeAspect="1"/>
          </p:cNvPicPr>
          <p:nvPr/>
        </p:nvPicPr>
        <p:blipFill>
          <a:blip r:embed="rId3"/>
          <a:stretch>
            <a:fillRect/>
          </a:stretch>
        </p:blipFill>
        <p:spPr>
          <a:xfrm>
            <a:off x="4751963" y="1215342"/>
            <a:ext cx="4119664" cy="5572943"/>
          </a:xfrm>
          <a:prstGeom prst="rect">
            <a:avLst/>
          </a:prstGeom>
        </p:spPr>
      </p:pic>
    </p:spTree>
    <p:extLst>
      <p:ext uri="{BB962C8B-B14F-4D97-AF65-F5344CB8AC3E}">
        <p14:creationId xmlns:p14="http://schemas.microsoft.com/office/powerpoint/2010/main" val="2931905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版面配置區 7" descr="一張含有 服裝, 男人, 足部穿著, 人員 的圖片&#10;&#10;AI 產生的內容可能不正確。">
            <a:extLst>
              <a:ext uri="{FF2B5EF4-FFF2-40B4-BE49-F238E27FC236}">
                <a16:creationId xmlns:a16="http://schemas.microsoft.com/office/drawing/2014/main" id="{06001712-BA39-AA33-A36B-79D65F5F1AD4}"/>
              </a:ext>
            </a:extLst>
          </p:cNvPr>
          <p:cNvPicPr>
            <a:picLocks noGrp="1" noChangeAspect="1"/>
          </p:cNvPicPr>
          <p:nvPr>
            <p:ph type="pic" sz="quarter" idx="17"/>
          </p:nvPr>
        </p:nvPicPr>
        <p:blipFill>
          <a:blip r:embed="rId2"/>
          <a:srcRect t="11" b="11"/>
          <a:stretch>
            <a:fillRect/>
          </a:stretch>
        </p:blipFill>
        <p:spPr>
          <a:xfrm>
            <a:off x="4571999" y="691843"/>
            <a:ext cx="4194488" cy="3145866"/>
          </a:xfrm>
        </p:spPr>
      </p:pic>
      <p:sp>
        <p:nvSpPr>
          <p:cNvPr id="5" name="文字方塊 4">
            <a:extLst>
              <a:ext uri="{FF2B5EF4-FFF2-40B4-BE49-F238E27FC236}">
                <a16:creationId xmlns:a16="http://schemas.microsoft.com/office/drawing/2014/main" id="{DC24725D-B6AA-145E-0C58-5971A00855C6}"/>
              </a:ext>
            </a:extLst>
          </p:cNvPr>
          <p:cNvSpPr txBox="1"/>
          <p:nvPr/>
        </p:nvSpPr>
        <p:spPr>
          <a:xfrm>
            <a:off x="2012399" y="-155468"/>
            <a:ext cx="5500254" cy="646331"/>
          </a:xfrm>
          <a:prstGeom prst="rect">
            <a:avLst/>
          </a:prstGeom>
          <a:noFill/>
        </p:spPr>
        <p:txBody>
          <a:bodyPr wrap="square">
            <a:spAutoFit/>
          </a:bodyPr>
          <a:lstStyle/>
          <a:p>
            <a:pPr algn="ctr">
              <a:spcBef>
                <a:spcPts val="750"/>
              </a:spcBef>
              <a:buClr>
                <a:schemeClr val="accent1"/>
              </a:buClr>
              <a:buSzPct val="80000"/>
            </a:pPr>
            <a:r>
              <a:rPr lang="en-US" altLang="zh-TW" sz="3600" b="1" dirty="0">
                <a:solidFill>
                  <a:schemeClr val="tx2"/>
                </a:solidFill>
                <a:latin typeface="標楷體" panose="03000509000000000000" pitchFamily="65" charset="-120"/>
                <a:ea typeface="標楷體" panose="03000509000000000000" pitchFamily="65" charset="-120"/>
              </a:rPr>
              <a:t>114</a:t>
            </a:r>
            <a:r>
              <a:rPr lang="zh-TW" altLang="en-US" sz="3600" b="1" dirty="0">
                <a:solidFill>
                  <a:schemeClr val="tx2"/>
                </a:solidFill>
                <a:latin typeface="標楷體" panose="03000509000000000000" pitchFamily="65" charset="-120"/>
                <a:ea typeface="標楷體" panose="03000509000000000000" pitchFamily="65" charset="-120"/>
              </a:rPr>
              <a:t>年度會員大會</a:t>
            </a:r>
            <a:endParaRPr lang="en-US" altLang="zh-TW" sz="3600" b="1" dirty="0">
              <a:solidFill>
                <a:schemeClr val="tx2"/>
              </a:solidFill>
              <a:latin typeface="標楷體" panose="03000509000000000000" pitchFamily="65" charset="-120"/>
              <a:ea typeface="標楷體" panose="03000509000000000000" pitchFamily="65" charset="-120"/>
            </a:endParaRPr>
          </a:p>
        </p:txBody>
      </p:sp>
      <p:pic>
        <p:nvPicPr>
          <p:cNvPr id="13" name="圖片 12" descr="一張含有 服裝, 人員, 男人, 足部穿著 的圖片&#10;&#10;AI 產生的內容可能不正確。">
            <a:extLst>
              <a:ext uri="{FF2B5EF4-FFF2-40B4-BE49-F238E27FC236}">
                <a16:creationId xmlns:a16="http://schemas.microsoft.com/office/drawing/2014/main" id="{D0BDC08B-7C4D-31CB-1F30-AE4BD548A2AB}"/>
              </a:ext>
            </a:extLst>
          </p:cNvPr>
          <p:cNvPicPr>
            <a:picLocks noChangeAspect="1"/>
          </p:cNvPicPr>
          <p:nvPr/>
        </p:nvPicPr>
        <p:blipFill>
          <a:blip r:embed="rId3"/>
          <a:stretch>
            <a:fillRect/>
          </a:stretch>
        </p:blipFill>
        <p:spPr>
          <a:xfrm>
            <a:off x="176673" y="680760"/>
            <a:ext cx="3671453" cy="3133395"/>
          </a:xfrm>
          <a:prstGeom prst="rect">
            <a:avLst/>
          </a:prstGeom>
        </p:spPr>
      </p:pic>
      <p:pic>
        <p:nvPicPr>
          <p:cNvPr id="15" name="圖片 14" descr="一張含有 室內, 服裝, 電腦, 人員 的圖片&#10;&#10;AI 產生的內容可能不正確。">
            <a:extLst>
              <a:ext uri="{FF2B5EF4-FFF2-40B4-BE49-F238E27FC236}">
                <a16:creationId xmlns:a16="http://schemas.microsoft.com/office/drawing/2014/main" id="{A8A4BEB8-14E0-5FDB-3206-B4836F8B3076}"/>
              </a:ext>
            </a:extLst>
          </p:cNvPr>
          <p:cNvPicPr>
            <a:picLocks noChangeAspect="1"/>
          </p:cNvPicPr>
          <p:nvPr/>
        </p:nvPicPr>
        <p:blipFill>
          <a:blip r:embed="rId4"/>
          <a:stretch>
            <a:fillRect/>
          </a:stretch>
        </p:blipFill>
        <p:spPr>
          <a:xfrm>
            <a:off x="2286516" y="3896310"/>
            <a:ext cx="3948030" cy="2961690"/>
          </a:xfrm>
          <a:prstGeom prst="rect">
            <a:avLst/>
          </a:prstGeom>
        </p:spPr>
      </p:pic>
      <p:sp>
        <p:nvSpPr>
          <p:cNvPr id="16" name="投影片編號版面配置區 4">
            <a:extLst>
              <a:ext uri="{FF2B5EF4-FFF2-40B4-BE49-F238E27FC236}">
                <a16:creationId xmlns:a16="http://schemas.microsoft.com/office/drawing/2014/main" id="{C487E5F1-EDBC-6314-C341-3666B8A6AED8}"/>
              </a:ext>
            </a:extLst>
          </p:cNvPr>
          <p:cNvSpPr>
            <a:spLocks noGrp="1"/>
          </p:cNvSpPr>
          <p:nvPr>
            <p:ph type="sldNum" sz="quarter" idx="12"/>
          </p:nvPr>
        </p:nvSpPr>
        <p:spPr>
          <a:xfrm>
            <a:off x="8298873" y="6258911"/>
            <a:ext cx="595729" cy="426548"/>
          </a:xfrm>
        </p:spPr>
        <p:txBody>
          <a:bodyPr/>
          <a:lstStyle/>
          <a:p>
            <a:fld id="{D57F1E4F-1CFF-5643-939E-217C01CDF565}" type="slidenum">
              <a:rPr lang="en-US" sz="2000" smtClean="0">
                <a:solidFill>
                  <a:schemeClr val="tx1"/>
                </a:solidFill>
              </a:rPr>
              <a:t>23</a:t>
            </a:fld>
            <a:endParaRPr lang="en-US" sz="2000" dirty="0">
              <a:solidFill>
                <a:schemeClr val="tx1"/>
              </a:solidFill>
            </a:endParaRPr>
          </a:p>
        </p:txBody>
      </p:sp>
    </p:spTree>
    <p:extLst>
      <p:ext uri="{BB962C8B-B14F-4D97-AF65-F5344CB8AC3E}">
        <p14:creationId xmlns:p14="http://schemas.microsoft.com/office/powerpoint/2010/main" val="3152202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47C89C53-B654-83FD-AF16-C969F5087584}"/>
              </a:ext>
            </a:extLst>
          </p:cNvPr>
          <p:cNvSpPr txBox="1"/>
          <p:nvPr/>
        </p:nvSpPr>
        <p:spPr>
          <a:xfrm>
            <a:off x="612572" y="170862"/>
            <a:ext cx="8282030" cy="646331"/>
          </a:xfrm>
          <a:prstGeom prst="rect">
            <a:avLst/>
          </a:prstGeom>
          <a:noFill/>
        </p:spPr>
        <p:txBody>
          <a:bodyPr wrap="square">
            <a:spAutoFit/>
          </a:bodyPr>
          <a:lstStyle/>
          <a:p>
            <a:pPr algn="ctr">
              <a:spcBef>
                <a:spcPts val="750"/>
              </a:spcBef>
              <a:buClr>
                <a:schemeClr val="accent1"/>
              </a:buClr>
              <a:buSzPct val="80000"/>
            </a:pPr>
            <a:r>
              <a:rPr lang="zh-TW" altLang="en-US" sz="3600" b="1" dirty="0">
                <a:solidFill>
                  <a:schemeClr val="tx2"/>
                </a:solidFill>
                <a:latin typeface="標楷體" panose="03000509000000000000" pitchFamily="65" charset="-120"/>
                <a:ea typeface="標楷體" panose="03000509000000000000" pitchFamily="65" charset="-120"/>
              </a:rPr>
              <a:t>電動車輛模組廠電池護照實務分享會</a:t>
            </a:r>
            <a:endParaRPr lang="en-US" altLang="zh-TW" sz="3600" b="1" dirty="0">
              <a:solidFill>
                <a:schemeClr val="tx2"/>
              </a:solidFill>
              <a:latin typeface="標楷體" panose="03000509000000000000" pitchFamily="65" charset="-120"/>
              <a:ea typeface="標楷體" panose="03000509000000000000" pitchFamily="65" charset="-120"/>
            </a:endParaRPr>
          </a:p>
        </p:txBody>
      </p:sp>
      <p:pic>
        <p:nvPicPr>
          <p:cNvPr id="16" name="內容版面配置區 15" descr="一張含有 文字, 室內, 簡報, 牆 的圖片&#10;&#10;AI 產生的內容可能不正確。">
            <a:extLst>
              <a:ext uri="{FF2B5EF4-FFF2-40B4-BE49-F238E27FC236}">
                <a16:creationId xmlns:a16="http://schemas.microsoft.com/office/drawing/2014/main" id="{CB907A58-2291-2811-6BF5-D2D5331EFE4C}"/>
              </a:ext>
            </a:extLst>
          </p:cNvPr>
          <p:cNvPicPr>
            <a:picLocks noGrp="1" noChangeAspect="1"/>
          </p:cNvPicPr>
          <p:nvPr>
            <p:ph sz="quarter" idx="16"/>
          </p:nvPr>
        </p:nvPicPr>
        <p:blipFill>
          <a:blip r:embed="rId2"/>
          <a:stretch>
            <a:fillRect/>
          </a:stretch>
        </p:blipFill>
        <p:spPr>
          <a:xfrm>
            <a:off x="423416" y="1363487"/>
            <a:ext cx="4148584" cy="2921932"/>
          </a:xfrm>
        </p:spPr>
      </p:pic>
      <p:pic>
        <p:nvPicPr>
          <p:cNvPr id="18" name="內容版面配置區 17" descr="一張含有 室內, 人員, 牆, 服裝 的圖片&#10;&#10;AI 產生的內容可能不正確。">
            <a:extLst>
              <a:ext uri="{FF2B5EF4-FFF2-40B4-BE49-F238E27FC236}">
                <a16:creationId xmlns:a16="http://schemas.microsoft.com/office/drawing/2014/main" id="{2F3CF359-FE35-ADBE-97FE-D3661308A0C1}"/>
              </a:ext>
            </a:extLst>
          </p:cNvPr>
          <p:cNvPicPr>
            <a:picLocks noGrp="1" noChangeAspect="1"/>
          </p:cNvPicPr>
          <p:nvPr>
            <p:ph sz="quarter" idx="18"/>
          </p:nvPr>
        </p:nvPicPr>
        <p:blipFill>
          <a:blip r:embed="rId3"/>
          <a:stretch>
            <a:fillRect/>
          </a:stretch>
        </p:blipFill>
        <p:spPr>
          <a:xfrm>
            <a:off x="2752668" y="4489172"/>
            <a:ext cx="3905968" cy="2197966"/>
          </a:xfrm>
        </p:spPr>
      </p:pic>
      <p:pic>
        <p:nvPicPr>
          <p:cNvPr id="14" name="圖片版面配置區 13" descr="一張含有 室內, 人員, 服裝, 電腦 的圖片&#10;&#10;AI 產生的內容可能不正確。">
            <a:extLst>
              <a:ext uri="{FF2B5EF4-FFF2-40B4-BE49-F238E27FC236}">
                <a16:creationId xmlns:a16="http://schemas.microsoft.com/office/drawing/2014/main" id="{AA5636CD-0C5D-2051-D106-0CB99D280522}"/>
              </a:ext>
            </a:extLst>
          </p:cNvPr>
          <p:cNvPicPr>
            <a:picLocks noGrp="1" noChangeAspect="1"/>
          </p:cNvPicPr>
          <p:nvPr>
            <p:ph type="pic" sz="quarter" idx="17"/>
          </p:nvPr>
        </p:nvPicPr>
        <p:blipFill>
          <a:blip r:embed="rId4"/>
          <a:srcRect l="12485" r="12485"/>
          <a:stretch>
            <a:fillRect/>
          </a:stretch>
        </p:blipFill>
        <p:spPr>
          <a:xfrm>
            <a:off x="4876800" y="1405335"/>
            <a:ext cx="3895909" cy="2921932"/>
          </a:xfrm>
        </p:spPr>
      </p:pic>
      <p:sp>
        <p:nvSpPr>
          <p:cNvPr id="19" name="投影片編號版面配置區 4">
            <a:extLst>
              <a:ext uri="{FF2B5EF4-FFF2-40B4-BE49-F238E27FC236}">
                <a16:creationId xmlns:a16="http://schemas.microsoft.com/office/drawing/2014/main" id="{1270884D-C19B-C254-5091-53095CE977A7}"/>
              </a:ext>
            </a:extLst>
          </p:cNvPr>
          <p:cNvSpPr>
            <a:spLocks noGrp="1"/>
          </p:cNvSpPr>
          <p:nvPr>
            <p:ph type="sldNum" sz="quarter" idx="12"/>
          </p:nvPr>
        </p:nvSpPr>
        <p:spPr>
          <a:xfrm>
            <a:off x="8298873" y="6258911"/>
            <a:ext cx="595729" cy="426548"/>
          </a:xfrm>
        </p:spPr>
        <p:txBody>
          <a:bodyPr/>
          <a:lstStyle/>
          <a:p>
            <a:fld id="{D57F1E4F-1CFF-5643-939E-217C01CDF565}" type="slidenum">
              <a:rPr lang="en-US" sz="2000" smtClean="0">
                <a:solidFill>
                  <a:schemeClr val="tx1"/>
                </a:solidFill>
              </a:rPr>
              <a:t>24</a:t>
            </a:fld>
            <a:endParaRPr lang="en-US" sz="2000" dirty="0">
              <a:solidFill>
                <a:schemeClr val="tx1"/>
              </a:solidFill>
            </a:endParaRPr>
          </a:p>
        </p:txBody>
      </p:sp>
    </p:spTree>
    <p:extLst>
      <p:ext uri="{BB962C8B-B14F-4D97-AF65-F5344CB8AC3E}">
        <p14:creationId xmlns:p14="http://schemas.microsoft.com/office/powerpoint/2010/main" val="284577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87B9B-BF21-3E61-13B7-8E1850B6B58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2746FBDD-006B-F16C-2348-9CFDF0F3D124}"/>
              </a:ext>
            </a:extLst>
          </p:cNvPr>
          <p:cNvSpPr txBox="1"/>
          <p:nvPr/>
        </p:nvSpPr>
        <p:spPr>
          <a:xfrm>
            <a:off x="612572" y="170862"/>
            <a:ext cx="8282030" cy="646331"/>
          </a:xfrm>
          <a:prstGeom prst="rect">
            <a:avLst/>
          </a:prstGeom>
          <a:noFill/>
        </p:spPr>
        <p:txBody>
          <a:bodyPr wrap="square">
            <a:spAutoFit/>
          </a:bodyPr>
          <a:lstStyle/>
          <a:p>
            <a:pPr algn="ctr">
              <a:spcBef>
                <a:spcPts val="750"/>
              </a:spcBef>
              <a:buClr>
                <a:schemeClr val="accent1"/>
              </a:buClr>
              <a:buSzPct val="80000"/>
            </a:pPr>
            <a:r>
              <a:rPr lang="zh-TW" altLang="en-US" sz="3600" b="1" dirty="0">
                <a:solidFill>
                  <a:schemeClr val="tx2"/>
                </a:solidFill>
                <a:latin typeface="標楷體" panose="03000509000000000000" pitchFamily="65" charset="-120"/>
                <a:ea typeface="標楷體" panose="03000509000000000000" pitchFamily="65" charset="-120"/>
              </a:rPr>
              <a:t>美國</a:t>
            </a:r>
            <a:r>
              <a:rPr lang="en-US" altLang="zh-TW" sz="3600" b="1" dirty="0">
                <a:solidFill>
                  <a:schemeClr val="tx2"/>
                </a:solidFill>
                <a:latin typeface="標楷體" panose="03000509000000000000" pitchFamily="65" charset="-120"/>
                <a:ea typeface="標楷體" panose="03000509000000000000" pitchFamily="65" charset="-120"/>
              </a:rPr>
              <a:t>Arkansas</a:t>
            </a:r>
            <a:r>
              <a:rPr lang="zh-TW" altLang="en-US" sz="3600" b="1" dirty="0">
                <a:solidFill>
                  <a:schemeClr val="tx2"/>
                </a:solidFill>
                <a:latin typeface="標楷體" panose="03000509000000000000" pitchFamily="65" charset="-120"/>
                <a:ea typeface="標楷體" panose="03000509000000000000" pitchFamily="65" charset="-120"/>
              </a:rPr>
              <a:t>商務廳長拜訪會議</a:t>
            </a:r>
            <a:endParaRPr lang="en-US" altLang="zh-TW" sz="3600" b="1" dirty="0">
              <a:solidFill>
                <a:schemeClr val="tx2"/>
              </a:solidFill>
              <a:latin typeface="標楷體" panose="03000509000000000000" pitchFamily="65" charset="-120"/>
              <a:ea typeface="標楷體" panose="03000509000000000000" pitchFamily="65" charset="-120"/>
            </a:endParaRPr>
          </a:p>
        </p:txBody>
      </p:sp>
      <p:sp>
        <p:nvSpPr>
          <p:cNvPr id="19" name="投影片編號版面配置區 4">
            <a:extLst>
              <a:ext uri="{FF2B5EF4-FFF2-40B4-BE49-F238E27FC236}">
                <a16:creationId xmlns:a16="http://schemas.microsoft.com/office/drawing/2014/main" id="{1408601F-7E2B-23D1-D559-054B3F504E4E}"/>
              </a:ext>
            </a:extLst>
          </p:cNvPr>
          <p:cNvSpPr>
            <a:spLocks noGrp="1"/>
          </p:cNvSpPr>
          <p:nvPr>
            <p:ph type="sldNum" sz="quarter" idx="12"/>
          </p:nvPr>
        </p:nvSpPr>
        <p:spPr>
          <a:xfrm>
            <a:off x="8298873" y="6258911"/>
            <a:ext cx="595729" cy="426548"/>
          </a:xfrm>
        </p:spPr>
        <p:txBody>
          <a:bodyPr/>
          <a:lstStyle/>
          <a:p>
            <a:fld id="{D57F1E4F-1CFF-5643-939E-217C01CDF565}" type="slidenum">
              <a:rPr lang="en-US" sz="2000" smtClean="0">
                <a:solidFill>
                  <a:schemeClr val="tx1"/>
                </a:solidFill>
              </a:rPr>
              <a:t>25</a:t>
            </a:fld>
            <a:endParaRPr lang="en-US" sz="2000" dirty="0">
              <a:solidFill>
                <a:schemeClr val="tx1"/>
              </a:solidFill>
            </a:endParaRPr>
          </a:p>
        </p:txBody>
      </p:sp>
      <p:sp>
        <p:nvSpPr>
          <p:cNvPr id="3" name="內容版面配置區 2">
            <a:extLst>
              <a:ext uri="{FF2B5EF4-FFF2-40B4-BE49-F238E27FC236}">
                <a16:creationId xmlns:a16="http://schemas.microsoft.com/office/drawing/2014/main" id="{495A5BE1-4523-06FF-EE09-5FFF4FAD9AD9}"/>
              </a:ext>
            </a:extLst>
          </p:cNvPr>
          <p:cNvSpPr>
            <a:spLocks noGrp="1"/>
          </p:cNvSpPr>
          <p:nvPr>
            <p:ph sz="quarter" idx="16"/>
          </p:nvPr>
        </p:nvSpPr>
        <p:spPr/>
        <p:txBody>
          <a:bodyPr/>
          <a:lstStyle/>
          <a:p>
            <a:endParaRPr lang="zh-TW" altLang="en-US"/>
          </a:p>
        </p:txBody>
      </p:sp>
      <p:sp>
        <p:nvSpPr>
          <p:cNvPr id="8" name="內容版面配置區 7">
            <a:extLst>
              <a:ext uri="{FF2B5EF4-FFF2-40B4-BE49-F238E27FC236}">
                <a16:creationId xmlns:a16="http://schemas.microsoft.com/office/drawing/2014/main" id="{A082F222-AD13-FC3F-4C1E-2B2CE15BC7CA}"/>
              </a:ext>
            </a:extLst>
          </p:cNvPr>
          <p:cNvSpPr>
            <a:spLocks noGrp="1"/>
          </p:cNvSpPr>
          <p:nvPr>
            <p:ph sz="quarter" idx="18"/>
          </p:nvPr>
        </p:nvSpPr>
        <p:spPr/>
        <p:txBody>
          <a:bodyPr/>
          <a:lstStyle/>
          <a:p>
            <a:endParaRPr lang="zh-TW" altLang="en-US" dirty="0"/>
          </a:p>
        </p:txBody>
      </p:sp>
      <p:pic>
        <p:nvPicPr>
          <p:cNvPr id="10" name="圖片 9">
            <a:extLst>
              <a:ext uri="{FF2B5EF4-FFF2-40B4-BE49-F238E27FC236}">
                <a16:creationId xmlns:a16="http://schemas.microsoft.com/office/drawing/2014/main" id="{E425B9C4-FA50-21EA-C5DA-CDCE16F1BFF6}"/>
              </a:ext>
            </a:extLst>
          </p:cNvPr>
          <p:cNvPicPr>
            <a:picLocks noChangeAspect="1"/>
          </p:cNvPicPr>
          <p:nvPr/>
        </p:nvPicPr>
        <p:blipFill>
          <a:blip r:embed="rId2"/>
          <a:stretch>
            <a:fillRect/>
          </a:stretch>
        </p:blipFill>
        <p:spPr>
          <a:xfrm>
            <a:off x="612572" y="1018159"/>
            <a:ext cx="4178461" cy="2351303"/>
          </a:xfrm>
          <a:prstGeom prst="rect">
            <a:avLst/>
          </a:prstGeom>
        </p:spPr>
      </p:pic>
      <p:pic>
        <p:nvPicPr>
          <p:cNvPr id="12" name="圖片 11">
            <a:extLst>
              <a:ext uri="{FF2B5EF4-FFF2-40B4-BE49-F238E27FC236}">
                <a16:creationId xmlns:a16="http://schemas.microsoft.com/office/drawing/2014/main" id="{67B5376C-23C7-4458-90B9-5EB46AE3E149}"/>
              </a:ext>
            </a:extLst>
          </p:cNvPr>
          <p:cNvPicPr>
            <a:picLocks noChangeAspect="1"/>
          </p:cNvPicPr>
          <p:nvPr/>
        </p:nvPicPr>
        <p:blipFill>
          <a:blip r:embed="rId3"/>
          <a:stretch>
            <a:fillRect/>
          </a:stretch>
        </p:blipFill>
        <p:spPr>
          <a:xfrm>
            <a:off x="4409955" y="3570428"/>
            <a:ext cx="4572000" cy="2572755"/>
          </a:xfrm>
          <a:prstGeom prst="rect">
            <a:avLst/>
          </a:prstGeom>
        </p:spPr>
      </p:pic>
    </p:spTree>
    <p:extLst>
      <p:ext uri="{BB962C8B-B14F-4D97-AF65-F5344CB8AC3E}">
        <p14:creationId xmlns:p14="http://schemas.microsoft.com/office/powerpoint/2010/main" val="4158503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1583" y="5862055"/>
            <a:ext cx="7886700" cy="640840"/>
          </a:xfrm>
        </p:spPr>
        <p:txBody>
          <a:bodyPr>
            <a:normAutofit/>
          </a:bodyPr>
          <a:lstStyle/>
          <a:p>
            <a:pPr marL="358775" indent="-358775">
              <a:buNone/>
            </a:pPr>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協會有一個服務處攤位</a:t>
            </a:r>
            <a:r>
              <a:rPr lang="zh-TW" altLang="en-US" dirty="0">
                <a:latin typeface="微軟正黑體" panose="020B0604030504040204" pitchFamily="34" charset="-120"/>
                <a:ea typeface="微軟正黑體" panose="020B0604030504040204" pitchFamily="34" charset="-120"/>
              </a:rPr>
              <a:t>，</a:t>
            </a:r>
            <a:r>
              <a:rPr lang="zh-TW" altLang="en-US" dirty="0">
                <a:latin typeface="標楷體" panose="03000509000000000000" pitchFamily="65" charset="-120"/>
                <a:ea typeface="標楷體" panose="03000509000000000000" pitchFamily="65" charset="-120"/>
              </a:rPr>
              <a:t>提供會員展示產品</a:t>
            </a:r>
            <a:r>
              <a:rPr lang="zh-TW" altLang="en-US" dirty="0">
                <a:latin typeface="微軟正黑體" panose="020B0604030504040204" pitchFamily="34" charset="-120"/>
                <a:ea typeface="微軟正黑體" panose="020B0604030504040204" pitchFamily="34" charset="-120"/>
              </a:rPr>
              <a:t>、</a:t>
            </a:r>
            <a:r>
              <a:rPr lang="en-AU" altLang="zh-TW" dirty="0">
                <a:latin typeface="標楷體" panose="03000509000000000000" pitchFamily="65" charset="-120"/>
                <a:ea typeface="標楷體" panose="03000509000000000000" pitchFamily="65" charset="-120"/>
              </a:rPr>
              <a:t>DM</a:t>
            </a:r>
            <a:r>
              <a:rPr lang="zh-TW" altLang="en-US" dirty="0">
                <a:latin typeface="標楷體" panose="03000509000000000000" pitchFamily="65" charset="-120"/>
                <a:ea typeface="標楷體" panose="03000509000000000000" pitchFamily="65" charset="-120"/>
              </a:rPr>
              <a:t>及客戶商談空，間若有興趣與秘書處接洽</a:t>
            </a:r>
            <a:r>
              <a:rPr lang="zh-TW" altLang="en-US" dirty="0">
                <a:latin typeface="微軟正黑體" panose="020B0604030504040204" pitchFamily="34" charset="-120"/>
                <a:ea typeface="微軟正黑體" panose="020B0604030504040204" pitchFamily="34" charset="-120"/>
              </a:rPr>
              <a:t>。</a:t>
            </a:r>
            <a:endParaRPr lang="zh-TW" altLang="en-US" dirty="0">
              <a:latin typeface="標楷體" panose="03000509000000000000" pitchFamily="65" charset="-120"/>
              <a:ea typeface="標楷體" panose="03000509000000000000" pitchFamily="65" charset="-120"/>
            </a:endParaRPr>
          </a:p>
          <a:p>
            <a:pPr marL="0" indent="0">
              <a:buNone/>
            </a:pPr>
            <a:endParaRPr lang="en-US" altLang="zh-TW" dirty="0">
              <a:latin typeface="標楷體" panose="03000509000000000000" pitchFamily="65" charset="-120"/>
              <a:ea typeface="標楷體" panose="03000509000000000000" pitchFamily="65" charset="-120"/>
            </a:endParaRPr>
          </a:p>
        </p:txBody>
      </p:sp>
      <p:sp>
        <p:nvSpPr>
          <p:cNvPr id="4" name="內容版面配置區 2"/>
          <p:cNvSpPr txBox="1"/>
          <p:nvPr/>
        </p:nvSpPr>
        <p:spPr>
          <a:xfrm>
            <a:off x="576942" y="1003299"/>
            <a:ext cx="6172201" cy="857250"/>
          </a:xfrm>
          <a:prstGeom prst="rect">
            <a:avLst/>
          </a:prstGeom>
          <a:solidFill>
            <a:srgbClr val="FFFF00"/>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展覽時間</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2025</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a:t>
            </a:r>
            <a:r>
              <a:rPr lang="en-US" altLang="zh-TW" sz="2400" dirty="0">
                <a:solidFill>
                  <a:prstClr val="black"/>
                </a:solidFill>
                <a:latin typeface="標楷體" panose="03000509000000000000" pitchFamily="65" charset="-120"/>
                <a:ea typeface="標楷體" panose="03000509000000000000" pitchFamily="65" charset="-120"/>
              </a:rPr>
              <a:t>10</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月</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29-31</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展覽地點</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南港展覽一館一樓</a:t>
            </a:r>
            <a:r>
              <a:rPr kumimoji="0" lang="en-AU"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I</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區</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6" name="Rectangle 2"/>
          <p:cNvSpPr>
            <a:spLocks noChangeArrowheads="1"/>
          </p:cNvSpPr>
          <p:nvPr/>
        </p:nvSpPr>
        <p:spPr bwMode="auto">
          <a:xfrm>
            <a:off x="1440809" y="-16802"/>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TW"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mn-cs"/>
              </a:rPr>
              <a:t>2025</a:t>
            </a: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年智慧能源周</a:t>
            </a:r>
          </a:p>
        </p:txBody>
      </p:sp>
      <p:sp>
        <p:nvSpPr>
          <p:cNvPr id="7" name="投影片編號版面配置區 4"/>
          <p:cNvSpPr>
            <a:spLocks noGrp="1"/>
          </p:cNvSpPr>
          <p:nvPr>
            <p:ph type="sldNum" sz="quarter" idx="12"/>
          </p:nvPr>
        </p:nvSpPr>
        <p:spPr>
          <a:xfrm>
            <a:off x="8381964" y="6320333"/>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000" b="0" i="0" u="none" strike="noStrike" kern="1200" cap="none" spc="0" normalizeH="0" baseline="0" noProof="0" smtClean="0">
                <a:ln>
                  <a:noFill/>
                </a:ln>
                <a:solidFill>
                  <a:prstClr val="black"/>
                </a:solidFill>
                <a:effectLst/>
                <a:uLnTx/>
                <a:uFillTx/>
                <a:latin typeface="Trebuchet MS" panose="020B0603020202020204"/>
                <a:ea typeface="+mn-ea"/>
                <a:cs typeface="+mn-cs"/>
              </a:rPr>
              <a:t>26</a:t>
            </a:fld>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8" name="表格 7">
            <a:extLst>
              <a:ext uri="{FF2B5EF4-FFF2-40B4-BE49-F238E27FC236}">
                <a16:creationId xmlns:a16="http://schemas.microsoft.com/office/drawing/2014/main" id="{73E9C0EF-58B6-48F1-8758-0785C7770A29}"/>
              </a:ext>
            </a:extLst>
          </p:cNvPr>
          <p:cNvGraphicFramePr>
            <a:graphicFrameLocks noGrp="1"/>
          </p:cNvGraphicFramePr>
          <p:nvPr/>
        </p:nvGraphicFramePr>
        <p:xfrm>
          <a:off x="469345" y="2157965"/>
          <a:ext cx="3490003" cy="3451860"/>
        </p:xfrm>
        <a:graphic>
          <a:graphicData uri="http://schemas.openxmlformats.org/drawingml/2006/table">
            <a:tbl>
              <a:tblPr/>
              <a:tblGrid>
                <a:gridCol w="779878">
                  <a:extLst>
                    <a:ext uri="{9D8B030D-6E8A-4147-A177-3AD203B41FA5}">
                      <a16:colId xmlns:a16="http://schemas.microsoft.com/office/drawing/2014/main" val="20000"/>
                    </a:ext>
                  </a:extLst>
                </a:gridCol>
                <a:gridCol w="2122750">
                  <a:extLst>
                    <a:ext uri="{9D8B030D-6E8A-4147-A177-3AD203B41FA5}">
                      <a16:colId xmlns:a16="http://schemas.microsoft.com/office/drawing/2014/main" val="20001"/>
                    </a:ext>
                  </a:extLst>
                </a:gridCol>
                <a:gridCol w="587375">
                  <a:extLst>
                    <a:ext uri="{9D8B030D-6E8A-4147-A177-3AD203B41FA5}">
                      <a16:colId xmlns:a16="http://schemas.microsoft.com/office/drawing/2014/main" val="20002"/>
                    </a:ext>
                  </a:extLst>
                </a:gridCol>
              </a:tblGrid>
              <a:tr h="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項次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參展公司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攤位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天宇工業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r>
                        <a:rPr lang="zh-TW" altLang="en-US" sz="2000" b="0" i="0" u="none" strike="noStrike" dirty="0">
                          <a:solidFill>
                            <a:srgbClr val="000000"/>
                          </a:solidFill>
                          <a:effectLst/>
                          <a:latin typeface="新細明體" panose="02020500000000000000" charset="-120"/>
                          <a:ea typeface="新細明體" panose="02020500000000000000" charset="-120"/>
                        </a:rPr>
                        <a:t> </a:t>
                      </a: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083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矽谷能源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29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映興電子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長利科技</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036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致茂電子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南亞光電</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5900">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優力國際安全認證</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5900">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電池協會服務處</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5900">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272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合計</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pic>
        <p:nvPicPr>
          <p:cNvPr id="2" name="圖片 1">
            <a:extLst>
              <a:ext uri="{FF2B5EF4-FFF2-40B4-BE49-F238E27FC236}">
                <a16:creationId xmlns:a16="http://schemas.microsoft.com/office/drawing/2014/main" id="{7BC2248B-3D6A-2F63-FB78-FADA190C0903}"/>
              </a:ext>
            </a:extLst>
          </p:cNvPr>
          <p:cNvPicPr>
            <a:picLocks noChangeAspect="1"/>
          </p:cNvPicPr>
          <p:nvPr/>
        </p:nvPicPr>
        <p:blipFill>
          <a:blip r:embed="rId3"/>
          <a:stretch>
            <a:fillRect/>
          </a:stretch>
        </p:blipFill>
        <p:spPr>
          <a:xfrm>
            <a:off x="4336869" y="2217614"/>
            <a:ext cx="4502700" cy="3451860"/>
          </a:xfrm>
          <a:prstGeom prst="rect">
            <a:avLst/>
          </a:prstGeom>
        </p:spPr>
      </p:pic>
    </p:spTree>
    <p:extLst>
      <p:ext uri="{BB962C8B-B14F-4D97-AF65-F5344CB8AC3E}">
        <p14:creationId xmlns:p14="http://schemas.microsoft.com/office/powerpoint/2010/main" val="2391685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DC24725D-B6AA-145E-0C58-5971A00855C6}"/>
              </a:ext>
            </a:extLst>
          </p:cNvPr>
          <p:cNvSpPr txBox="1"/>
          <p:nvPr/>
        </p:nvSpPr>
        <p:spPr>
          <a:xfrm>
            <a:off x="278781" y="0"/>
            <a:ext cx="7772400" cy="646331"/>
          </a:xfrm>
          <a:prstGeom prst="rect">
            <a:avLst/>
          </a:prstGeom>
          <a:noFill/>
        </p:spPr>
        <p:txBody>
          <a:bodyPr wrap="square">
            <a:spAutoFit/>
          </a:bodyPr>
          <a:lstStyle/>
          <a:p>
            <a:pPr lvl="3">
              <a:spcBef>
                <a:spcPts val="750"/>
              </a:spcBef>
              <a:buClr>
                <a:schemeClr val="accent1"/>
              </a:buClr>
              <a:buSzPct val="80000"/>
            </a:pPr>
            <a:r>
              <a:rPr lang="zh-TW" altLang="en-US" sz="3600" b="1" dirty="0">
                <a:solidFill>
                  <a:schemeClr val="tx2"/>
                </a:solidFill>
                <a:latin typeface="標楷體" panose="03000509000000000000" pitchFamily="65" charset="-120"/>
                <a:ea typeface="標楷體" panose="03000509000000000000" pitchFamily="65" charset="-120"/>
              </a:rPr>
              <a:t>台灣國際智慧能源週</a:t>
            </a:r>
            <a:endParaRPr lang="en-US" altLang="zh-TW" sz="3600" b="1" dirty="0">
              <a:solidFill>
                <a:schemeClr val="tx2"/>
              </a:solidFill>
              <a:latin typeface="標楷體" panose="03000509000000000000" pitchFamily="65" charset="-120"/>
              <a:ea typeface="標楷體" panose="03000509000000000000" pitchFamily="65" charset="-120"/>
            </a:endParaRPr>
          </a:p>
        </p:txBody>
      </p:sp>
      <p:sp>
        <p:nvSpPr>
          <p:cNvPr id="16" name="投影片編號版面配置區 4">
            <a:extLst>
              <a:ext uri="{FF2B5EF4-FFF2-40B4-BE49-F238E27FC236}">
                <a16:creationId xmlns:a16="http://schemas.microsoft.com/office/drawing/2014/main" id="{C487E5F1-EDBC-6314-C341-3666B8A6AED8}"/>
              </a:ext>
            </a:extLst>
          </p:cNvPr>
          <p:cNvSpPr>
            <a:spLocks noGrp="1"/>
          </p:cNvSpPr>
          <p:nvPr>
            <p:ph type="sldNum" sz="quarter" idx="12"/>
          </p:nvPr>
        </p:nvSpPr>
        <p:spPr>
          <a:xfrm>
            <a:off x="8298873" y="6258911"/>
            <a:ext cx="595729" cy="426548"/>
          </a:xfrm>
        </p:spPr>
        <p:txBody>
          <a:bodyPr/>
          <a:lstStyle/>
          <a:p>
            <a:fld id="{D57F1E4F-1CFF-5643-939E-217C01CDF565}" type="slidenum">
              <a:rPr lang="en-US" sz="2000" smtClean="0">
                <a:solidFill>
                  <a:schemeClr val="tx1"/>
                </a:solidFill>
              </a:rPr>
              <a:t>27</a:t>
            </a:fld>
            <a:endParaRPr lang="en-US" sz="2000" dirty="0">
              <a:solidFill>
                <a:schemeClr val="tx1"/>
              </a:solidFill>
            </a:endParaRPr>
          </a:p>
        </p:txBody>
      </p:sp>
      <p:pic>
        <p:nvPicPr>
          <p:cNvPr id="6" name="圖片 5" descr="一張含有 服裝, 文字, 西裝, 男人 的圖片&#10;&#10;AI 產生的內容可能不正確。">
            <a:extLst>
              <a:ext uri="{FF2B5EF4-FFF2-40B4-BE49-F238E27FC236}">
                <a16:creationId xmlns:a16="http://schemas.microsoft.com/office/drawing/2014/main" id="{822A8471-9B5C-C4BA-D186-2DD948E97D34}"/>
              </a:ext>
            </a:extLst>
          </p:cNvPr>
          <p:cNvPicPr>
            <a:picLocks noChangeAspect="1"/>
          </p:cNvPicPr>
          <p:nvPr/>
        </p:nvPicPr>
        <p:blipFill>
          <a:blip r:embed="rId2"/>
          <a:stretch>
            <a:fillRect/>
          </a:stretch>
        </p:blipFill>
        <p:spPr>
          <a:xfrm>
            <a:off x="278781" y="1393902"/>
            <a:ext cx="3345367" cy="2509025"/>
          </a:xfrm>
          <a:prstGeom prst="rect">
            <a:avLst/>
          </a:prstGeom>
        </p:spPr>
      </p:pic>
      <p:pic>
        <p:nvPicPr>
          <p:cNvPr id="9" name="圖片 8" descr="一張含有 服裝, 人員, 男人, 足部穿著 的圖片&#10;&#10;AI 產生的內容可能不正確。">
            <a:extLst>
              <a:ext uri="{FF2B5EF4-FFF2-40B4-BE49-F238E27FC236}">
                <a16:creationId xmlns:a16="http://schemas.microsoft.com/office/drawing/2014/main" id="{68B31AD1-D40D-19BE-3EFF-F9E859C6B06D}"/>
              </a:ext>
            </a:extLst>
          </p:cNvPr>
          <p:cNvPicPr>
            <a:picLocks noChangeAspect="1"/>
          </p:cNvPicPr>
          <p:nvPr/>
        </p:nvPicPr>
        <p:blipFill>
          <a:blip r:embed="rId3"/>
          <a:stretch>
            <a:fillRect/>
          </a:stretch>
        </p:blipFill>
        <p:spPr>
          <a:xfrm>
            <a:off x="278782" y="4176434"/>
            <a:ext cx="3345366" cy="2509025"/>
          </a:xfrm>
          <a:prstGeom prst="rect">
            <a:avLst/>
          </a:prstGeom>
        </p:spPr>
      </p:pic>
      <p:pic>
        <p:nvPicPr>
          <p:cNvPr id="11" name="圖片 10" descr="一張含有 服裝, 文字, 男人, 人員 的圖片&#10;&#10;AI 產生的內容可能不正確。">
            <a:extLst>
              <a:ext uri="{FF2B5EF4-FFF2-40B4-BE49-F238E27FC236}">
                <a16:creationId xmlns:a16="http://schemas.microsoft.com/office/drawing/2014/main" id="{5902F0A9-8512-37EC-084E-615A709F181F}"/>
              </a:ext>
            </a:extLst>
          </p:cNvPr>
          <p:cNvPicPr>
            <a:picLocks noChangeAspect="1"/>
          </p:cNvPicPr>
          <p:nvPr/>
        </p:nvPicPr>
        <p:blipFill>
          <a:blip r:embed="rId4"/>
          <a:stretch>
            <a:fillRect/>
          </a:stretch>
        </p:blipFill>
        <p:spPr>
          <a:xfrm>
            <a:off x="4705813" y="1399780"/>
            <a:ext cx="3345368" cy="2509593"/>
          </a:xfrm>
          <a:prstGeom prst="rect">
            <a:avLst/>
          </a:prstGeom>
        </p:spPr>
      </p:pic>
      <p:pic>
        <p:nvPicPr>
          <p:cNvPr id="14" name="圖片 13" descr="一張含有 服裝, 人員, 男人, 西裝 的圖片&#10;&#10;AI 產生的內容可能不正確。">
            <a:extLst>
              <a:ext uri="{FF2B5EF4-FFF2-40B4-BE49-F238E27FC236}">
                <a16:creationId xmlns:a16="http://schemas.microsoft.com/office/drawing/2014/main" id="{1B98B5E7-434C-E993-4696-B79470EE9C26}"/>
              </a:ext>
            </a:extLst>
          </p:cNvPr>
          <p:cNvPicPr>
            <a:picLocks noChangeAspect="1"/>
          </p:cNvPicPr>
          <p:nvPr/>
        </p:nvPicPr>
        <p:blipFill>
          <a:blip r:embed="rId5"/>
          <a:stretch>
            <a:fillRect/>
          </a:stretch>
        </p:blipFill>
        <p:spPr>
          <a:xfrm>
            <a:off x="4750418" y="4176434"/>
            <a:ext cx="3345367" cy="2509025"/>
          </a:xfrm>
          <a:prstGeom prst="rect">
            <a:avLst/>
          </a:prstGeom>
        </p:spPr>
      </p:pic>
      <p:sp>
        <p:nvSpPr>
          <p:cNvPr id="3" name="文字方塊 2">
            <a:extLst>
              <a:ext uri="{FF2B5EF4-FFF2-40B4-BE49-F238E27FC236}">
                <a16:creationId xmlns:a16="http://schemas.microsoft.com/office/drawing/2014/main" id="{387107F3-D88C-E894-3C9B-39A7885E7639}"/>
              </a:ext>
            </a:extLst>
          </p:cNvPr>
          <p:cNvSpPr txBox="1"/>
          <p:nvPr/>
        </p:nvSpPr>
        <p:spPr>
          <a:xfrm>
            <a:off x="457200" y="797229"/>
            <a:ext cx="4597052" cy="646331"/>
          </a:xfrm>
          <a:prstGeom prst="rect">
            <a:avLst/>
          </a:prstGeom>
          <a:noFill/>
        </p:spPr>
        <p:txBody>
          <a:bodyPr wrap="square">
            <a:spAutoFit/>
          </a:bodyPr>
          <a:lstStyle/>
          <a:p>
            <a:pPr marL="285750" indent="-285750">
              <a:buFont typeface="Wingdings" panose="05000000000000000000" pitchFamily="2" charset="2"/>
              <a:buChar char="Ø"/>
            </a:pPr>
            <a:r>
              <a:rPr lang="zh-TW" altLang="en-US" dirty="0"/>
              <a:t>時間 </a:t>
            </a:r>
            <a:r>
              <a:rPr lang="en-US" altLang="zh-TW" dirty="0"/>
              <a:t>:</a:t>
            </a:r>
            <a:r>
              <a:rPr lang="zh-TW" altLang="en-US" dirty="0"/>
              <a:t> </a:t>
            </a:r>
            <a:r>
              <a:rPr lang="en-US" altLang="zh-TW" dirty="0"/>
              <a:t>2025</a:t>
            </a:r>
            <a:r>
              <a:rPr lang="zh-TW" altLang="en-US" dirty="0"/>
              <a:t>年</a:t>
            </a:r>
            <a:r>
              <a:rPr lang="en-US" altLang="zh-TW" dirty="0"/>
              <a:t>10</a:t>
            </a:r>
            <a:r>
              <a:rPr lang="zh-TW" altLang="en-US" dirty="0"/>
              <a:t>月</a:t>
            </a:r>
            <a:r>
              <a:rPr lang="en-US" altLang="zh-TW" dirty="0"/>
              <a:t>29</a:t>
            </a:r>
            <a:r>
              <a:rPr lang="zh-TW" altLang="en-US" dirty="0"/>
              <a:t>日</a:t>
            </a:r>
            <a:r>
              <a:rPr lang="en-US" altLang="zh-TW" dirty="0"/>
              <a:t>(</a:t>
            </a:r>
            <a:r>
              <a:rPr lang="zh-TW" altLang="en-US" dirty="0"/>
              <a:t>三</a:t>
            </a:r>
            <a:r>
              <a:rPr lang="en-US" altLang="zh-TW" dirty="0"/>
              <a:t>)~31</a:t>
            </a:r>
            <a:r>
              <a:rPr lang="zh-TW" altLang="en-US" dirty="0"/>
              <a:t>日</a:t>
            </a:r>
            <a:r>
              <a:rPr lang="en-US" altLang="zh-TW" dirty="0"/>
              <a:t>(</a:t>
            </a:r>
            <a:r>
              <a:rPr lang="zh-TW" altLang="en-US" dirty="0"/>
              <a:t>五</a:t>
            </a:r>
            <a:r>
              <a:rPr lang="en-US" altLang="zh-TW" dirty="0"/>
              <a:t>)</a:t>
            </a:r>
          </a:p>
          <a:p>
            <a:r>
              <a:rPr lang="en-US" altLang="zh-TW" dirty="0"/>
              <a:t> </a:t>
            </a:r>
            <a:endParaRPr lang="zh-TW" altLang="en-US" dirty="0"/>
          </a:p>
        </p:txBody>
      </p:sp>
    </p:spTree>
    <p:extLst>
      <p:ext uri="{BB962C8B-B14F-4D97-AF65-F5344CB8AC3E}">
        <p14:creationId xmlns:p14="http://schemas.microsoft.com/office/powerpoint/2010/main" val="1546238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投影片編號版面配置區 4">
            <a:extLst>
              <a:ext uri="{FF2B5EF4-FFF2-40B4-BE49-F238E27FC236}">
                <a16:creationId xmlns:a16="http://schemas.microsoft.com/office/drawing/2014/main" id="{1270884D-C19B-C254-5091-53095CE977A7}"/>
              </a:ext>
            </a:extLst>
          </p:cNvPr>
          <p:cNvSpPr>
            <a:spLocks noGrp="1"/>
          </p:cNvSpPr>
          <p:nvPr>
            <p:ph type="sldNum" sz="quarter" idx="12"/>
          </p:nvPr>
        </p:nvSpPr>
        <p:spPr>
          <a:xfrm>
            <a:off x="8298873" y="6258911"/>
            <a:ext cx="595729" cy="426548"/>
          </a:xfrm>
        </p:spPr>
        <p:txBody>
          <a:bodyPr/>
          <a:lstStyle/>
          <a:p>
            <a:fld id="{D57F1E4F-1CFF-5643-939E-217C01CDF565}" type="slidenum">
              <a:rPr lang="en-US" sz="2000" smtClean="0">
                <a:solidFill>
                  <a:schemeClr val="tx1"/>
                </a:solidFill>
              </a:rPr>
              <a:t>28</a:t>
            </a:fld>
            <a:endParaRPr lang="en-US" sz="2000" dirty="0">
              <a:solidFill>
                <a:schemeClr val="tx1"/>
              </a:solidFill>
            </a:endParaRPr>
          </a:p>
        </p:txBody>
      </p:sp>
      <p:pic>
        <p:nvPicPr>
          <p:cNvPr id="12" name="內容版面配置區 11" descr="一張含有 服裝, 人員, 西裝, 室內 的圖片&#10;&#10;AI 產生的內容可能不正確。">
            <a:extLst>
              <a:ext uri="{FF2B5EF4-FFF2-40B4-BE49-F238E27FC236}">
                <a16:creationId xmlns:a16="http://schemas.microsoft.com/office/drawing/2014/main" id="{455E9C8D-75CE-693B-1E7F-79B588F48CA7}"/>
              </a:ext>
            </a:extLst>
          </p:cNvPr>
          <p:cNvPicPr>
            <a:picLocks noGrp="1" noChangeAspect="1"/>
          </p:cNvPicPr>
          <p:nvPr>
            <p:ph sz="quarter" idx="16"/>
          </p:nvPr>
        </p:nvPicPr>
        <p:blipFill>
          <a:blip r:embed="rId2"/>
          <a:stretch>
            <a:fillRect/>
          </a:stretch>
        </p:blipFill>
        <p:spPr>
          <a:xfrm>
            <a:off x="205039" y="750301"/>
            <a:ext cx="4506350" cy="3379763"/>
          </a:xfrm>
        </p:spPr>
      </p:pic>
      <p:pic>
        <p:nvPicPr>
          <p:cNvPr id="15" name="內容版面配置區 14" descr="一張含有 服裝, 室內, 牆, 傢俱 的圖片&#10;&#10;AI 產生的內容可能不正確。">
            <a:extLst>
              <a:ext uri="{FF2B5EF4-FFF2-40B4-BE49-F238E27FC236}">
                <a16:creationId xmlns:a16="http://schemas.microsoft.com/office/drawing/2014/main" id="{1A57578E-5521-1ADC-0C79-756853914D4C}"/>
              </a:ext>
            </a:extLst>
          </p:cNvPr>
          <p:cNvPicPr>
            <a:picLocks noGrp="1" noChangeAspect="1"/>
          </p:cNvPicPr>
          <p:nvPr>
            <p:ph sz="quarter" idx="18"/>
          </p:nvPr>
        </p:nvPicPr>
        <p:blipFill>
          <a:blip r:embed="rId3"/>
          <a:stretch>
            <a:fillRect/>
          </a:stretch>
        </p:blipFill>
        <p:spPr>
          <a:xfrm>
            <a:off x="4552658" y="3429000"/>
            <a:ext cx="4341944" cy="3256459"/>
          </a:xfrm>
        </p:spPr>
      </p:pic>
      <p:sp>
        <p:nvSpPr>
          <p:cNvPr id="10" name="文字方塊 9">
            <a:extLst>
              <a:ext uri="{FF2B5EF4-FFF2-40B4-BE49-F238E27FC236}">
                <a16:creationId xmlns:a16="http://schemas.microsoft.com/office/drawing/2014/main" id="{751E5A2C-E784-01AB-14F9-AE8D0D3EADA7}"/>
              </a:ext>
            </a:extLst>
          </p:cNvPr>
          <p:cNvSpPr txBox="1"/>
          <p:nvPr/>
        </p:nvSpPr>
        <p:spPr>
          <a:xfrm>
            <a:off x="1203478" y="0"/>
            <a:ext cx="7393259" cy="523220"/>
          </a:xfrm>
          <a:prstGeom prst="rect">
            <a:avLst/>
          </a:prstGeom>
          <a:noFill/>
        </p:spPr>
        <p:txBody>
          <a:bodyPr wrap="square">
            <a:spAutoFit/>
          </a:bodyPr>
          <a:lstStyle/>
          <a:p>
            <a:pPr>
              <a:spcBef>
                <a:spcPts val="750"/>
              </a:spcBef>
              <a:buClr>
                <a:schemeClr val="accent1"/>
              </a:buClr>
              <a:buSzPct val="80000"/>
            </a:pPr>
            <a:r>
              <a:rPr lang="zh-TW" altLang="en-US" sz="2800" b="1" dirty="0">
                <a:latin typeface="標楷體" panose="03000509000000000000" pitchFamily="65" charset="-120"/>
                <a:ea typeface="標楷體" panose="03000509000000000000" pitchFamily="65" charset="-120"/>
              </a:rPr>
              <a:t>智慧載具論壇</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產官學研交流合作與前瞻展望</a:t>
            </a:r>
            <a:endParaRPr lang="en-US" altLang="zh-TW" sz="28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43093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87B9B-BF21-3E61-13B7-8E1850B6B580}"/>
            </a:ext>
          </a:extLst>
        </p:cNvPr>
        <p:cNvGrpSpPr/>
        <p:nvPr/>
      </p:nvGrpSpPr>
      <p:grpSpPr>
        <a:xfrm>
          <a:off x="0" y="0"/>
          <a:ext cx="0" cy="0"/>
          <a:chOff x="0" y="0"/>
          <a:chExt cx="0" cy="0"/>
        </a:xfrm>
      </p:grpSpPr>
      <p:sp>
        <p:nvSpPr>
          <p:cNvPr id="7" name="文字方塊 6">
            <a:extLst>
              <a:ext uri="{FF2B5EF4-FFF2-40B4-BE49-F238E27FC236}">
                <a16:creationId xmlns:a16="http://schemas.microsoft.com/office/drawing/2014/main" id="{2746FBDD-006B-F16C-2348-9CFDF0F3D124}"/>
              </a:ext>
            </a:extLst>
          </p:cNvPr>
          <p:cNvSpPr txBox="1"/>
          <p:nvPr/>
        </p:nvSpPr>
        <p:spPr>
          <a:xfrm>
            <a:off x="861970" y="172541"/>
            <a:ext cx="8282030" cy="646331"/>
          </a:xfrm>
          <a:prstGeom prst="rect">
            <a:avLst/>
          </a:prstGeom>
          <a:noFill/>
        </p:spPr>
        <p:txBody>
          <a:bodyPr wrap="square">
            <a:spAutoFit/>
          </a:bodyPr>
          <a:lstStyle/>
          <a:p>
            <a:pPr>
              <a:spcBef>
                <a:spcPts val="750"/>
              </a:spcBef>
              <a:buClr>
                <a:schemeClr val="accent1"/>
              </a:buClr>
              <a:buSzPct val="80000"/>
            </a:pPr>
            <a:r>
              <a:rPr lang="zh-TW" altLang="en-US" sz="3600" b="1" dirty="0">
                <a:latin typeface="標楷體" panose="03000509000000000000" pitchFamily="65" charset="-120"/>
                <a:ea typeface="標楷體" panose="03000509000000000000" pitchFamily="65" charset="-120"/>
              </a:rPr>
              <a:t>無人機聯盟及</a:t>
            </a:r>
            <a:r>
              <a:rPr lang="en-US" altLang="zh-TW" sz="3600" b="1" dirty="0">
                <a:latin typeface="標楷體" panose="03000509000000000000" pitchFamily="65" charset="-120"/>
                <a:ea typeface="標楷體" panose="03000509000000000000" pitchFamily="65" charset="-120"/>
              </a:rPr>
              <a:t>BBU</a:t>
            </a:r>
            <a:r>
              <a:rPr lang="zh-TW" altLang="en-US" sz="3600" b="1" dirty="0">
                <a:latin typeface="標楷體" panose="03000509000000000000" pitchFamily="65" charset="-120"/>
                <a:ea typeface="標楷體" panose="03000509000000000000" pitchFamily="65" charset="-120"/>
              </a:rPr>
              <a:t>聯盟成立討論會議</a:t>
            </a:r>
            <a:endParaRPr lang="en-US" altLang="zh-TW" sz="3600" b="1" dirty="0">
              <a:latin typeface="標楷體" panose="03000509000000000000" pitchFamily="65" charset="-120"/>
              <a:ea typeface="標楷體" panose="03000509000000000000" pitchFamily="65" charset="-120"/>
            </a:endParaRPr>
          </a:p>
        </p:txBody>
      </p:sp>
      <p:sp>
        <p:nvSpPr>
          <p:cNvPr id="19" name="投影片編號版面配置區 4">
            <a:extLst>
              <a:ext uri="{FF2B5EF4-FFF2-40B4-BE49-F238E27FC236}">
                <a16:creationId xmlns:a16="http://schemas.microsoft.com/office/drawing/2014/main" id="{1408601F-7E2B-23D1-D559-054B3F504E4E}"/>
              </a:ext>
            </a:extLst>
          </p:cNvPr>
          <p:cNvSpPr>
            <a:spLocks noGrp="1"/>
          </p:cNvSpPr>
          <p:nvPr>
            <p:ph type="sldNum" sz="quarter" idx="12"/>
          </p:nvPr>
        </p:nvSpPr>
        <p:spPr>
          <a:xfrm>
            <a:off x="8298873" y="6258911"/>
            <a:ext cx="595729" cy="426548"/>
          </a:xfrm>
        </p:spPr>
        <p:txBody>
          <a:bodyPr/>
          <a:lstStyle/>
          <a:p>
            <a:fld id="{D57F1E4F-1CFF-5643-939E-217C01CDF565}" type="slidenum">
              <a:rPr lang="en-US" sz="2000" smtClean="0">
                <a:solidFill>
                  <a:schemeClr val="tx1"/>
                </a:solidFill>
              </a:rPr>
              <a:t>29</a:t>
            </a:fld>
            <a:endParaRPr lang="en-US" sz="2000" dirty="0">
              <a:solidFill>
                <a:schemeClr val="tx1"/>
              </a:solidFill>
            </a:endParaRPr>
          </a:p>
        </p:txBody>
      </p:sp>
      <p:pic>
        <p:nvPicPr>
          <p:cNvPr id="4" name="內容版面配置區 3" descr="一張含有 室內, 傢俱, 椅子, 辦公大樓 的圖片&#10;&#10;AI 產生的內容可能不正確。">
            <a:extLst>
              <a:ext uri="{FF2B5EF4-FFF2-40B4-BE49-F238E27FC236}">
                <a16:creationId xmlns:a16="http://schemas.microsoft.com/office/drawing/2014/main" id="{8472D7EB-0B29-5E4E-2EF7-A35D206EBF06}"/>
              </a:ext>
            </a:extLst>
          </p:cNvPr>
          <p:cNvPicPr>
            <a:picLocks noGrp="1" noChangeAspect="1"/>
          </p:cNvPicPr>
          <p:nvPr>
            <p:ph sz="quarter" idx="16"/>
          </p:nvPr>
        </p:nvPicPr>
        <p:blipFill>
          <a:blip r:embed="rId2"/>
          <a:stretch>
            <a:fillRect/>
          </a:stretch>
        </p:blipFill>
        <p:spPr>
          <a:xfrm>
            <a:off x="249399" y="1432746"/>
            <a:ext cx="4244186" cy="3183859"/>
          </a:xfrm>
        </p:spPr>
      </p:pic>
      <p:pic>
        <p:nvPicPr>
          <p:cNvPr id="6" name="內容版面配置區 5" descr="一張含有 服裝, 室內, 人員, 牆 的圖片&#10;&#10;AI 產生的內容可能不正確。">
            <a:extLst>
              <a:ext uri="{FF2B5EF4-FFF2-40B4-BE49-F238E27FC236}">
                <a16:creationId xmlns:a16="http://schemas.microsoft.com/office/drawing/2014/main" id="{2C16D302-3714-C95B-B58E-C5B2AEF45A6B}"/>
              </a:ext>
            </a:extLst>
          </p:cNvPr>
          <p:cNvPicPr>
            <a:picLocks noGrp="1" noChangeAspect="1"/>
          </p:cNvPicPr>
          <p:nvPr>
            <p:ph sz="quarter" idx="18"/>
          </p:nvPr>
        </p:nvPicPr>
        <p:blipFill>
          <a:blip r:embed="rId3"/>
          <a:stretch>
            <a:fillRect/>
          </a:stretch>
        </p:blipFill>
        <p:spPr>
          <a:xfrm>
            <a:off x="4650417" y="3429000"/>
            <a:ext cx="4244185" cy="3183859"/>
          </a:xfrm>
        </p:spPr>
      </p:pic>
    </p:spTree>
    <p:extLst>
      <p:ext uri="{BB962C8B-B14F-4D97-AF65-F5344CB8AC3E}">
        <p14:creationId xmlns:p14="http://schemas.microsoft.com/office/powerpoint/2010/main" val="387770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標題 1"/>
          <p:cNvSpPr>
            <a:spLocks noGrp="1"/>
          </p:cNvSpPr>
          <p:nvPr>
            <p:ph type="title"/>
          </p:nvPr>
        </p:nvSpPr>
        <p:spPr>
          <a:xfrm>
            <a:off x="2948421" y="-60960"/>
            <a:ext cx="3247158" cy="581397"/>
          </a:xfrm>
        </p:spPr>
        <p:txBody>
          <a:bodyPr vert="horz" lIns="91440" tIns="45720" rIns="91440" bIns="45720" rtlCol="0" anchor="ctr">
            <a:normAutofit fontScale="90000"/>
          </a:bodyPr>
          <a:lstStyle/>
          <a:p>
            <a:pPr fontAlgn="base">
              <a:spcAft>
                <a:spcPct val="0"/>
              </a:spcAft>
            </a:pPr>
            <a:r>
              <a:rPr lang="zh-TW" altLang="en-US" dirty="0">
                <a:solidFill>
                  <a:schemeClr val="tx1"/>
                </a:solidFill>
                <a:latin typeface="標楷體" panose="03000509000000000000" pitchFamily="65" charset="-120"/>
                <a:ea typeface="標楷體" panose="03000509000000000000" pitchFamily="65" charset="-120"/>
              </a:rPr>
              <a:t>下  午  議</a:t>
            </a:r>
            <a:r>
              <a:rPr lang="en-US" altLang="zh-TW" dirty="0">
                <a:solidFill>
                  <a:schemeClr val="tx1"/>
                </a:solidFill>
                <a:latin typeface="標楷體" panose="03000509000000000000" pitchFamily="65" charset="-120"/>
                <a:ea typeface="標楷體" panose="03000509000000000000" pitchFamily="65" charset="-120"/>
              </a:rPr>
              <a:t>   </a:t>
            </a:r>
            <a:r>
              <a:rPr lang="zh-TW" altLang="en-US" dirty="0">
                <a:solidFill>
                  <a:schemeClr val="tx1"/>
                </a:solidFill>
                <a:latin typeface="標楷體" panose="03000509000000000000" pitchFamily="65" charset="-120"/>
                <a:ea typeface="標楷體" panose="03000509000000000000" pitchFamily="65" charset="-120"/>
              </a:rPr>
              <a:t>程</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7"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3</a:t>
            </a:fld>
            <a:endParaRPr lang="en-US" sz="2000" dirty="0">
              <a:solidFill>
                <a:schemeClr val="tx1"/>
              </a:solidFill>
            </a:endParaRPr>
          </a:p>
        </p:txBody>
      </p:sp>
      <p:graphicFrame>
        <p:nvGraphicFramePr>
          <p:cNvPr id="3" name="表格 2">
            <a:extLst>
              <a:ext uri="{FF2B5EF4-FFF2-40B4-BE49-F238E27FC236}">
                <a16:creationId xmlns:a16="http://schemas.microsoft.com/office/drawing/2014/main" id="{F7713F0B-DDE6-14AF-E5E4-B77B834965B6}"/>
              </a:ext>
            </a:extLst>
          </p:cNvPr>
          <p:cNvGraphicFramePr>
            <a:graphicFrameLocks noGrp="1"/>
          </p:cNvGraphicFramePr>
          <p:nvPr>
            <p:extLst>
              <p:ext uri="{D42A27DB-BD31-4B8C-83A1-F6EECF244321}">
                <p14:modId xmlns:p14="http://schemas.microsoft.com/office/powerpoint/2010/main" val="3484959134"/>
              </p:ext>
            </p:extLst>
          </p:nvPr>
        </p:nvGraphicFramePr>
        <p:xfrm>
          <a:off x="439839" y="856527"/>
          <a:ext cx="8252748" cy="5706353"/>
        </p:xfrm>
        <a:graphic>
          <a:graphicData uri="http://schemas.openxmlformats.org/drawingml/2006/table">
            <a:tbl>
              <a:tblPr/>
              <a:tblGrid>
                <a:gridCol w="1468182">
                  <a:extLst>
                    <a:ext uri="{9D8B030D-6E8A-4147-A177-3AD203B41FA5}">
                      <a16:colId xmlns:a16="http://schemas.microsoft.com/office/drawing/2014/main" val="1281369482"/>
                    </a:ext>
                  </a:extLst>
                </a:gridCol>
                <a:gridCol w="4175869">
                  <a:extLst>
                    <a:ext uri="{9D8B030D-6E8A-4147-A177-3AD203B41FA5}">
                      <a16:colId xmlns:a16="http://schemas.microsoft.com/office/drawing/2014/main" val="1839704673"/>
                    </a:ext>
                  </a:extLst>
                </a:gridCol>
                <a:gridCol w="2608697">
                  <a:extLst>
                    <a:ext uri="{9D8B030D-6E8A-4147-A177-3AD203B41FA5}">
                      <a16:colId xmlns:a16="http://schemas.microsoft.com/office/drawing/2014/main" val="4286722506"/>
                    </a:ext>
                  </a:extLst>
                </a:gridCol>
              </a:tblGrid>
              <a:tr h="381964">
                <a:tc>
                  <a:txBody>
                    <a:bodyPr/>
                    <a:lstStyle/>
                    <a:p>
                      <a:pPr algn="ctr">
                        <a:lnSpc>
                          <a:spcPts val="1800"/>
                        </a:lnSpc>
                        <a:buNone/>
                      </a:pPr>
                      <a:r>
                        <a:rPr lang="zh-TW" sz="1800" b="1"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時</a:t>
                      </a:r>
                      <a:r>
                        <a:rPr lang="en-US" sz="1800" b="1"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    </a:t>
                      </a:r>
                      <a:r>
                        <a:rPr lang="zh-TW" sz="1800" b="1"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間</a:t>
                      </a:r>
                      <a:endParaRPr lang="zh-TW" sz="1800" dirty="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1">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內</a:t>
                      </a:r>
                      <a:r>
                        <a:rPr lang="en-US" sz="1800" b="1">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    </a:t>
                      </a:r>
                      <a:r>
                        <a:rPr lang="zh-TW" sz="1800" b="1">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容</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b="1"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報告人</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3039993412"/>
                  </a:ext>
                </a:extLst>
              </a:tr>
              <a:tr h="358815">
                <a:tc>
                  <a:txBody>
                    <a:bodyPr/>
                    <a:lstStyle/>
                    <a:p>
                      <a:pPr algn="ctr">
                        <a:lnSpc>
                          <a:spcPts val="1800"/>
                        </a:lnSpc>
                        <a:buNone/>
                      </a:pP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12:10</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13:30</a:t>
                      </a:r>
                      <a:endParaRPr lang="zh-TW" sz="1800" dirty="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會員大會用餐</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會員交流</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會員攤位參觀</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高志勇秘書長</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1135578636"/>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12:00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13:30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第十一屆第一次理監事會議</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(629</a:t>
                      </a: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室</a:t>
                      </a: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秘書室</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4008075347"/>
                  </a:ext>
                </a:extLst>
              </a:tr>
              <a:tr h="355398">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13:30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13:40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理事長選舉布達及致詞</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秘書室</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801897018"/>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13:40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13:55</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鋰電池人才培育基地簡介</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明志科大</a:t>
                      </a:r>
                      <a:r>
                        <a:rPr lang="zh-TW" alt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黃文澤教授</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461681119"/>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13:55</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14:10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無人機用電池的製造服務分享</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格斯公司</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4070220835"/>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14:10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14:25</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電池類會員新產品分享會</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西門子公司</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19441504"/>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14:25</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14:40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電池類會員新產品分享會</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易發精機公司</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4089713068"/>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14:40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14:55</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材料類會員新產品分享會</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德瑞精密公司</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1115711908"/>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14:55</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15:10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電解質材料介紹</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致知應材公司</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3202329309"/>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15:10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15:30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休息</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會員攤位參觀</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高志勇秘書長</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401305707"/>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15:30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15:45</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系統類會員新產品分享會</a:t>
                      </a:r>
                      <a:endParaRPr lang="zh-TW" sz="180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丹佛斯公司</a:t>
                      </a:r>
                      <a:endParaRPr lang="zh-TW" sz="1800" dirty="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295258830"/>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15:45</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16:00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檢測類會員新產品分享會</a:t>
                      </a:r>
                      <a:endParaRPr lang="zh-TW" sz="180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台灣電池檢驗證公司</a:t>
                      </a:r>
                      <a:endParaRPr lang="zh-TW" sz="1800" dirty="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4220735758"/>
                  </a:ext>
                </a:extLst>
              </a:tr>
              <a:tr h="288136">
                <a:tc>
                  <a:txBody>
                    <a:bodyPr/>
                    <a:lstStyle/>
                    <a:p>
                      <a:pPr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16:00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16:15</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檢測類會員新產品分享會</a:t>
                      </a:r>
                      <a:endParaRPr lang="zh-TW" sz="180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承德公司</a:t>
                      </a:r>
                      <a:endParaRPr lang="zh-TW" sz="1800" dirty="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4220394246"/>
                  </a:ext>
                </a:extLst>
              </a:tr>
              <a:tr h="288136">
                <a:tc>
                  <a:txBody>
                    <a:bodyPr/>
                    <a:lstStyle/>
                    <a:p>
                      <a:pPr indent="16510"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16:15</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16:30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鋰電池的環保放電與高效滅火器介紹</a:t>
                      </a:r>
                      <a:endParaRPr lang="zh-TW" sz="180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優勝奈米公司</a:t>
                      </a:r>
                      <a:endParaRPr lang="zh-TW" sz="180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260211974"/>
                  </a:ext>
                </a:extLst>
              </a:tr>
              <a:tr h="288136">
                <a:tc>
                  <a:txBody>
                    <a:bodyPr/>
                    <a:lstStyle/>
                    <a:p>
                      <a:pPr indent="16510"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16:30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16:45</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回收及其他類會員新產品分享會</a:t>
                      </a:r>
                      <a:endParaRPr lang="zh-TW" sz="180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承德公司</a:t>
                      </a:r>
                      <a:endParaRPr lang="zh-TW" sz="1800">
                        <a:effectLst/>
                        <a:latin typeface="標楷體" panose="03000509000000000000" pitchFamily="65" charset="-120"/>
                        <a:ea typeface="標楷體" panose="03000509000000000000" pitchFamily="65" charset="-120"/>
                      </a:endParaRPr>
                    </a:p>
                  </a:txBody>
                  <a:tcPr marL="8965" marR="8965"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379065914"/>
                  </a:ext>
                </a:extLst>
              </a:tr>
              <a:tr h="288136">
                <a:tc>
                  <a:txBody>
                    <a:bodyPr/>
                    <a:lstStyle/>
                    <a:p>
                      <a:pPr indent="16510"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16:45</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17:00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精準製程智慧賦能</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速睦喜股份有限公司</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1197750681"/>
                  </a:ext>
                </a:extLst>
              </a:tr>
              <a:tr h="288136">
                <a:tc>
                  <a:txBody>
                    <a:bodyPr/>
                    <a:lstStyle/>
                    <a:p>
                      <a:pPr indent="16510"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17:00</a:t>
                      </a: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a:t>
                      </a: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17:10</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臨時動議</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理事長</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833405080"/>
                  </a:ext>
                </a:extLst>
              </a:tr>
              <a:tr h="288136">
                <a:tc>
                  <a:txBody>
                    <a:bodyPr/>
                    <a:lstStyle/>
                    <a:p>
                      <a:pPr indent="16510" algn="ctr">
                        <a:lnSpc>
                          <a:spcPts val="1800"/>
                        </a:lnSpc>
                        <a:buNone/>
                      </a:pPr>
                      <a:r>
                        <a:rPr lang="en-US"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 </a:t>
                      </a:r>
                      <a:endParaRPr lang="zh-TW" sz="1800">
                        <a:effectLst/>
                        <a:latin typeface="標楷體" panose="03000509000000000000" pitchFamily="65" charset="-120"/>
                        <a:ea typeface="標楷體" panose="03000509000000000000" pitchFamily="65" charset="-120"/>
                      </a:endParaRPr>
                    </a:p>
                  </a:txBody>
                  <a:tcPr marL="8965" marR="8965" marT="0" marB="0" anchor="ctr">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zh-TW" sz="180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散會</a:t>
                      </a:r>
                      <a:endParaRPr lang="zh-TW" sz="180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C1F0C7"/>
                    </a:solidFill>
                  </a:tcPr>
                </a:tc>
                <a:tc>
                  <a:txBody>
                    <a:bodyPr/>
                    <a:lstStyle/>
                    <a:p>
                      <a:pPr algn="ctr">
                        <a:lnSpc>
                          <a:spcPts val="1800"/>
                        </a:lnSpc>
                        <a:buNone/>
                      </a:pPr>
                      <a:r>
                        <a:rPr lang="en-US" sz="1800" dirty="0">
                          <a:solidFill>
                            <a:srgbClr val="000000"/>
                          </a:solidFill>
                          <a:effectLst/>
                          <a:latin typeface="標楷體" panose="03000509000000000000" pitchFamily="65" charset="-120"/>
                          <a:ea typeface="標楷體" panose="03000509000000000000" pitchFamily="65" charset="-120"/>
                          <a:cs typeface="Calibri" panose="020F0502020204030204" pitchFamily="34" charset="0"/>
                        </a:rPr>
                        <a:t> </a:t>
                      </a:r>
                      <a:endParaRPr lang="zh-TW" sz="1800" dirty="0">
                        <a:effectLst/>
                        <a:latin typeface="標楷體" panose="03000509000000000000" pitchFamily="65" charset="-120"/>
                        <a:ea typeface="標楷體" panose="03000509000000000000" pitchFamily="65" charset="-120"/>
                      </a:endParaRPr>
                    </a:p>
                  </a:txBody>
                  <a:tcPr marL="8965" marR="8965" marT="0" marB="0" anchor="ctr">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164973607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descr="一張含有 室內, 傢俱, 椅子, 牆 的圖片&#10;&#10;AI 產生的內容可能不正確。">
            <a:extLst>
              <a:ext uri="{FF2B5EF4-FFF2-40B4-BE49-F238E27FC236}">
                <a16:creationId xmlns:a16="http://schemas.microsoft.com/office/drawing/2014/main" id="{80766F57-C20A-CE80-5C96-55B862D4B890}"/>
              </a:ext>
            </a:extLst>
          </p:cNvPr>
          <p:cNvPicPr>
            <a:picLocks noGrp="1" noChangeAspect="1"/>
          </p:cNvPicPr>
          <p:nvPr>
            <p:ph type="pic" sz="quarter" idx="17"/>
          </p:nvPr>
        </p:nvPicPr>
        <p:blipFill>
          <a:blip r:embed="rId2"/>
          <a:srcRect t="11" b="11"/>
          <a:stretch>
            <a:fillRect/>
          </a:stretch>
        </p:blipFill>
        <p:spPr>
          <a:xfrm>
            <a:off x="267126" y="1029216"/>
            <a:ext cx="4427537" cy="3320653"/>
          </a:xfrm>
        </p:spPr>
      </p:pic>
      <p:pic>
        <p:nvPicPr>
          <p:cNvPr id="9" name="內容版面配置區 8" descr="一張含有 室內, 傢俱, 椅子, 牆 的圖片&#10;&#10;AI 產生的內容可能不正確。">
            <a:extLst>
              <a:ext uri="{FF2B5EF4-FFF2-40B4-BE49-F238E27FC236}">
                <a16:creationId xmlns:a16="http://schemas.microsoft.com/office/drawing/2014/main" id="{441CBE39-823A-F3F6-7BF6-F9117F06C384}"/>
              </a:ext>
            </a:extLst>
          </p:cNvPr>
          <p:cNvPicPr>
            <a:picLocks noGrp="1" noChangeAspect="1"/>
          </p:cNvPicPr>
          <p:nvPr>
            <p:ph sz="quarter" idx="16"/>
          </p:nvPr>
        </p:nvPicPr>
        <p:blipFill>
          <a:blip r:embed="rId3"/>
          <a:stretch>
            <a:fillRect/>
          </a:stretch>
        </p:blipFill>
        <p:spPr>
          <a:xfrm>
            <a:off x="4912371" y="3756614"/>
            <a:ext cx="3964503" cy="2974049"/>
          </a:xfrm>
        </p:spPr>
      </p:pic>
      <p:sp>
        <p:nvSpPr>
          <p:cNvPr id="4" name="內容版面配置區 3">
            <a:extLst>
              <a:ext uri="{FF2B5EF4-FFF2-40B4-BE49-F238E27FC236}">
                <a16:creationId xmlns:a16="http://schemas.microsoft.com/office/drawing/2014/main" id="{874F5F01-0426-CE7E-7476-C33696680920}"/>
              </a:ext>
            </a:extLst>
          </p:cNvPr>
          <p:cNvSpPr>
            <a:spLocks noGrp="1"/>
          </p:cNvSpPr>
          <p:nvPr>
            <p:ph sz="quarter" idx="18"/>
          </p:nvPr>
        </p:nvSpPr>
        <p:spPr/>
        <p:txBody>
          <a:bodyPr/>
          <a:lstStyle/>
          <a:p>
            <a:endParaRPr lang="zh-TW" altLang="en-US"/>
          </a:p>
        </p:txBody>
      </p:sp>
      <p:sp>
        <p:nvSpPr>
          <p:cNvPr id="5" name="標題 4">
            <a:extLst>
              <a:ext uri="{FF2B5EF4-FFF2-40B4-BE49-F238E27FC236}">
                <a16:creationId xmlns:a16="http://schemas.microsoft.com/office/drawing/2014/main" id="{147CAE05-AE2F-791C-78AD-F1591CBDA1B3}"/>
              </a:ext>
            </a:extLst>
          </p:cNvPr>
          <p:cNvSpPr>
            <a:spLocks noGrp="1"/>
          </p:cNvSpPr>
          <p:nvPr>
            <p:ph type="title"/>
          </p:nvPr>
        </p:nvSpPr>
        <p:spPr>
          <a:xfrm>
            <a:off x="1540701" y="127337"/>
            <a:ext cx="6806826" cy="787063"/>
          </a:xfrm>
        </p:spPr>
        <p:txBody>
          <a:bodyPr>
            <a:normAutofit fontScale="90000"/>
          </a:bodyPr>
          <a:lstStyle/>
          <a:p>
            <a:r>
              <a:rPr lang="en-US" altLang="zh-TW" sz="4400" b="1">
                <a:solidFill>
                  <a:schemeClr val="tx1"/>
                </a:solidFill>
                <a:latin typeface="標楷體" panose="03000509000000000000" pitchFamily="65" charset="-120"/>
                <a:ea typeface="標楷體" panose="03000509000000000000" pitchFamily="65" charset="-120"/>
              </a:rPr>
              <a:t>2026</a:t>
            </a:r>
            <a:r>
              <a:rPr lang="zh-TW" altLang="en-US" sz="4400" b="1" dirty="0">
                <a:solidFill>
                  <a:schemeClr val="tx1"/>
                </a:solidFill>
                <a:latin typeface="標楷體" panose="03000509000000000000" pitchFamily="65" charset="-120"/>
                <a:ea typeface="標楷體" panose="03000509000000000000" pitchFamily="65" charset="-120"/>
              </a:rPr>
              <a:t>年日本電池展會前會議</a:t>
            </a:r>
            <a:br>
              <a:rPr lang="en-US" altLang="zh-TW" b="1" dirty="0">
                <a:latin typeface="標楷體" panose="03000509000000000000" pitchFamily="65" charset="-120"/>
                <a:ea typeface="標楷體" panose="03000509000000000000" pitchFamily="65" charset="-120"/>
              </a:rPr>
            </a:br>
            <a:endParaRPr lang="zh-TW" altLang="en-US" dirty="0"/>
          </a:p>
        </p:txBody>
      </p:sp>
    </p:spTree>
    <p:extLst>
      <p:ext uri="{BB962C8B-B14F-4D97-AF65-F5344CB8AC3E}">
        <p14:creationId xmlns:p14="http://schemas.microsoft.com/office/powerpoint/2010/main" val="2846692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descr="一張含有 服裝, 傢俱, 人員, 室內 的圖片&#10;&#10;AI 產生的內容可能不正確。">
            <a:extLst>
              <a:ext uri="{FF2B5EF4-FFF2-40B4-BE49-F238E27FC236}">
                <a16:creationId xmlns:a16="http://schemas.microsoft.com/office/drawing/2014/main" id="{D4D8A697-C962-A19A-FE0C-FE6579BCB870}"/>
              </a:ext>
            </a:extLst>
          </p:cNvPr>
          <p:cNvPicPr>
            <a:picLocks noGrp="1" noChangeAspect="1"/>
          </p:cNvPicPr>
          <p:nvPr>
            <p:ph type="pic" sz="quarter" idx="17"/>
          </p:nvPr>
        </p:nvPicPr>
        <p:blipFill>
          <a:blip r:embed="rId2"/>
          <a:srcRect t="11" b="11"/>
          <a:stretch>
            <a:fillRect/>
          </a:stretch>
        </p:blipFill>
        <p:spPr>
          <a:xfrm>
            <a:off x="418907" y="1134996"/>
            <a:ext cx="4063883" cy="3047912"/>
          </a:xfrm>
        </p:spPr>
      </p:pic>
      <p:pic>
        <p:nvPicPr>
          <p:cNvPr id="9" name="內容版面配置區 8" descr="一張含有 服裝, 傢俱, 人員, 室內 的圖片&#10;&#10;AI 產生的內容可能不正確。">
            <a:extLst>
              <a:ext uri="{FF2B5EF4-FFF2-40B4-BE49-F238E27FC236}">
                <a16:creationId xmlns:a16="http://schemas.microsoft.com/office/drawing/2014/main" id="{430BAEFC-3E5D-E6C6-C764-000A92AD6A1B}"/>
              </a:ext>
            </a:extLst>
          </p:cNvPr>
          <p:cNvPicPr>
            <a:picLocks noGrp="1" noChangeAspect="1"/>
          </p:cNvPicPr>
          <p:nvPr>
            <p:ph sz="quarter" idx="16"/>
          </p:nvPr>
        </p:nvPicPr>
        <p:blipFill>
          <a:blip r:embed="rId3"/>
          <a:stretch>
            <a:fillRect/>
          </a:stretch>
        </p:blipFill>
        <p:spPr>
          <a:xfrm>
            <a:off x="4661212" y="3682515"/>
            <a:ext cx="3853110" cy="2890485"/>
          </a:xfrm>
        </p:spPr>
      </p:pic>
      <p:sp>
        <p:nvSpPr>
          <p:cNvPr id="4" name="內容版面配置區 3">
            <a:extLst>
              <a:ext uri="{FF2B5EF4-FFF2-40B4-BE49-F238E27FC236}">
                <a16:creationId xmlns:a16="http://schemas.microsoft.com/office/drawing/2014/main" id="{CA8A032C-AF6E-6591-8D05-A1441B759872}"/>
              </a:ext>
            </a:extLst>
          </p:cNvPr>
          <p:cNvSpPr>
            <a:spLocks noGrp="1"/>
          </p:cNvSpPr>
          <p:nvPr>
            <p:ph sz="quarter" idx="18"/>
          </p:nvPr>
        </p:nvSpPr>
        <p:spPr/>
        <p:txBody>
          <a:bodyPr/>
          <a:lstStyle/>
          <a:p>
            <a:endParaRPr lang="zh-TW" altLang="en-US"/>
          </a:p>
        </p:txBody>
      </p:sp>
      <p:sp>
        <p:nvSpPr>
          <p:cNvPr id="5" name="標題 4">
            <a:extLst>
              <a:ext uri="{FF2B5EF4-FFF2-40B4-BE49-F238E27FC236}">
                <a16:creationId xmlns:a16="http://schemas.microsoft.com/office/drawing/2014/main" id="{16D58C36-BB18-C23B-83DF-0EF8A0951544}"/>
              </a:ext>
            </a:extLst>
          </p:cNvPr>
          <p:cNvSpPr>
            <a:spLocks noGrp="1"/>
          </p:cNvSpPr>
          <p:nvPr>
            <p:ph type="title"/>
          </p:nvPr>
        </p:nvSpPr>
        <p:spPr>
          <a:xfrm>
            <a:off x="1146802" y="285000"/>
            <a:ext cx="7997198" cy="1268810"/>
          </a:xfrm>
        </p:spPr>
        <p:txBody>
          <a:bodyPr>
            <a:noAutofit/>
          </a:bodyPr>
          <a:lstStyle/>
          <a:p>
            <a:r>
              <a:rPr lang="zh-TW" altLang="en-US" sz="3600" b="1" dirty="0">
                <a:solidFill>
                  <a:schemeClr val="tx1"/>
                </a:solidFill>
                <a:latin typeface="標楷體" panose="03000509000000000000" pitchFamily="65" charset="-120"/>
                <a:ea typeface="標楷體" panose="03000509000000000000" pitchFamily="65" charset="-120"/>
              </a:rPr>
              <a:t>工商時報翁記者專訪理事長及楊教授</a:t>
            </a:r>
            <a:br>
              <a:rPr lang="en-US" altLang="zh-TW" sz="3600" b="1" dirty="0">
                <a:latin typeface="標楷體" panose="03000509000000000000" pitchFamily="65" charset="-120"/>
                <a:ea typeface="標楷體" panose="03000509000000000000" pitchFamily="65" charset="-120"/>
              </a:rPr>
            </a:br>
            <a:endParaRPr lang="zh-TW" altLang="en-US" sz="3600" dirty="0"/>
          </a:p>
        </p:txBody>
      </p:sp>
    </p:spTree>
    <p:extLst>
      <p:ext uri="{BB962C8B-B14F-4D97-AF65-F5344CB8AC3E}">
        <p14:creationId xmlns:p14="http://schemas.microsoft.com/office/powerpoint/2010/main" val="1680142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DCA91-2C74-7BF9-BE97-2B581050E8EC}"/>
            </a:ext>
          </a:extLst>
        </p:cNvPr>
        <p:cNvGrpSpPr/>
        <p:nvPr/>
      </p:nvGrpSpPr>
      <p:grpSpPr>
        <a:xfrm>
          <a:off x="0" y="0"/>
          <a:ext cx="0" cy="0"/>
          <a:chOff x="0" y="0"/>
          <a:chExt cx="0" cy="0"/>
        </a:xfrm>
      </p:grpSpPr>
      <p:pic>
        <p:nvPicPr>
          <p:cNvPr id="13" name="內容版面配置區 12" descr="一張含有 牆, 室內, 人員, 服裝 的圖片&#10;&#10;AI 產生的內容可能不正確。">
            <a:extLst>
              <a:ext uri="{FF2B5EF4-FFF2-40B4-BE49-F238E27FC236}">
                <a16:creationId xmlns:a16="http://schemas.microsoft.com/office/drawing/2014/main" id="{C858CEB4-3D10-30DA-E6E7-78552E82B0DE}"/>
              </a:ext>
            </a:extLst>
          </p:cNvPr>
          <p:cNvPicPr>
            <a:picLocks noGrp="1" noChangeAspect="1"/>
          </p:cNvPicPr>
          <p:nvPr>
            <p:ph sz="quarter" idx="18"/>
          </p:nvPr>
        </p:nvPicPr>
        <p:blipFill>
          <a:blip r:embed="rId2"/>
          <a:stretch>
            <a:fillRect/>
          </a:stretch>
        </p:blipFill>
        <p:spPr>
          <a:xfrm>
            <a:off x="4653536" y="1512035"/>
            <a:ext cx="4134932" cy="1973534"/>
          </a:xfrm>
        </p:spPr>
      </p:pic>
      <p:sp>
        <p:nvSpPr>
          <p:cNvPr id="5" name="標題 4">
            <a:extLst>
              <a:ext uri="{FF2B5EF4-FFF2-40B4-BE49-F238E27FC236}">
                <a16:creationId xmlns:a16="http://schemas.microsoft.com/office/drawing/2014/main" id="{01DE7826-6F7A-1E0E-0BB6-9332F2EBD14C}"/>
              </a:ext>
            </a:extLst>
          </p:cNvPr>
          <p:cNvSpPr>
            <a:spLocks noGrp="1"/>
          </p:cNvSpPr>
          <p:nvPr>
            <p:ph type="title"/>
          </p:nvPr>
        </p:nvSpPr>
        <p:spPr>
          <a:xfrm>
            <a:off x="1465501" y="-133814"/>
            <a:ext cx="6212998" cy="1268810"/>
          </a:xfrm>
        </p:spPr>
        <p:txBody>
          <a:bodyPr>
            <a:normAutofit/>
          </a:bodyPr>
          <a:lstStyle/>
          <a:p>
            <a:r>
              <a:rPr lang="zh-TW" altLang="en-US" sz="3600" b="1" dirty="0">
                <a:solidFill>
                  <a:schemeClr val="tx1"/>
                </a:solidFill>
                <a:latin typeface="標楷體" panose="03000509000000000000" pitchFamily="65" charset="-120"/>
                <a:ea typeface="標楷體" panose="03000509000000000000" pitchFamily="65" charset="-120"/>
              </a:rPr>
              <a:t>台灣瑞典電池洽商會議</a:t>
            </a:r>
            <a:endParaRPr lang="zh-TW" altLang="en-US" sz="3600" dirty="0"/>
          </a:p>
        </p:txBody>
      </p:sp>
      <p:pic>
        <p:nvPicPr>
          <p:cNvPr id="11" name="內容版面配置區 10" descr="一張含有 服裝, 人員, 牆, 室內 的圖片&#10;&#10;AI 產生的內容可能不正確。">
            <a:extLst>
              <a:ext uri="{FF2B5EF4-FFF2-40B4-BE49-F238E27FC236}">
                <a16:creationId xmlns:a16="http://schemas.microsoft.com/office/drawing/2014/main" id="{04600DB8-55F2-2A42-4A01-CD24E80DEC7B}"/>
              </a:ext>
            </a:extLst>
          </p:cNvPr>
          <p:cNvPicPr>
            <a:picLocks noGrp="1" noChangeAspect="1"/>
          </p:cNvPicPr>
          <p:nvPr>
            <p:ph sz="quarter" idx="16"/>
          </p:nvPr>
        </p:nvPicPr>
        <p:blipFill>
          <a:blip r:embed="rId3"/>
          <a:stretch>
            <a:fillRect/>
          </a:stretch>
        </p:blipFill>
        <p:spPr>
          <a:xfrm>
            <a:off x="307089" y="1568605"/>
            <a:ext cx="4134934" cy="1860395"/>
          </a:xfrm>
        </p:spPr>
      </p:pic>
      <p:pic>
        <p:nvPicPr>
          <p:cNvPr id="15" name="圖片 14" descr="一張含有 室內, 人員, 傢俱, 會議 的圖片&#10;&#10;AI 產生的內容可能不正確。">
            <a:extLst>
              <a:ext uri="{FF2B5EF4-FFF2-40B4-BE49-F238E27FC236}">
                <a16:creationId xmlns:a16="http://schemas.microsoft.com/office/drawing/2014/main" id="{593700A5-BBEA-B23A-6202-6A3B3AF1BF70}"/>
              </a:ext>
            </a:extLst>
          </p:cNvPr>
          <p:cNvPicPr>
            <a:picLocks noChangeAspect="1"/>
          </p:cNvPicPr>
          <p:nvPr/>
        </p:nvPicPr>
        <p:blipFill>
          <a:blip r:embed="rId4"/>
          <a:stretch>
            <a:fillRect/>
          </a:stretch>
        </p:blipFill>
        <p:spPr>
          <a:xfrm>
            <a:off x="177112" y="4303221"/>
            <a:ext cx="4394888" cy="1977354"/>
          </a:xfrm>
          <a:prstGeom prst="rect">
            <a:avLst/>
          </a:prstGeom>
        </p:spPr>
      </p:pic>
      <p:pic>
        <p:nvPicPr>
          <p:cNvPr id="17" name="圖片 16" descr="一張含有 人員, 服裝, 人的臉孔, 牆 的圖片&#10;&#10;AI 產生的內容可能不正確。">
            <a:extLst>
              <a:ext uri="{FF2B5EF4-FFF2-40B4-BE49-F238E27FC236}">
                <a16:creationId xmlns:a16="http://schemas.microsoft.com/office/drawing/2014/main" id="{A3041513-E53B-B0CA-2B2A-9E2F4F3B7611}"/>
              </a:ext>
            </a:extLst>
          </p:cNvPr>
          <p:cNvPicPr>
            <a:picLocks noChangeAspect="1"/>
          </p:cNvPicPr>
          <p:nvPr/>
        </p:nvPicPr>
        <p:blipFill>
          <a:blip r:embed="rId5"/>
          <a:stretch>
            <a:fillRect/>
          </a:stretch>
        </p:blipFill>
        <p:spPr>
          <a:xfrm>
            <a:off x="4653536" y="4209655"/>
            <a:ext cx="4490464" cy="2458414"/>
          </a:xfrm>
          <a:prstGeom prst="rect">
            <a:avLst/>
          </a:prstGeom>
        </p:spPr>
      </p:pic>
    </p:spTree>
    <p:extLst>
      <p:ext uri="{BB962C8B-B14F-4D97-AF65-F5344CB8AC3E}">
        <p14:creationId xmlns:p14="http://schemas.microsoft.com/office/powerpoint/2010/main" val="3495466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4088D-BFF9-64A0-99C5-6E2B05427655}"/>
            </a:ext>
          </a:extLst>
        </p:cNvPr>
        <p:cNvGrpSpPr/>
        <p:nvPr/>
      </p:nvGrpSpPr>
      <p:grpSpPr>
        <a:xfrm>
          <a:off x="0" y="0"/>
          <a:ext cx="0" cy="0"/>
          <a:chOff x="0" y="0"/>
          <a:chExt cx="0" cy="0"/>
        </a:xfrm>
      </p:grpSpPr>
      <p:sp>
        <p:nvSpPr>
          <p:cNvPr id="5" name="標題 4">
            <a:extLst>
              <a:ext uri="{FF2B5EF4-FFF2-40B4-BE49-F238E27FC236}">
                <a16:creationId xmlns:a16="http://schemas.microsoft.com/office/drawing/2014/main" id="{2BA013FA-71EF-88F6-CA69-A23D78494BD3}"/>
              </a:ext>
            </a:extLst>
          </p:cNvPr>
          <p:cNvSpPr>
            <a:spLocks noGrp="1"/>
          </p:cNvSpPr>
          <p:nvPr>
            <p:ph type="title"/>
          </p:nvPr>
        </p:nvSpPr>
        <p:spPr>
          <a:xfrm>
            <a:off x="1465501" y="-133814"/>
            <a:ext cx="6212998" cy="1268810"/>
          </a:xfrm>
        </p:spPr>
        <p:txBody>
          <a:bodyPr>
            <a:noAutofit/>
          </a:bodyPr>
          <a:lstStyle/>
          <a:p>
            <a:r>
              <a:rPr lang="zh-TW" altLang="en-US" sz="3600" b="1" dirty="0">
                <a:solidFill>
                  <a:schemeClr val="tx1"/>
                </a:solidFill>
                <a:latin typeface="標楷體" panose="03000509000000000000" pitchFamily="65" charset="-120"/>
                <a:ea typeface="標楷體" panose="03000509000000000000" pitchFamily="65" charset="-120"/>
              </a:rPr>
              <a:t>無人機及</a:t>
            </a:r>
            <a:r>
              <a:rPr lang="en-US" altLang="zh-TW" sz="3600" b="1" dirty="0">
                <a:solidFill>
                  <a:schemeClr val="tx1"/>
                </a:solidFill>
                <a:latin typeface="標楷體" panose="03000509000000000000" pitchFamily="65" charset="-120"/>
                <a:ea typeface="標楷體" panose="03000509000000000000" pitchFamily="65" charset="-120"/>
              </a:rPr>
              <a:t>BBU</a:t>
            </a:r>
            <a:r>
              <a:rPr lang="zh-TW" altLang="en-US" sz="3600" b="1" dirty="0">
                <a:solidFill>
                  <a:schemeClr val="tx1"/>
                </a:solidFill>
                <a:latin typeface="標楷體" panose="03000509000000000000" pitchFamily="65" charset="-120"/>
                <a:ea typeface="標楷體" panose="03000509000000000000" pitchFamily="65" charset="-120"/>
              </a:rPr>
              <a:t>聯盟啟動會議</a:t>
            </a:r>
            <a:br>
              <a:rPr lang="en-US" altLang="zh-TW" sz="3600" b="1" dirty="0">
                <a:solidFill>
                  <a:schemeClr val="tx1"/>
                </a:solidFill>
                <a:latin typeface="標楷體" panose="03000509000000000000" pitchFamily="65" charset="-120"/>
                <a:ea typeface="標楷體" panose="03000509000000000000" pitchFamily="65" charset="-120"/>
              </a:rPr>
            </a:br>
            <a:endParaRPr lang="zh-TW" altLang="en-US" sz="3600" dirty="0"/>
          </a:p>
        </p:txBody>
      </p:sp>
      <p:pic>
        <p:nvPicPr>
          <p:cNvPr id="8" name="內容版面配置區 7" descr="一張含有 室內, 傢俱, 椅子, 服裝 的圖片&#10;&#10;AI 產生的內容可能不正確。">
            <a:extLst>
              <a:ext uri="{FF2B5EF4-FFF2-40B4-BE49-F238E27FC236}">
                <a16:creationId xmlns:a16="http://schemas.microsoft.com/office/drawing/2014/main" id="{C25DE626-A9DD-1CA3-FF97-7E5C143597D3}"/>
              </a:ext>
            </a:extLst>
          </p:cNvPr>
          <p:cNvPicPr>
            <a:picLocks noGrp="1" noChangeAspect="1"/>
          </p:cNvPicPr>
          <p:nvPr>
            <p:ph sz="quarter" idx="18"/>
          </p:nvPr>
        </p:nvPicPr>
        <p:blipFill>
          <a:blip r:embed="rId2"/>
          <a:stretch>
            <a:fillRect/>
          </a:stretch>
        </p:blipFill>
        <p:spPr>
          <a:xfrm>
            <a:off x="4335878" y="3257009"/>
            <a:ext cx="4573947" cy="3431236"/>
          </a:xfrm>
        </p:spPr>
      </p:pic>
      <p:pic>
        <p:nvPicPr>
          <p:cNvPr id="4" name="內容版面配置區 3" descr="一張含有 室內, 人員, 男人, 服裝 的圖片&#10;&#10;AI 產生的內容可能不正確。">
            <a:extLst>
              <a:ext uri="{FF2B5EF4-FFF2-40B4-BE49-F238E27FC236}">
                <a16:creationId xmlns:a16="http://schemas.microsoft.com/office/drawing/2014/main" id="{6BDFD8BF-3084-F304-D4F5-93CFBEA93A5D}"/>
              </a:ext>
            </a:extLst>
          </p:cNvPr>
          <p:cNvPicPr>
            <a:picLocks noGrp="1" noChangeAspect="1"/>
          </p:cNvPicPr>
          <p:nvPr>
            <p:ph sz="quarter" idx="16"/>
          </p:nvPr>
        </p:nvPicPr>
        <p:blipFill>
          <a:blip r:embed="rId3"/>
          <a:stretch>
            <a:fillRect/>
          </a:stretch>
        </p:blipFill>
        <p:spPr>
          <a:xfrm>
            <a:off x="368632" y="880947"/>
            <a:ext cx="4437544" cy="3328910"/>
          </a:xfrm>
        </p:spPr>
      </p:pic>
    </p:spTree>
    <p:extLst>
      <p:ext uri="{BB962C8B-B14F-4D97-AF65-F5344CB8AC3E}">
        <p14:creationId xmlns:p14="http://schemas.microsoft.com/office/powerpoint/2010/main" val="318506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txBox="1"/>
          <p:nvPr/>
        </p:nvSpPr>
        <p:spPr>
          <a:xfrm>
            <a:off x="566184" y="664816"/>
            <a:ext cx="6172201" cy="857250"/>
          </a:xfrm>
          <a:prstGeom prst="rect">
            <a:avLst/>
          </a:prstGeom>
          <a:solidFill>
            <a:srgbClr val="FFFF00"/>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展覽時間</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2026</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3</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月</a:t>
            </a:r>
            <a:r>
              <a:rPr lang="en-US" altLang="zh-TW" sz="2400" dirty="0">
                <a:solidFill>
                  <a:prstClr val="black"/>
                </a:solidFill>
                <a:latin typeface="標楷體" panose="03000509000000000000" pitchFamily="65" charset="-120"/>
                <a:ea typeface="標楷體" panose="03000509000000000000" pitchFamily="65" charset="-120"/>
              </a:rPr>
              <a:t>17-19</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展覽地點</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日本東京有明展覽中心</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6" name="Rectangle 2"/>
          <p:cNvSpPr>
            <a:spLocks noChangeArrowheads="1"/>
          </p:cNvSpPr>
          <p:nvPr/>
        </p:nvSpPr>
        <p:spPr bwMode="auto">
          <a:xfrm>
            <a:off x="1440809" y="-16802"/>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TW"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mn-cs"/>
              </a:rPr>
              <a:t>2026</a:t>
            </a: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年日本展</a:t>
            </a:r>
          </a:p>
        </p:txBody>
      </p:sp>
      <p:sp>
        <p:nvSpPr>
          <p:cNvPr id="7" name="投影片編號版面配置區 4"/>
          <p:cNvSpPr>
            <a:spLocks noGrp="1"/>
          </p:cNvSpPr>
          <p:nvPr>
            <p:ph type="sldNum" sz="quarter" idx="12"/>
          </p:nvPr>
        </p:nvSpPr>
        <p:spPr>
          <a:xfrm>
            <a:off x="8381964" y="6320333"/>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000" b="0" i="0" u="none" strike="noStrike" kern="1200" cap="none" spc="0" normalizeH="0" baseline="0" noProof="0" smtClean="0">
                <a:ln>
                  <a:noFill/>
                </a:ln>
                <a:solidFill>
                  <a:prstClr val="black"/>
                </a:solidFill>
                <a:effectLst/>
                <a:uLnTx/>
                <a:uFillTx/>
                <a:latin typeface="Trebuchet MS" panose="020B0603020202020204"/>
                <a:ea typeface="+mn-ea"/>
                <a:cs typeface="+mn-cs"/>
              </a:rPr>
              <a:t>34</a:t>
            </a:fld>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8" name="表格 7">
            <a:extLst>
              <a:ext uri="{FF2B5EF4-FFF2-40B4-BE49-F238E27FC236}">
                <a16:creationId xmlns:a16="http://schemas.microsoft.com/office/drawing/2014/main" id="{73E9C0EF-58B6-48F1-8758-0785C7770A29}"/>
              </a:ext>
            </a:extLst>
          </p:cNvPr>
          <p:cNvGraphicFramePr>
            <a:graphicFrameLocks noGrp="1"/>
          </p:cNvGraphicFramePr>
          <p:nvPr/>
        </p:nvGraphicFramePr>
        <p:xfrm>
          <a:off x="131654" y="1582556"/>
          <a:ext cx="1843656" cy="2255881"/>
        </p:xfrm>
        <a:graphic>
          <a:graphicData uri="http://schemas.openxmlformats.org/drawingml/2006/table">
            <a:tbl>
              <a:tblPr/>
              <a:tblGrid>
                <a:gridCol w="1296809">
                  <a:extLst>
                    <a:ext uri="{9D8B030D-6E8A-4147-A177-3AD203B41FA5}">
                      <a16:colId xmlns:a16="http://schemas.microsoft.com/office/drawing/2014/main" val="20001"/>
                    </a:ext>
                  </a:extLst>
                </a:gridCol>
                <a:gridCol w="546847">
                  <a:extLst>
                    <a:ext uri="{9D8B030D-6E8A-4147-A177-3AD203B41FA5}">
                      <a16:colId xmlns:a16="http://schemas.microsoft.com/office/drawing/2014/main" val="20002"/>
                    </a:ext>
                  </a:extLst>
                </a:gridCol>
              </a:tblGrid>
              <a:tr h="0">
                <a:tc>
                  <a:txBody>
                    <a:bodyPr/>
                    <a:lstStyle/>
                    <a:p>
                      <a:pPr algn="l" fontAlgn="ctr"/>
                      <a:r>
                        <a:rPr lang="zh-TW" altLang="en-US" sz="1600" b="0" i="0" u="none" strike="noStrike" dirty="0">
                          <a:solidFill>
                            <a:srgbClr val="000000"/>
                          </a:solidFill>
                          <a:effectLst/>
                          <a:latin typeface="新細明體" panose="02020500000000000000" charset="-120"/>
                          <a:ea typeface="新細明體" panose="02020500000000000000" charset="-120"/>
                        </a:rPr>
                        <a:t>  參展公司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600" b="0" i="0" u="none" strike="noStrike">
                          <a:solidFill>
                            <a:srgbClr val="000000"/>
                          </a:solidFill>
                          <a:effectLst/>
                          <a:latin typeface="新細明體" panose="02020500000000000000" charset="-120"/>
                          <a:ea typeface="新細明體" panose="02020500000000000000" charset="-120"/>
                        </a:rPr>
                        <a:t>攤位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0099">
                <a:tc>
                  <a:txBody>
                    <a:bodyPr/>
                    <a:lstStyle/>
                    <a:p>
                      <a:pPr algn="l" fontAlgn="ctr"/>
                      <a:r>
                        <a:rPr lang="zh-TW" altLang="en-US" sz="1600" b="0" i="0" u="none" strike="noStrike" dirty="0">
                          <a:solidFill>
                            <a:srgbClr val="000000"/>
                          </a:solidFill>
                          <a:effectLst/>
                          <a:latin typeface="新細明體" panose="02020500000000000000" charset="-120"/>
                          <a:ea typeface="新細明體" panose="02020500000000000000" charset="-120"/>
                        </a:rPr>
                        <a:t>致茂電子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600" b="0" i="0" u="none" strike="noStrike" dirty="0">
                          <a:solidFill>
                            <a:srgbClr val="000000"/>
                          </a:solidFill>
                          <a:effectLst/>
                          <a:latin typeface="新細明體" panose="02020500000000000000" charset="-120"/>
                          <a:ea typeface="新細明體" panose="02020500000000000000" charset="-120"/>
                        </a:rPr>
                        <a:t>4</a:t>
                      </a:r>
                      <a:r>
                        <a:rPr lang="zh-TW" altLang="en-US" sz="1600" b="0" i="0" u="none" strike="noStrike" dirty="0">
                          <a:solidFill>
                            <a:srgbClr val="000000"/>
                          </a:solidFill>
                          <a:effectLst/>
                          <a:latin typeface="新細明體" panose="02020500000000000000" charset="-120"/>
                          <a:ea typeface="新細明體" panose="02020500000000000000" charset="-120"/>
                        </a:rPr>
                        <a:t> </a:t>
                      </a:r>
                      <a:endParaRPr lang="en-US" altLang="zh-TW" sz="16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0035">
                <a:tc>
                  <a:txBody>
                    <a:bodyPr/>
                    <a:lstStyle/>
                    <a:p>
                      <a:pPr algn="l" fontAlgn="ctr"/>
                      <a:r>
                        <a:rPr lang="zh-TW" altLang="en-US" sz="1600" b="0" i="0" u="none" strike="noStrike" dirty="0">
                          <a:solidFill>
                            <a:srgbClr val="000000"/>
                          </a:solidFill>
                          <a:effectLst/>
                          <a:latin typeface="新細明體" panose="02020500000000000000" charset="-120"/>
                          <a:ea typeface="新細明體" panose="02020500000000000000" charset="-120"/>
                        </a:rPr>
                        <a:t>維洋科技</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600" b="0" i="0" u="none" strike="noStrike" dirty="0">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0035">
                <a:tc>
                  <a:txBody>
                    <a:bodyPr/>
                    <a:lstStyle/>
                    <a:p>
                      <a:pPr algn="l" fontAlgn="ctr"/>
                      <a:r>
                        <a:rPr lang="zh-TW" altLang="en-US" sz="1600" b="0" i="0" u="none" strike="noStrike" dirty="0">
                          <a:solidFill>
                            <a:srgbClr val="000000"/>
                          </a:solidFill>
                          <a:effectLst/>
                          <a:latin typeface="新細明體" panose="02020500000000000000" charset="-120"/>
                          <a:ea typeface="新細明體" panose="02020500000000000000" charset="-120"/>
                        </a:rPr>
                        <a:t>應能科技</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6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0035">
                <a:tc>
                  <a:txBody>
                    <a:bodyPr/>
                    <a:lstStyle/>
                    <a:p>
                      <a:pPr algn="l" fontAlgn="ctr"/>
                      <a:r>
                        <a:rPr lang="zh-TW" altLang="en-US" sz="1600" b="0" i="0" u="none" strike="noStrike" dirty="0">
                          <a:solidFill>
                            <a:srgbClr val="000000"/>
                          </a:solidFill>
                          <a:effectLst/>
                          <a:latin typeface="新細明體" panose="02020500000000000000" charset="-120"/>
                          <a:ea typeface="新細明體" panose="02020500000000000000" charset="-120"/>
                        </a:rPr>
                        <a:t>明志科技大學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6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9667">
                <a:tc>
                  <a:txBody>
                    <a:bodyPr/>
                    <a:lstStyle/>
                    <a:p>
                      <a:pPr algn="l" fontAlgn="ctr"/>
                      <a:r>
                        <a:rPr lang="zh-TW" altLang="en-US" sz="1600" b="0" i="0" u="none" strike="noStrike" dirty="0">
                          <a:solidFill>
                            <a:srgbClr val="000000"/>
                          </a:solidFill>
                          <a:effectLst/>
                          <a:latin typeface="新細明體" panose="02020500000000000000" charset="-120"/>
                          <a:ea typeface="新細明體" panose="02020500000000000000" charset="-120"/>
                        </a:rPr>
                        <a:t>健和興端子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6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0035">
                <a:tc>
                  <a:txBody>
                    <a:bodyPr/>
                    <a:lstStyle/>
                    <a:p>
                      <a:pPr algn="l" fontAlgn="ctr"/>
                      <a:r>
                        <a:rPr lang="zh-TW" altLang="en-US" sz="1600" b="0" i="0" u="none" strike="noStrike" dirty="0">
                          <a:solidFill>
                            <a:srgbClr val="000000"/>
                          </a:solidFill>
                          <a:effectLst/>
                          <a:latin typeface="新細明體" panose="02020500000000000000" charset="-120"/>
                          <a:ea typeface="新細明體" panose="02020500000000000000" charset="-120"/>
                        </a:rPr>
                        <a:t>勗連</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6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35165">
                <a:tc>
                  <a:txBody>
                    <a:bodyPr/>
                    <a:lstStyle/>
                    <a:p>
                      <a:pPr algn="l" fontAlgn="ctr"/>
                      <a:r>
                        <a:rPr lang="zh-TW" altLang="en-US" sz="1600" b="0" i="0" u="none" strike="noStrike" dirty="0">
                          <a:solidFill>
                            <a:srgbClr val="000000"/>
                          </a:solidFill>
                          <a:effectLst/>
                          <a:latin typeface="新細明體" panose="02020500000000000000" charset="-120"/>
                          <a:ea typeface="新細明體" panose="02020500000000000000" charset="-120"/>
                        </a:rPr>
                        <a:t>合計</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zh-TW" sz="1600" b="0" i="0" u="none" strike="noStrike" dirty="0">
                          <a:solidFill>
                            <a:srgbClr val="000000"/>
                          </a:solidFill>
                          <a:effectLst/>
                          <a:latin typeface="新細明體" panose="02020500000000000000" charset="-120"/>
                          <a:ea typeface="新細明體" panose="02020500000000000000" charset="-12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pic>
        <p:nvPicPr>
          <p:cNvPr id="9" name="圖片 8" descr="一張含有 文字, 告示牌, 螢幕擷取畫面, 簽名、標誌 的圖片&#10;&#10;AI 產生的內容可能不正確。">
            <a:extLst>
              <a:ext uri="{FF2B5EF4-FFF2-40B4-BE49-F238E27FC236}">
                <a16:creationId xmlns:a16="http://schemas.microsoft.com/office/drawing/2014/main" id="{5B364B4F-D3FE-E6FA-8717-78028A4F2B93}"/>
              </a:ext>
            </a:extLst>
          </p:cNvPr>
          <p:cNvPicPr>
            <a:picLocks noChangeAspect="1"/>
          </p:cNvPicPr>
          <p:nvPr/>
        </p:nvPicPr>
        <p:blipFill>
          <a:blip r:embed="rId3"/>
          <a:stretch>
            <a:fillRect/>
          </a:stretch>
        </p:blipFill>
        <p:spPr>
          <a:xfrm>
            <a:off x="5710517" y="1582556"/>
            <a:ext cx="3313867" cy="2517290"/>
          </a:xfrm>
          <a:prstGeom prst="rect">
            <a:avLst/>
          </a:prstGeom>
        </p:spPr>
      </p:pic>
      <p:pic>
        <p:nvPicPr>
          <p:cNvPr id="11" name="圖片 10" descr="一張含有 文字, 展覽會, 室內, 天花板 的圖片&#10;&#10;AI 產生的內容可能不正確。">
            <a:extLst>
              <a:ext uri="{FF2B5EF4-FFF2-40B4-BE49-F238E27FC236}">
                <a16:creationId xmlns:a16="http://schemas.microsoft.com/office/drawing/2014/main" id="{764311A6-E71D-ECA2-32E0-353D587EABF7}"/>
              </a:ext>
            </a:extLst>
          </p:cNvPr>
          <p:cNvPicPr>
            <a:picLocks noChangeAspect="1"/>
          </p:cNvPicPr>
          <p:nvPr/>
        </p:nvPicPr>
        <p:blipFill>
          <a:blip r:embed="rId4"/>
          <a:stretch>
            <a:fillRect/>
          </a:stretch>
        </p:blipFill>
        <p:spPr>
          <a:xfrm>
            <a:off x="5393032" y="4238512"/>
            <a:ext cx="3750968" cy="2517289"/>
          </a:xfrm>
          <a:prstGeom prst="rect">
            <a:avLst/>
          </a:prstGeom>
        </p:spPr>
      </p:pic>
      <p:pic>
        <p:nvPicPr>
          <p:cNvPr id="2" name="圖片 1">
            <a:extLst>
              <a:ext uri="{FF2B5EF4-FFF2-40B4-BE49-F238E27FC236}">
                <a16:creationId xmlns:a16="http://schemas.microsoft.com/office/drawing/2014/main" id="{29A82011-7ED0-BA7F-B46A-58E2975E4635}"/>
              </a:ext>
            </a:extLst>
          </p:cNvPr>
          <p:cNvPicPr>
            <a:picLocks noChangeAspect="1"/>
          </p:cNvPicPr>
          <p:nvPr/>
        </p:nvPicPr>
        <p:blipFill>
          <a:blip r:embed="rId5"/>
          <a:stretch>
            <a:fillRect/>
          </a:stretch>
        </p:blipFill>
        <p:spPr>
          <a:xfrm>
            <a:off x="2055992" y="1568215"/>
            <a:ext cx="3654525" cy="2370608"/>
          </a:xfrm>
          <a:prstGeom prst="rect">
            <a:avLst/>
          </a:prstGeom>
        </p:spPr>
      </p:pic>
      <p:pic>
        <p:nvPicPr>
          <p:cNvPr id="10" name="圖片 9">
            <a:extLst>
              <a:ext uri="{FF2B5EF4-FFF2-40B4-BE49-F238E27FC236}">
                <a16:creationId xmlns:a16="http://schemas.microsoft.com/office/drawing/2014/main" id="{24D2BC3C-1BBD-F57B-C617-87C488A03E88}"/>
              </a:ext>
            </a:extLst>
          </p:cNvPr>
          <p:cNvPicPr>
            <a:picLocks noChangeAspect="1"/>
          </p:cNvPicPr>
          <p:nvPr/>
        </p:nvPicPr>
        <p:blipFill>
          <a:blip r:embed="rId6"/>
          <a:stretch>
            <a:fillRect/>
          </a:stretch>
        </p:blipFill>
        <p:spPr>
          <a:xfrm>
            <a:off x="172756" y="4059213"/>
            <a:ext cx="4970877" cy="2798787"/>
          </a:xfrm>
          <a:prstGeom prst="rect">
            <a:avLst/>
          </a:prstGeom>
        </p:spPr>
      </p:pic>
    </p:spTree>
    <p:extLst>
      <p:ext uri="{BB962C8B-B14F-4D97-AF65-F5344CB8AC3E}">
        <p14:creationId xmlns:p14="http://schemas.microsoft.com/office/powerpoint/2010/main" val="3581880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672511" y="108446"/>
            <a:ext cx="6928120" cy="659986"/>
          </a:xfrm>
          <a:prstGeom prst="rect">
            <a:avLst/>
          </a:prstGeom>
        </p:spPr>
        <p:txBody>
          <a:bodyPr vert="horz" lIns="91440" tIns="45720" rIns="91440" bIns="45720" rtlCol="0">
            <a:noAutofit/>
          </a:bodyPr>
          <a:lstStyle/>
          <a:p>
            <a:pPr algn="ctr"/>
            <a:r>
              <a:rPr lang="en-US" altLang="zh-TW" sz="3200" dirty="0">
                <a:latin typeface="標楷體" panose="03000509000000000000" pitchFamily="65" charset="-120"/>
                <a:ea typeface="標楷體" panose="03000509000000000000" pitchFamily="65" charset="-120"/>
              </a:rPr>
              <a:t>2026/3/17-19</a:t>
            </a:r>
            <a:r>
              <a:rPr lang="zh-TW" altLang="en-US" sz="3200" dirty="0">
                <a:latin typeface="標楷體" panose="03000509000000000000" pitchFamily="65" charset="-120"/>
                <a:ea typeface="標楷體" panose="03000509000000000000" pitchFamily="65" charset="-120"/>
              </a:rPr>
              <a:t>日本二次電池展</a:t>
            </a: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35</a:t>
            </a:fld>
            <a:endParaRPr lang="en-US" sz="2000" dirty="0">
              <a:solidFill>
                <a:schemeClr val="tx1"/>
              </a:solidFill>
            </a:endParaRPr>
          </a:p>
        </p:txBody>
      </p:sp>
      <p:sp>
        <p:nvSpPr>
          <p:cNvPr id="35" name="文字方塊 34">
            <a:extLst>
              <a:ext uri="{FF2B5EF4-FFF2-40B4-BE49-F238E27FC236}">
                <a16:creationId xmlns:a16="http://schemas.microsoft.com/office/drawing/2014/main" id="{DD08D34C-B0EB-442A-B769-582718D20C2B}"/>
              </a:ext>
            </a:extLst>
          </p:cNvPr>
          <p:cNvSpPr txBox="1"/>
          <p:nvPr/>
        </p:nvSpPr>
        <p:spPr>
          <a:xfrm>
            <a:off x="673597" y="663968"/>
            <a:ext cx="8002317" cy="923330"/>
          </a:xfrm>
          <a:prstGeom prst="rect">
            <a:avLst/>
          </a:prstGeom>
          <a:noFill/>
        </p:spPr>
        <p:txBody>
          <a:bodyPr wrap="square">
            <a:spAutoFit/>
          </a:bodyPr>
          <a:lstStyle/>
          <a:p>
            <a:pPr marL="285750" indent="-285750">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展覽期間透過大會提供的官方網站達成了相當亮眼的成績，包括推薦次數</a:t>
            </a:r>
            <a:r>
              <a:rPr lang="en-US" altLang="zh-TW" dirty="0">
                <a:latin typeface="標楷體" panose="03000509000000000000" pitchFamily="65" charset="-120"/>
                <a:ea typeface="標楷體" panose="03000509000000000000" pitchFamily="65" charset="-120"/>
              </a:rPr>
              <a:t>16500</a:t>
            </a:r>
            <a:r>
              <a:rPr lang="zh-TW" altLang="en-US" dirty="0">
                <a:latin typeface="標楷體" panose="03000509000000000000" pitchFamily="65" charset="-120"/>
                <a:ea typeface="標楷體" panose="03000509000000000000" pitchFamily="65" charset="-120"/>
              </a:rPr>
              <a:t>次、實際觀看達</a:t>
            </a:r>
            <a:r>
              <a:rPr lang="en-US" altLang="zh-TW" dirty="0">
                <a:latin typeface="標楷體" panose="03000509000000000000" pitchFamily="65" charset="-120"/>
                <a:ea typeface="標楷體" panose="03000509000000000000" pitchFamily="65" charset="-120"/>
              </a:rPr>
              <a:t>6000</a:t>
            </a:r>
            <a:r>
              <a:rPr lang="zh-TW" altLang="en-US" dirty="0">
                <a:latin typeface="標楷體" panose="03000509000000000000" pitchFamily="65" charset="-120"/>
                <a:ea typeface="標楷體" panose="03000509000000000000" pitchFamily="65" charset="-120"/>
              </a:rPr>
              <a:t>次、點擊次數</a:t>
            </a:r>
            <a:r>
              <a:rPr lang="en-US" altLang="zh-TW" dirty="0">
                <a:latin typeface="標楷體" panose="03000509000000000000" pitchFamily="65" charset="-120"/>
                <a:ea typeface="標楷體" panose="03000509000000000000" pitchFamily="65" charset="-120"/>
              </a:rPr>
              <a:t>540</a:t>
            </a:r>
            <a:r>
              <a:rPr lang="zh-TW" altLang="en-US" dirty="0">
                <a:latin typeface="標楷體" panose="03000509000000000000" pitchFamily="65" charset="-120"/>
                <a:ea typeface="標楷體" panose="03000509000000000000" pitchFamily="65" charset="-120"/>
              </a:rPr>
              <a:t>次、公司簡介觀看達</a:t>
            </a:r>
            <a:r>
              <a:rPr lang="en-US" altLang="zh-TW" dirty="0">
                <a:latin typeface="標楷體" panose="03000509000000000000" pitchFamily="65" charset="-120"/>
                <a:ea typeface="標楷體" panose="03000509000000000000" pitchFamily="65" charset="-120"/>
              </a:rPr>
              <a:t>4500</a:t>
            </a:r>
            <a:r>
              <a:rPr lang="zh-TW" altLang="en-US" dirty="0">
                <a:latin typeface="標楷體" panose="03000509000000000000" pitchFamily="65" charset="-120"/>
                <a:ea typeface="標楷體" panose="03000509000000000000" pitchFamily="65" charset="-120"/>
              </a:rPr>
              <a:t>次、產品目錄觀看</a:t>
            </a:r>
            <a:r>
              <a:rPr lang="en-US" altLang="zh-TW" dirty="0">
                <a:latin typeface="標楷體" panose="03000509000000000000" pitchFamily="65" charset="-120"/>
                <a:ea typeface="標楷體" panose="03000509000000000000" pitchFamily="65" charset="-120"/>
              </a:rPr>
              <a:t>1700</a:t>
            </a:r>
            <a:r>
              <a:rPr lang="zh-TW" altLang="en-US" dirty="0">
                <a:latin typeface="標楷體" panose="03000509000000000000" pitchFamily="65" charset="-120"/>
                <a:ea typeface="標楷體" panose="03000509000000000000" pitchFamily="65" charset="-120"/>
              </a:rPr>
              <a:t>次。實體參訪的廠商家數約</a:t>
            </a:r>
            <a:r>
              <a:rPr lang="en-US" altLang="zh-TW" dirty="0">
                <a:latin typeface="標楷體" panose="03000509000000000000" pitchFamily="65" charset="-120"/>
                <a:ea typeface="標楷體" panose="03000509000000000000" pitchFamily="65" charset="-120"/>
              </a:rPr>
              <a:t>875</a:t>
            </a:r>
            <a:r>
              <a:rPr lang="zh-TW" altLang="en-US" dirty="0">
                <a:latin typeface="標楷體" panose="03000509000000000000" pitchFamily="65" charset="-120"/>
                <a:ea typeface="標楷體" panose="03000509000000000000" pitchFamily="65" charset="-120"/>
              </a:rPr>
              <a:t>家，目標客戶群達</a:t>
            </a:r>
            <a:r>
              <a:rPr lang="en-US" altLang="zh-TW" dirty="0">
                <a:latin typeface="標楷體" panose="03000509000000000000" pitchFamily="65" charset="-120"/>
                <a:ea typeface="標楷體" panose="03000509000000000000" pitchFamily="65" charset="-120"/>
              </a:rPr>
              <a:t>120</a:t>
            </a:r>
            <a:r>
              <a:rPr lang="zh-TW" altLang="en-US" dirty="0">
                <a:latin typeface="標楷體" panose="03000509000000000000" pitchFamily="65" charset="-120"/>
                <a:ea typeface="標楷體" panose="03000509000000000000" pitchFamily="65" charset="-120"/>
              </a:rPr>
              <a:t>家。</a:t>
            </a:r>
          </a:p>
        </p:txBody>
      </p:sp>
      <p:pic>
        <p:nvPicPr>
          <p:cNvPr id="5" name="圖片 4">
            <a:extLst>
              <a:ext uri="{FF2B5EF4-FFF2-40B4-BE49-F238E27FC236}">
                <a16:creationId xmlns:a16="http://schemas.microsoft.com/office/drawing/2014/main" id="{9028FC75-498E-EC0B-840F-E453F4E8E33D}"/>
              </a:ext>
            </a:extLst>
          </p:cNvPr>
          <p:cNvPicPr>
            <a:picLocks noChangeAspect="1"/>
          </p:cNvPicPr>
          <p:nvPr/>
        </p:nvPicPr>
        <p:blipFill>
          <a:blip r:embed="rId3"/>
          <a:stretch>
            <a:fillRect/>
          </a:stretch>
        </p:blipFill>
        <p:spPr>
          <a:xfrm>
            <a:off x="225344" y="1770645"/>
            <a:ext cx="4324292" cy="2433365"/>
          </a:xfrm>
          <a:prstGeom prst="rect">
            <a:avLst/>
          </a:prstGeom>
        </p:spPr>
      </p:pic>
      <p:pic>
        <p:nvPicPr>
          <p:cNvPr id="9" name="圖片 8">
            <a:extLst>
              <a:ext uri="{FF2B5EF4-FFF2-40B4-BE49-F238E27FC236}">
                <a16:creationId xmlns:a16="http://schemas.microsoft.com/office/drawing/2014/main" id="{2A56D736-7F28-3E8A-A362-9570995C4FFF}"/>
              </a:ext>
            </a:extLst>
          </p:cNvPr>
          <p:cNvPicPr>
            <a:picLocks noChangeAspect="1"/>
          </p:cNvPicPr>
          <p:nvPr/>
        </p:nvPicPr>
        <p:blipFill>
          <a:blip r:embed="rId4"/>
          <a:stretch>
            <a:fillRect/>
          </a:stretch>
        </p:blipFill>
        <p:spPr>
          <a:xfrm>
            <a:off x="91275" y="4274000"/>
            <a:ext cx="4467603" cy="2514009"/>
          </a:xfrm>
          <a:prstGeom prst="rect">
            <a:avLst/>
          </a:prstGeom>
        </p:spPr>
      </p:pic>
      <p:pic>
        <p:nvPicPr>
          <p:cNvPr id="13" name="圖片 12">
            <a:extLst>
              <a:ext uri="{FF2B5EF4-FFF2-40B4-BE49-F238E27FC236}">
                <a16:creationId xmlns:a16="http://schemas.microsoft.com/office/drawing/2014/main" id="{9BF01F7A-747C-0440-4D5D-784B9EA2BAB2}"/>
              </a:ext>
            </a:extLst>
          </p:cNvPr>
          <p:cNvPicPr>
            <a:picLocks noChangeAspect="1"/>
          </p:cNvPicPr>
          <p:nvPr/>
        </p:nvPicPr>
        <p:blipFill>
          <a:blip r:embed="rId5"/>
          <a:stretch>
            <a:fillRect/>
          </a:stretch>
        </p:blipFill>
        <p:spPr>
          <a:xfrm>
            <a:off x="4724394" y="1770645"/>
            <a:ext cx="1929566" cy="3429000"/>
          </a:xfrm>
          <a:prstGeom prst="rect">
            <a:avLst/>
          </a:prstGeom>
        </p:spPr>
      </p:pic>
      <p:pic>
        <p:nvPicPr>
          <p:cNvPr id="15" name="圖片 14">
            <a:extLst>
              <a:ext uri="{FF2B5EF4-FFF2-40B4-BE49-F238E27FC236}">
                <a16:creationId xmlns:a16="http://schemas.microsoft.com/office/drawing/2014/main" id="{DC1D5A41-0EEE-B908-A68F-25A66DBC5D03}"/>
              </a:ext>
            </a:extLst>
          </p:cNvPr>
          <p:cNvPicPr>
            <a:picLocks noChangeAspect="1"/>
          </p:cNvPicPr>
          <p:nvPr/>
        </p:nvPicPr>
        <p:blipFill>
          <a:blip r:embed="rId6"/>
          <a:stretch>
            <a:fillRect/>
          </a:stretch>
        </p:blipFill>
        <p:spPr>
          <a:xfrm>
            <a:off x="6760454" y="2351564"/>
            <a:ext cx="2194527" cy="3899858"/>
          </a:xfrm>
          <a:prstGeom prst="rect">
            <a:avLst/>
          </a:prstGeom>
        </p:spPr>
      </p:pic>
    </p:spTree>
    <p:extLst>
      <p:ext uri="{BB962C8B-B14F-4D97-AF65-F5344CB8AC3E}">
        <p14:creationId xmlns:p14="http://schemas.microsoft.com/office/powerpoint/2010/main" val="2410940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9" name="文字方塊 28"/>
          <p:cNvSpPr txBox="1"/>
          <p:nvPr/>
        </p:nvSpPr>
        <p:spPr>
          <a:xfrm>
            <a:off x="1044575" y="428698"/>
            <a:ext cx="6928120" cy="659986"/>
          </a:xfrm>
          <a:prstGeom prst="rect">
            <a:avLst/>
          </a:prstGeom>
        </p:spPr>
        <p:txBody>
          <a:bodyPr vert="horz" lIns="91440" tIns="45720" rIns="91440" bIns="45720" rtlCol="0">
            <a:noAutofit/>
          </a:bodyPr>
          <a:lstStyle/>
          <a:p>
            <a:pPr algn="ctr"/>
            <a:r>
              <a:rPr lang="zh-TW" altLang="en-US" sz="3200" dirty="0">
                <a:latin typeface="標楷體" panose="03000509000000000000" pitchFamily="65" charset="-120"/>
                <a:ea typeface="標楷體" panose="03000509000000000000" pitchFamily="65" charset="-120"/>
              </a:rPr>
              <a:t>協會獲取日本二次電池展研討會資料</a:t>
            </a: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36</a:t>
            </a:fld>
            <a:endParaRPr lang="en-US" sz="2000" dirty="0">
              <a:solidFill>
                <a:schemeClr val="tx1"/>
              </a:solidFill>
            </a:endParaRPr>
          </a:p>
        </p:txBody>
      </p:sp>
      <p:sp>
        <p:nvSpPr>
          <p:cNvPr id="41" name="文字方塊 40">
            <a:extLst>
              <a:ext uri="{FF2B5EF4-FFF2-40B4-BE49-F238E27FC236}">
                <a16:creationId xmlns:a16="http://schemas.microsoft.com/office/drawing/2014/main" id="{9042F9BD-2C25-43C2-9C76-E1963DB1CD42}"/>
              </a:ext>
            </a:extLst>
          </p:cNvPr>
          <p:cNvSpPr txBox="1"/>
          <p:nvPr/>
        </p:nvSpPr>
        <p:spPr>
          <a:xfrm>
            <a:off x="93827" y="1260165"/>
            <a:ext cx="8835230" cy="4247317"/>
          </a:xfrm>
          <a:prstGeom prst="rect">
            <a:avLst/>
          </a:prstGeom>
          <a:noFill/>
        </p:spPr>
        <p:txBody>
          <a:bodyPr wrap="square">
            <a:spAutoFit/>
          </a:bodyPr>
          <a:lstStyle/>
          <a:p>
            <a:pPr marL="285750" indent="-285750">
              <a:buFont typeface="Wingdings" panose="05000000000000000000" pitchFamily="2" charset="2"/>
              <a:buChar char="Ø"/>
            </a:pPr>
            <a:r>
              <a:rPr lang="en-US" altLang="zh-TW" dirty="0"/>
              <a:t>Current Status and Future Direction of the Battery Industry, Ministry of Economy, Trade and Industry , Okada, Aki</a:t>
            </a:r>
          </a:p>
          <a:p>
            <a:pPr marL="285750" indent="-285750">
              <a:buFont typeface="Wingdings" panose="05000000000000000000" pitchFamily="2" charset="2"/>
              <a:buChar char="Ø"/>
            </a:pPr>
            <a:r>
              <a:rPr lang="en-US" altLang="zh-TW" dirty="0"/>
              <a:t>Challenge for Next Generation Battery ,Nissan Motor Co., </a:t>
            </a:r>
            <a:r>
              <a:rPr lang="en-US" altLang="zh-TW" dirty="0" err="1"/>
              <a:t>Ltd.,Kiyoshi</a:t>
            </a:r>
            <a:r>
              <a:rPr lang="en-US" altLang="zh-TW" dirty="0"/>
              <a:t> Takagi</a:t>
            </a:r>
          </a:p>
          <a:p>
            <a:pPr marL="285750" indent="-285750">
              <a:buFont typeface="Wingdings" panose="05000000000000000000" pitchFamily="2" charset="2"/>
              <a:buChar char="Ø"/>
            </a:pPr>
            <a:r>
              <a:rPr lang="en-US" altLang="zh-TW" dirty="0"/>
              <a:t>The Latest Technology in Battery Modeling &amp; Simulation ,KOBELCO Research Institute, Inc. , Tatsuya </a:t>
            </a:r>
            <a:r>
              <a:rPr lang="en-US" altLang="zh-TW" dirty="0" err="1"/>
              <a:t>Yamaue</a:t>
            </a:r>
            <a:endParaRPr lang="en-US" altLang="zh-TW" dirty="0"/>
          </a:p>
          <a:p>
            <a:pPr marL="285750" indent="-285750">
              <a:buFont typeface="Wingdings" panose="05000000000000000000" pitchFamily="2" charset="2"/>
              <a:buChar char="Ø"/>
            </a:pPr>
            <a:r>
              <a:rPr lang="en-US" altLang="zh-TW" dirty="0"/>
              <a:t>Application of High Throughput Technology to LIB Materials, Wildcat Discovery Technologies Co. ,</a:t>
            </a:r>
            <a:r>
              <a:rPr lang="en-US" altLang="zh-TW" dirty="0" err="1"/>
              <a:t>Tadahiko</a:t>
            </a:r>
            <a:r>
              <a:rPr lang="en-US" altLang="zh-TW" dirty="0"/>
              <a:t> Kubota</a:t>
            </a:r>
          </a:p>
          <a:p>
            <a:pPr marL="285750" indent="-285750">
              <a:buFont typeface="Wingdings" panose="05000000000000000000" pitchFamily="2" charset="2"/>
              <a:buChar char="Ø"/>
            </a:pPr>
            <a:r>
              <a:rPr lang="en-AU" altLang="zh-TW" dirty="0" err="1"/>
              <a:t>Lyten's</a:t>
            </a:r>
            <a:r>
              <a:rPr lang="en-AU" altLang="zh-TW" dirty="0"/>
              <a:t> Advancements in Lithium-</a:t>
            </a:r>
            <a:r>
              <a:rPr lang="en-AU" altLang="zh-TW" dirty="0" err="1"/>
              <a:t>Sulfur</a:t>
            </a:r>
            <a:r>
              <a:rPr lang="en-AU" altLang="zh-TW" dirty="0"/>
              <a:t> Batteries ,LYTEN Inc., Celina </a:t>
            </a:r>
            <a:r>
              <a:rPr lang="en-AU" altLang="zh-TW" dirty="0" err="1"/>
              <a:t>Mikolajczak</a:t>
            </a:r>
            <a:endParaRPr lang="en-AU" altLang="zh-TW" dirty="0"/>
          </a:p>
          <a:p>
            <a:pPr marL="285750" indent="-285750">
              <a:buFont typeface="Wingdings" panose="05000000000000000000" pitchFamily="2" charset="2"/>
              <a:buChar char="Ø"/>
            </a:pPr>
            <a:r>
              <a:rPr lang="en-AU" altLang="zh-TW" dirty="0"/>
              <a:t>Changing the conventional wisdom about storage batteries. Introducing the latest technology, </a:t>
            </a:r>
            <a:r>
              <a:rPr lang="en-AU" altLang="zh-TW" dirty="0" err="1"/>
              <a:t>TENER;Contemporary</a:t>
            </a:r>
            <a:r>
              <a:rPr lang="en-AU" altLang="zh-TW" dirty="0"/>
              <a:t> </a:t>
            </a:r>
            <a:r>
              <a:rPr lang="en-AU" altLang="zh-TW" dirty="0" err="1"/>
              <a:t>Amperex</a:t>
            </a:r>
            <a:r>
              <a:rPr lang="en-AU" altLang="zh-TW" dirty="0"/>
              <a:t> Technology Co., Ltd. (CATL), Yue Huang</a:t>
            </a:r>
          </a:p>
          <a:p>
            <a:pPr marL="285750" indent="-285750">
              <a:buFont typeface="Wingdings" panose="05000000000000000000" pitchFamily="2" charset="2"/>
              <a:buChar char="Ø"/>
            </a:pPr>
            <a:r>
              <a:rPr lang="en-AU" altLang="zh-TW" dirty="0"/>
              <a:t>Development Trends of Functional </a:t>
            </a:r>
            <a:r>
              <a:rPr lang="en-AU" altLang="zh-TW" dirty="0" err="1"/>
              <a:t>Electrolytes,Yamaguchi</a:t>
            </a:r>
            <a:r>
              <a:rPr lang="en-AU" altLang="zh-TW" dirty="0"/>
              <a:t> University, Koji Abe</a:t>
            </a:r>
          </a:p>
          <a:p>
            <a:pPr marL="285750" indent="-285750">
              <a:buFont typeface="Wingdings" panose="05000000000000000000" pitchFamily="2" charset="2"/>
              <a:buChar char="Ø"/>
            </a:pPr>
            <a:r>
              <a:rPr lang="en-AU" altLang="zh-TW" dirty="0"/>
              <a:t>Progress, Challenges and Opportunities of High Energy Density Cathode Materials for Li-ion Battery, BEIJING EASPRING MATERIAL TECHNOLOGY Co., Ltd., </a:t>
            </a:r>
            <a:r>
              <a:rPr lang="en-AU" altLang="zh-TW" dirty="0" err="1"/>
              <a:t>Yanbin</a:t>
            </a:r>
            <a:r>
              <a:rPr lang="en-AU" altLang="zh-TW" dirty="0"/>
              <a:t> Chen</a:t>
            </a:r>
            <a:endParaRPr lang="zh-TW"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內容版面配置區 24">
            <a:extLst>
              <a:ext uri="{FF2B5EF4-FFF2-40B4-BE49-F238E27FC236}">
                <a16:creationId xmlns:a16="http://schemas.microsoft.com/office/drawing/2014/main" id="{9655CC60-426E-ABE9-E9ED-B45A9B5C1C02}"/>
              </a:ext>
            </a:extLst>
          </p:cNvPr>
          <p:cNvPicPr>
            <a:picLocks noGrp="1" noChangeAspect="1"/>
          </p:cNvPicPr>
          <p:nvPr>
            <p:ph sz="quarter" idx="18"/>
          </p:nvPr>
        </p:nvPicPr>
        <p:blipFill>
          <a:blip r:embed="rId3"/>
          <a:stretch>
            <a:fillRect/>
          </a:stretch>
        </p:blipFill>
        <p:spPr>
          <a:xfrm>
            <a:off x="4744672" y="3970116"/>
            <a:ext cx="3635398" cy="2597951"/>
          </a:xfrm>
          <a:prstGeom prst="rect">
            <a:avLst/>
          </a:prstGeom>
        </p:spPr>
      </p:pic>
      <p:pic>
        <p:nvPicPr>
          <p:cNvPr id="23" name="內容版面配置區 22">
            <a:extLst>
              <a:ext uri="{FF2B5EF4-FFF2-40B4-BE49-F238E27FC236}">
                <a16:creationId xmlns:a16="http://schemas.microsoft.com/office/drawing/2014/main" id="{3853A5BB-9918-0477-F123-E003908472A8}"/>
              </a:ext>
            </a:extLst>
          </p:cNvPr>
          <p:cNvPicPr>
            <a:picLocks noGrp="1" noChangeAspect="1"/>
          </p:cNvPicPr>
          <p:nvPr>
            <p:ph sz="quarter" idx="16"/>
          </p:nvPr>
        </p:nvPicPr>
        <p:blipFill>
          <a:blip r:embed="rId4"/>
          <a:srcRect t="27117"/>
          <a:stretch>
            <a:fillRect/>
          </a:stretch>
        </p:blipFill>
        <p:spPr>
          <a:xfrm>
            <a:off x="4906718" y="1306548"/>
            <a:ext cx="3311307" cy="2481922"/>
          </a:xfrm>
          <a:prstGeom prst="rect">
            <a:avLst/>
          </a:prstGeom>
        </p:spPr>
      </p:pic>
      <p:pic>
        <p:nvPicPr>
          <p:cNvPr id="31" name="圖片 30">
            <a:extLst>
              <a:ext uri="{FF2B5EF4-FFF2-40B4-BE49-F238E27FC236}">
                <a16:creationId xmlns:a16="http://schemas.microsoft.com/office/drawing/2014/main" id="{7B9F9187-A7B2-64D9-B10B-0D2AB421877D}"/>
              </a:ext>
            </a:extLst>
          </p:cNvPr>
          <p:cNvPicPr>
            <a:picLocks noChangeAspect="1"/>
          </p:cNvPicPr>
          <p:nvPr/>
        </p:nvPicPr>
        <p:blipFill>
          <a:blip r:embed="rId5"/>
          <a:srcRect l="11201" t="19052" r="14437" b="4228"/>
          <a:stretch>
            <a:fillRect/>
          </a:stretch>
        </p:blipFill>
        <p:spPr>
          <a:xfrm>
            <a:off x="601884" y="3669174"/>
            <a:ext cx="3894615" cy="2898893"/>
          </a:xfrm>
          <a:prstGeom prst="rect">
            <a:avLst/>
          </a:prstGeom>
        </p:spPr>
      </p:pic>
      <p:sp>
        <p:nvSpPr>
          <p:cNvPr id="6" name="Rectangle 2">
            <a:extLst>
              <a:ext uri="{FF2B5EF4-FFF2-40B4-BE49-F238E27FC236}">
                <a16:creationId xmlns:a16="http://schemas.microsoft.com/office/drawing/2014/main" id="{D034499F-0265-209E-3321-5C07BDE84FDF}"/>
              </a:ext>
            </a:extLst>
          </p:cNvPr>
          <p:cNvSpPr>
            <a:spLocks noChangeArrowheads="1"/>
          </p:cNvSpPr>
          <p:nvPr/>
        </p:nvSpPr>
        <p:spPr bwMode="auto">
          <a:xfrm>
            <a:off x="1213928" y="7415"/>
            <a:ext cx="780001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TW"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XPONENTIAL Detroit 2026</a:t>
            </a:r>
          </a:p>
          <a:p>
            <a:pPr marL="0" marR="0" lvl="0" indent="0" algn="ctr" defTabSz="457200" rtl="0" eaLnBrk="1" fontAlgn="auto" latinLnBrk="0" hangingPunct="1">
              <a:lnSpc>
                <a:spcPct val="100000"/>
              </a:lnSpc>
              <a:spcBef>
                <a:spcPts val="0"/>
              </a:spcBef>
              <a:spcAft>
                <a:spcPts val="0"/>
              </a:spcAft>
              <a:buClrTx/>
              <a:buSzTx/>
              <a:buFontTx/>
              <a:buNone/>
              <a:defRPr/>
            </a:pP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國際海陸空無人載具及自駕系統產業鏈展</a:t>
            </a:r>
          </a:p>
        </p:txBody>
      </p:sp>
      <p:sp>
        <p:nvSpPr>
          <p:cNvPr id="8" name="內容版面配置區 2">
            <a:extLst>
              <a:ext uri="{FF2B5EF4-FFF2-40B4-BE49-F238E27FC236}">
                <a16:creationId xmlns:a16="http://schemas.microsoft.com/office/drawing/2014/main" id="{DE32C78C-79C1-D78A-6BD7-6F9D09A245E0}"/>
              </a:ext>
            </a:extLst>
          </p:cNvPr>
          <p:cNvSpPr txBox="1"/>
          <p:nvPr/>
        </p:nvSpPr>
        <p:spPr>
          <a:xfrm>
            <a:off x="244193" y="1391030"/>
            <a:ext cx="4457416" cy="1751779"/>
          </a:xfrm>
          <a:prstGeom prst="rect">
            <a:avLst/>
          </a:prstGeom>
          <a:solidFill>
            <a:srgbClr val="FFFF00"/>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defTabSz="914400" rtl="0" eaLnBrk="1" fontAlgn="auto" latinLnBrk="0" hangingPunct="1">
              <a:lnSpc>
                <a:spcPct val="90000"/>
              </a:lnSpc>
              <a:spcBef>
                <a:spcPts val="1000"/>
              </a:spcBef>
              <a:spcAft>
                <a:spcPts val="0"/>
              </a:spcAft>
              <a:buClrTx/>
              <a:buSzTx/>
              <a:buFont typeface="Wingdings" panose="05000000000000000000" pitchFamily="2" charset="2"/>
              <a:buChar char="Ø"/>
              <a:defRPr/>
            </a:pPr>
            <a:r>
              <a:rPr kumimoji="0"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時間</a:t>
            </a:r>
            <a:r>
              <a:rPr kumimoji="0"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:2026 </a:t>
            </a:r>
            <a:r>
              <a:rPr kumimoji="0"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 </a:t>
            </a:r>
            <a:r>
              <a:rPr kumimoji="0"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5 </a:t>
            </a:r>
            <a:r>
              <a:rPr kumimoji="0"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月 </a:t>
            </a:r>
            <a:r>
              <a:rPr kumimoji="0"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12-14 </a:t>
            </a:r>
            <a:r>
              <a:rPr kumimoji="0"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endParaRPr kumimoji="0"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R="0" lvl="0" defTabSz="914400" rtl="0" eaLnBrk="1" fontAlgn="auto" latinLnBrk="0" hangingPunct="1">
              <a:lnSpc>
                <a:spcPct val="90000"/>
              </a:lnSpc>
              <a:spcBef>
                <a:spcPts val="1000"/>
              </a:spcBef>
              <a:spcAft>
                <a:spcPts val="0"/>
              </a:spcAft>
              <a:buClrTx/>
              <a:buSzTx/>
              <a:buFont typeface="Wingdings" panose="05000000000000000000" pitchFamily="2" charset="2"/>
              <a:buChar char="Ø"/>
              <a:defRPr/>
            </a:pPr>
            <a:r>
              <a:rPr lang="zh-TW" altLang="en-US" sz="1800" dirty="0">
                <a:solidFill>
                  <a:prstClr val="black"/>
                </a:solidFill>
                <a:latin typeface="標楷體" panose="03000509000000000000" pitchFamily="65" charset="-120"/>
                <a:ea typeface="標楷體" panose="03000509000000000000" pitchFamily="65" charset="-120"/>
              </a:rPr>
              <a:t>地點</a:t>
            </a:r>
            <a:r>
              <a:rPr lang="en-US" altLang="zh-TW" sz="1800" dirty="0">
                <a:solidFill>
                  <a:prstClr val="black"/>
                </a:solidFill>
                <a:latin typeface="標楷體" panose="03000509000000000000" pitchFamily="65" charset="-120"/>
                <a:ea typeface="標楷體" panose="03000509000000000000" pitchFamily="65" charset="-120"/>
              </a:rPr>
              <a:t>:</a:t>
            </a:r>
            <a:r>
              <a:rPr lang="zh-TW" altLang="en-US" sz="1800" dirty="0">
                <a:solidFill>
                  <a:prstClr val="black"/>
                </a:solidFill>
                <a:latin typeface="標楷體" panose="03000509000000000000" pitchFamily="65" charset="-120"/>
                <a:ea typeface="標楷體" panose="03000509000000000000" pitchFamily="65" charset="-120"/>
              </a:rPr>
              <a:t>美國底特律亨廷頓會議中心</a:t>
            </a:r>
          </a:p>
          <a:p>
            <a:pPr lvl="0">
              <a:buFont typeface="Wingdings" panose="05000000000000000000" pitchFamily="2" charset="2"/>
              <a:buChar char="Ø"/>
              <a:defRPr/>
            </a:pPr>
            <a:r>
              <a:rPr lang="zh-TW" altLang="en-US" sz="1800" dirty="0">
                <a:solidFill>
                  <a:prstClr val="black"/>
                </a:solidFill>
                <a:latin typeface="標楷體" panose="03000509000000000000" pitchFamily="65" charset="-120"/>
                <a:ea typeface="標楷體" panose="03000509000000000000" pitchFamily="65" charset="-120"/>
              </a:rPr>
              <a:t>參展商</a:t>
            </a:r>
            <a:r>
              <a:rPr lang="en-US" altLang="zh-TW" sz="1800" dirty="0">
                <a:solidFill>
                  <a:prstClr val="black"/>
                </a:solidFill>
                <a:latin typeface="標楷體" panose="03000509000000000000" pitchFamily="65" charset="-120"/>
                <a:ea typeface="標楷體" panose="03000509000000000000" pitchFamily="65" charset="-120"/>
              </a:rPr>
              <a:t>:540 </a:t>
            </a:r>
            <a:r>
              <a:rPr lang="zh-TW" altLang="en-US" sz="1800" dirty="0">
                <a:solidFill>
                  <a:prstClr val="black"/>
                </a:solidFill>
                <a:latin typeface="標楷體" panose="03000509000000000000" pitchFamily="65" charset="-120"/>
                <a:ea typeface="標楷體" panose="03000509000000000000" pitchFamily="65" charset="-120"/>
              </a:rPr>
              <a:t>家</a:t>
            </a:r>
            <a:r>
              <a:rPr lang="zh-TW" altLang="en-US" sz="1800" dirty="0">
                <a:solidFill>
                  <a:prstClr val="black"/>
                </a:solidFill>
                <a:latin typeface="微軟正黑體" panose="020B0604030504040204" pitchFamily="34" charset="-120"/>
                <a:ea typeface="微軟正黑體" panose="020B0604030504040204" pitchFamily="34" charset="-120"/>
              </a:rPr>
              <a:t>、</a:t>
            </a:r>
            <a:r>
              <a:rPr lang="zh-TW" altLang="en-US" sz="1800" dirty="0">
                <a:solidFill>
                  <a:prstClr val="black"/>
                </a:solidFill>
                <a:latin typeface="標楷體" panose="03000509000000000000" pitchFamily="65" charset="-120"/>
                <a:ea typeface="標楷體" panose="03000509000000000000" pitchFamily="65" charset="-120"/>
              </a:rPr>
              <a:t>展出面積</a:t>
            </a:r>
            <a:r>
              <a:rPr lang="en-US" altLang="zh-TW" sz="1800" dirty="0">
                <a:solidFill>
                  <a:prstClr val="black"/>
                </a:solidFill>
                <a:latin typeface="標楷體" panose="03000509000000000000" pitchFamily="65" charset="-120"/>
                <a:ea typeface="標楷體" panose="03000509000000000000" pitchFamily="65" charset="-120"/>
              </a:rPr>
              <a:t>:103,000 </a:t>
            </a:r>
            <a:r>
              <a:rPr lang="en-US" altLang="zh-TW" sz="1800" dirty="0" err="1">
                <a:solidFill>
                  <a:prstClr val="black"/>
                </a:solidFill>
                <a:latin typeface="標楷體" panose="03000509000000000000" pitchFamily="65" charset="-120"/>
                <a:ea typeface="標楷體" panose="03000509000000000000" pitchFamily="65" charset="-120"/>
              </a:rPr>
              <a:t>sq.ft</a:t>
            </a:r>
            <a:r>
              <a:rPr lang="zh-TW" altLang="en-US" sz="1800" dirty="0">
                <a:solidFill>
                  <a:prstClr val="black"/>
                </a:solidFill>
                <a:latin typeface="微軟正黑體" panose="020B0604030504040204" pitchFamily="34" charset="-120"/>
              </a:rPr>
              <a:t> 、</a:t>
            </a:r>
            <a:r>
              <a:rPr lang="zh-TW" altLang="en-US" sz="1800" dirty="0">
                <a:solidFill>
                  <a:prstClr val="black"/>
                </a:solidFill>
                <a:latin typeface="標楷體" panose="03000509000000000000" pitchFamily="65" charset="-120"/>
                <a:ea typeface="標楷體" panose="03000509000000000000" pitchFamily="65" charset="-120"/>
              </a:rPr>
              <a:t>參觀者</a:t>
            </a:r>
            <a:r>
              <a:rPr lang="en-US" altLang="zh-TW" sz="1800" dirty="0">
                <a:solidFill>
                  <a:prstClr val="black"/>
                </a:solidFill>
                <a:latin typeface="標楷體" panose="03000509000000000000" pitchFamily="65" charset="-120"/>
                <a:ea typeface="標楷體" panose="03000509000000000000" pitchFamily="65" charset="-120"/>
              </a:rPr>
              <a:t>:6,000+</a:t>
            </a:r>
            <a:r>
              <a:rPr lang="zh-TW" altLang="en-US" sz="1800" dirty="0">
                <a:solidFill>
                  <a:prstClr val="black"/>
                </a:solidFill>
                <a:latin typeface="標楷體" panose="03000509000000000000" pitchFamily="65" charset="-120"/>
                <a:ea typeface="標楷體" panose="03000509000000000000" pitchFamily="65" charset="-120"/>
              </a:rPr>
              <a:t>人次。</a:t>
            </a:r>
            <a:r>
              <a:rPr lang="en-US" altLang="zh-TW" sz="1800" dirty="0">
                <a:solidFill>
                  <a:prstClr val="black"/>
                </a:solidFill>
                <a:latin typeface="標楷體" panose="03000509000000000000" pitchFamily="65" charset="-120"/>
                <a:ea typeface="標楷體" panose="03000509000000000000" pitchFamily="65" charset="-120"/>
              </a:rPr>
              <a:t>23% </a:t>
            </a:r>
            <a:r>
              <a:rPr lang="zh-TW" altLang="en-US" sz="1800" dirty="0">
                <a:solidFill>
                  <a:prstClr val="black"/>
                </a:solidFill>
                <a:latin typeface="標楷體" panose="03000509000000000000" pitchFamily="65" charset="-120"/>
                <a:ea typeface="標楷體" panose="03000509000000000000" pitchFamily="65" charset="-120"/>
              </a:rPr>
              <a:t>參觀者以及 </a:t>
            </a:r>
            <a:r>
              <a:rPr lang="en-US" altLang="zh-TW" sz="1800" dirty="0">
                <a:solidFill>
                  <a:prstClr val="black"/>
                </a:solidFill>
                <a:latin typeface="標楷體" panose="03000509000000000000" pitchFamily="65" charset="-120"/>
                <a:ea typeface="標楷體" panose="03000509000000000000" pitchFamily="65" charset="-120"/>
              </a:rPr>
              <a:t>30%</a:t>
            </a:r>
            <a:r>
              <a:rPr lang="zh-TW" altLang="en-US" sz="1800" dirty="0">
                <a:solidFill>
                  <a:prstClr val="black"/>
                </a:solidFill>
                <a:latin typeface="標楷體" panose="03000509000000000000" pitchFamily="65" charset="-120"/>
                <a:ea typeface="標楷體" panose="03000509000000000000" pitchFamily="65" charset="-120"/>
              </a:rPr>
              <a:t>參展商來自美國以外的國家。國防專區吸引專業人士聚集交流採購。</a:t>
            </a:r>
            <a:endParaRPr lang="en-US" altLang="zh-TW" sz="18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72275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F87F2-7C45-9003-81EC-11F511471999}"/>
            </a:ext>
          </a:extLst>
        </p:cNvPr>
        <p:cNvGrpSpPr/>
        <p:nvPr/>
      </p:nvGrpSpPr>
      <p:grpSpPr>
        <a:xfrm>
          <a:off x="0" y="0"/>
          <a:ext cx="0" cy="0"/>
          <a:chOff x="0" y="0"/>
          <a:chExt cx="0" cy="0"/>
        </a:xfrm>
      </p:grpSpPr>
      <p:pic>
        <p:nvPicPr>
          <p:cNvPr id="17" name="內容版面配置區 16">
            <a:extLst>
              <a:ext uri="{FF2B5EF4-FFF2-40B4-BE49-F238E27FC236}">
                <a16:creationId xmlns:a16="http://schemas.microsoft.com/office/drawing/2014/main" id="{8343F9BB-0675-3DF0-F753-8EE6C5880B02}"/>
              </a:ext>
            </a:extLst>
          </p:cNvPr>
          <p:cNvPicPr>
            <a:picLocks noGrp="1" noChangeAspect="1"/>
          </p:cNvPicPr>
          <p:nvPr>
            <p:ph sz="quarter" idx="16"/>
          </p:nvPr>
        </p:nvPicPr>
        <p:blipFill>
          <a:blip r:embed="rId2"/>
          <a:stretch>
            <a:fillRect/>
          </a:stretch>
        </p:blipFill>
        <p:spPr>
          <a:xfrm>
            <a:off x="4759646" y="3692353"/>
            <a:ext cx="3995984" cy="2997665"/>
          </a:xfrm>
          <a:prstGeom prst="rect">
            <a:avLst/>
          </a:prstGeom>
        </p:spPr>
      </p:pic>
      <p:sp>
        <p:nvSpPr>
          <p:cNvPr id="5" name="標題 4">
            <a:extLst>
              <a:ext uri="{FF2B5EF4-FFF2-40B4-BE49-F238E27FC236}">
                <a16:creationId xmlns:a16="http://schemas.microsoft.com/office/drawing/2014/main" id="{74C9EECC-304E-7177-47BB-7DB8F29A79A9}"/>
              </a:ext>
            </a:extLst>
          </p:cNvPr>
          <p:cNvSpPr>
            <a:spLocks noGrp="1"/>
          </p:cNvSpPr>
          <p:nvPr>
            <p:ph type="title"/>
          </p:nvPr>
        </p:nvSpPr>
        <p:spPr>
          <a:xfrm>
            <a:off x="1377388" y="81023"/>
            <a:ext cx="7034725" cy="1203768"/>
          </a:xfrm>
        </p:spPr>
        <p:txBody>
          <a:bodyPr>
            <a:normAutofit/>
          </a:bodyPr>
          <a:lstStyle/>
          <a:p>
            <a:r>
              <a:rPr lang="zh-TW" altLang="en-US" sz="3200" dirty="0">
                <a:solidFill>
                  <a:schemeClr val="tx1"/>
                </a:solidFill>
                <a:latin typeface="標楷體" panose="03000509000000000000" pitchFamily="65" charset="-120"/>
                <a:ea typeface="標楷體" panose="03000509000000000000" pitchFamily="65" charset="-120"/>
              </a:rPr>
              <a:t>與美國寶電洽談無人機用電池合作案</a:t>
            </a:r>
          </a:p>
        </p:txBody>
      </p:sp>
      <p:pic>
        <p:nvPicPr>
          <p:cNvPr id="15" name="內容版面配置區 14">
            <a:extLst>
              <a:ext uri="{FF2B5EF4-FFF2-40B4-BE49-F238E27FC236}">
                <a16:creationId xmlns:a16="http://schemas.microsoft.com/office/drawing/2014/main" id="{C6335797-6338-4962-A74C-D11249A50979}"/>
              </a:ext>
            </a:extLst>
          </p:cNvPr>
          <p:cNvPicPr>
            <a:picLocks noGrp="1" noChangeAspect="1"/>
          </p:cNvPicPr>
          <p:nvPr>
            <p:ph sz="quarter" idx="18"/>
          </p:nvPr>
        </p:nvPicPr>
        <p:blipFill>
          <a:blip r:embed="rId3"/>
          <a:stretch>
            <a:fillRect/>
          </a:stretch>
        </p:blipFill>
        <p:spPr>
          <a:xfrm>
            <a:off x="445903" y="2132169"/>
            <a:ext cx="4159550" cy="3120368"/>
          </a:xfrm>
          <a:prstGeom prst="rect">
            <a:avLst/>
          </a:prstGeom>
        </p:spPr>
      </p:pic>
    </p:spTree>
    <p:extLst>
      <p:ext uri="{BB962C8B-B14F-4D97-AF65-F5344CB8AC3E}">
        <p14:creationId xmlns:p14="http://schemas.microsoft.com/office/powerpoint/2010/main" val="1702032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1FA92-99EB-BC8E-1ED3-2AA87F69B470}"/>
            </a:ext>
          </a:extLst>
        </p:cNvPr>
        <p:cNvGrpSpPr/>
        <p:nvPr/>
      </p:nvGrpSpPr>
      <p:grpSpPr>
        <a:xfrm>
          <a:off x="0" y="0"/>
          <a:ext cx="0" cy="0"/>
          <a:chOff x="0" y="0"/>
          <a:chExt cx="0" cy="0"/>
        </a:xfrm>
      </p:grpSpPr>
      <p:pic>
        <p:nvPicPr>
          <p:cNvPr id="7" name="圖片版面配置區 6">
            <a:extLst>
              <a:ext uri="{FF2B5EF4-FFF2-40B4-BE49-F238E27FC236}">
                <a16:creationId xmlns:a16="http://schemas.microsoft.com/office/drawing/2014/main" id="{43ADC312-4092-CD6B-F253-4647DD2841F5}"/>
              </a:ext>
            </a:extLst>
          </p:cNvPr>
          <p:cNvPicPr>
            <a:picLocks noGrp="1" noChangeAspect="1"/>
          </p:cNvPicPr>
          <p:nvPr>
            <p:ph type="pic" sz="quarter" idx="17"/>
          </p:nvPr>
        </p:nvPicPr>
        <p:blipFill>
          <a:blip r:embed="rId2"/>
          <a:srcRect/>
          <a:stretch>
            <a:fillRect/>
          </a:stretch>
        </p:blipFill>
        <p:spPr>
          <a:xfrm>
            <a:off x="204683" y="1091156"/>
            <a:ext cx="4560609" cy="3420457"/>
          </a:xfrm>
          <a:prstGeom prst="rect">
            <a:avLst/>
          </a:prstGeom>
        </p:spPr>
      </p:pic>
      <p:sp>
        <p:nvSpPr>
          <p:cNvPr id="3" name="內容版面配置區 2">
            <a:extLst>
              <a:ext uri="{FF2B5EF4-FFF2-40B4-BE49-F238E27FC236}">
                <a16:creationId xmlns:a16="http://schemas.microsoft.com/office/drawing/2014/main" id="{5699034F-54F3-4479-819A-4003C90735F8}"/>
              </a:ext>
            </a:extLst>
          </p:cNvPr>
          <p:cNvSpPr>
            <a:spLocks noGrp="1"/>
          </p:cNvSpPr>
          <p:nvPr>
            <p:ph sz="quarter" idx="16"/>
          </p:nvPr>
        </p:nvSpPr>
        <p:spPr>
          <a:xfrm>
            <a:off x="6057900" y="5252537"/>
            <a:ext cx="3086100" cy="1268810"/>
          </a:xfrm>
        </p:spPr>
        <p:txBody>
          <a:bodyPr/>
          <a:lstStyle/>
          <a:p>
            <a:endParaRPr lang="zh-TW" altLang="en-US" dirty="0"/>
          </a:p>
        </p:txBody>
      </p:sp>
      <p:pic>
        <p:nvPicPr>
          <p:cNvPr id="9" name="內容版面配置區 8">
            <a:extLst>
              <a:ext uri="{FF2B5EF4-FFF2-40B4-BE49-F238E27FC236}">
                <a16:creationId xmlns:a16="http://schemas.microsoft.com/office/drawing/2014/main" id="{400C2480-498C-C9C7-DEDC-72634FA6C8C4}"/>
              </a:ext>
            </a:extLst>
          </p:cNvPr>
          <p:cNvPicPr>
            <a:picLocks noGrp="1" noChangeAspect="1"/>
          </p:cNvPicPr>
          <p:nvPr>
            <p:ph sz="quarter" idx="18"/>
          </p:nvPr>
        </p:nvPicPr>
        <p:blipFill>
          <a:blip r:embed="rId3"/>
          <a:stretch>
            <a:fillRect/>
          </a:stretch>
        </p:blipFill>
        <p:spPr>
          <a:xfrm>
            <a:off x="4917690" y="3802566"/>
            <a:ext cx="4073912" cy="3055434"/>
          </a:xfrm>
          <a:prstGeom prst="rect">
            <a:avLst/>
          </a:prstGeom>
        </p:spPr>
      </p:pic>
      <p:sp>
        <p:nvSpPr>
          <p:cNvPr id="5" name="標題 4">
            <a:extLst>
              <a:ext uri="{FF2B5EF4-FFF2-40B4-BE49-F238E27FC236}">
                <a16:creationId xmlns:a16="http://schemas.microsoft.com/office/drawing/2014/main" id="{DDF51E7D-32E9-6791-1CCA-0EDE1DA7A412}"/>
              </a:ext>
            </a:extLst>
          </p:cNvPr>
          <p:cNvSpPr>
            <a:spLocks noGrp="1"/>
          </p:cNvSpPr>
          <p:nvPr>
            <p:ph type="title"/>
          </p:nvPr>
        </p:nvSpPr>
        <p:spPr>
          <a:xfrm>
            <a:off x="1269470" y="0"/>
            <a:ext cx="6380266" cy="891251"/>
          </a:xfrm>
        </p:spPr>
        <p:txBody>
          <a:bodyPr>
            <a:normAutofit/>
          </a:bodyPr>
          <a:lstStyle/>
          <a:p>
            <a:r>
              <a:rPr lang="zh-TW" altLang="en-US" sz="3200" dirty="0">
                <a:solidFill>
                  <a:schemeClr val="tx1"/>
                </a:solidFill>
                <a:latin typeface="標楷體" panose="03000509000000000000" pitchFamily="65" charset="-120"/>
                <a:ea typeface="標楷體" panose="03000509000000000000" pitchFamily="65" charset="-120"/>
              </a:rPr>
              <a:t>電池協會與西門子電池論壇</a:t>
            </a:r>
          </a:p>
        </p:txBody>
      </p:sp>
    </p:spTree>
    <p:extLst>
      <p:ext uri="{BB962C8B-B14F-4D97-AF65-F5344CB8AC3E}">
        <p14:creationId xmlns:p14="http://schemas.microsoft.com/office/powerpoint/2010/main" val="1066157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73666" y="2700867"/>
            <a:ext cx="8596668" cy="956733"/>
          </a:xfrm>
        </p:spPr>
        <p:txBody>
          <a:bodyPr>
            <a:normAutofit/>
          </a:bodyPr>
          <a:lstStyle/>
          <a:p>
            <a:pPr algn="ctr"/>
            <a:r>
              <a:rPr lang="zh-TW" altLang="en-US" sz="5400" b="1" dirty="0">
                <a:solidFill>
                  <a:schemeClr val="accent2">
                    <a:lumMod val="50000"/>
                  </a:schemeClr>
                </a:solidFill>
                <a:latin typeface="標楷體" panose="03000509000000000000" pitchFamily="65" charset="-120"/>
                <a:ea typeface="標楷體" panose="03000509000000000000" pitchFamily="65" charset="-120"/>
              </a:rPr>
              <a:t>理事長致詞</a:t>
            </a: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4</a:t>
            </a:fld>
            <a:endParaRPr lang="en-US" sz="2000"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14"/>
          <p:cNvGrpSpPr>
            <a:grpSpLocks noGrp="1" noUngrp="1" noRot="1" noChangeAspect="1" noMove="1" noResize="1"/>
          </p:cNvGrpSpPr>
          <p:nvPr/>
        </p:nvGrpSpPr>
        <p:grpSpPr>
          <a:xfrm>
            <a:off x="0" y="-8467"/>
            <a:ext cx="9144001" cy="6866467"/>
            <a:chOff x="0" y="-8467"/>
            <a:chExt cx="12192000" cy="6866467"/>
          </a:xfrm>
        </p:grpSpPr>
        <p:cxnSp>
          <p:nvCxnSpPr>
            <p:cNvPr id="16" name="Straight Connector 15"/>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3"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4"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5" name="Isosceles Triangle 19"/>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6"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7"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8"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89" name="Isosceles Triangle 23"/>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sp>
          <p:nvSpPr>
            <p:cNvPr id="90" name="Isosceles Triangle 24"/>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zh-TW" altLang="en-US"/>
            </a:p>
          </p:txBody>
        </p:sp>
      </p:grpSp>
      <p:sp>
        <p:nvSpPr>
          <p:cNvPr id="28" name="標題 4"/>
          <p:cNvSpPr txBox="1"/>
          <p:nvPr/>
        </p:nvSpPr>
        <p:spPr>
          <a:xfrm>
            <a:off x="760194" y="901480"/>
            <a:ext cx="6969798" cy="659986"/>
          </a:xfrm>
          <a:prstGeom prst="rect">
            <a:avLst/>
          </a:prstGeom>
        </p:spPr>
        <p:txBody>
          <a:bodyPr vert="horz" lIns="91440" tIns="45720" rIns="91440" bIns="45720" rtlCol="0" anchor="t">
            <a:noAutofit/>
          </a:bodyPr>
          <a:lstStyle>
            <a:lvl1pPr algn="l" defTabSz="457200" rtl="0" eaLnBrk="1" latinLnBrk="0" hangingPunct="1">
              <a:lnSpc>
                <a:spcPct val="125000"/>
              </a:lnSpc>
              <a:spcBef>
                <a:spcPct val="0"/>
              </a:spcBef>
              <a:buNone/>
              <a:defRPr lang="en-US" sz="1800" kern="1200" spc="75" baseline="0">
                <a:solidFill>
                  <a:schemeClr val="accent1"/>
                </a:solidFill>
                <a:latin typeface="Microsoft JhengHei UI" panose="020B0604030504040204" pitchFamily="34" charset="-120"/>
                <a:ea typeface="Microsoft JhengHei UI" panose="020B0604030504040204" pitchFamily="34" charset="-120"/>
                <a:cs typeface="+mn-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pP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29" name="文字方塊 28"/>
          <p:cNvSpPr txBox="1"/>
          <p:nvPr/>
        </p:nvSpPr>
        <p:spPr>
          <a:xfrm>
            <a:off x="760194" y="233573"/>
            <a:ext cx="7926605" cy="659986"/>
          </a:xfrm>
          <a:prstGeom prst="rect">
            <a:avLst/>
          </a:prstGeom>
        </p:spPr>
        <p:txBody>
          <a:bodyPr vert="horz" lIns="91440" tIns="45720" rIns="91440" bIns="45720" rtlCol="0">
            <a:noAutofit/>
          </a:bodyPr>
          <a:lstStyle/>
          <a:p>
            <a:pPr algn="ctr">
              <a:spcBef>
                <a:spcPts val="750"/>
              </a:spcBef>
              <a:buClr>
                <a:schemeClr val="accent1"/>
              </a:buClr>
              <a:buSzPct val="80000"/>
            </a:pPr>
            <a:r>
              <a:rPr lang="zh-TW" altLang="zh-TW" sz="2400" b="1" dirty="0">
                <a:solidFill>
                  <a:schemeClr val="tx2"/>
                </a:solidFill>
                <a:latin typeface="標楷體" panose="03000509000000000000" pitchFamily="65" charset="-120"/>
                <a:ea typeface="標楷體" panose="03000509000000000000" pitchFamily="65" charset="-120"/>
              </a:rPr>
              <a:t>US Kansas </a:t>
            </a:r>
            <a:r>
              <a:rPr lang="zh-TW" altLang="en-US" sz="2400" b="1" dirty="0">
                <a:solidFill>
                  <a:schemeClr val="tx2"/>
                </a:solidFill>
                <a:latin typeface="標楷體" panose="03000509000000000000" pitchFamily="65" charset="-120"/>
                <a:ea typeface="標楷體" panose="03000509000000000000" pitchFamily="65" charset="-120"/>
              </a:rPr>
              <a:t>與台灣無人機</a:t>
            </a:r>
            <a:r>
              <a:rPr lang="zh-TW" altLang="zh-TW" sz="2400" b="1" dirty="0">
                <a:solidFill>
                  <a:schemeClr val="tx2"/>
                </a:solidFill>
                <a:latin typeface="標楷體" panose="03000509000000000000" pitchFamily="65" charset="-120"/>
                <a:ea typeface="標楷體" panose="03000509000000000000" pitchFamily="65" charset="-120"/>
              </a:rPr>
              <a:t>產業合作會議</a:t>
            </a:r>
            <a:endParaRPr lang="en-US" altLang="zh-TW" sz="2400" b="1" dirty="0">
              <a:latin typeface="標楷體" panose="03000509000000000000" pitchFamily="65" charset="-120"/>
              <a:ea typeface="標楷體" panose="03000509000000000000" pitchFamily="65" charset="-120"/>
              <a:sym typeface="+mn-ea"/>
            </a:endParaRPr>
          </a:p>
        </p:txBody>
      </p:sp>
      <p:sp>
        <p:nvSpPr>
          <p:cNvPr id="4"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40</a:t>
            </a:fld>
            <a:endParaRPr lang="en-US" sz="2000" dirty="0">
              <a:solidFill>
                <a:schemeClr val="tx1"/>
              </a:solidFill>
            </a:endParaRPr>
          </a:p>
        </p:txBody>
      </p:sp>
      <p:sp>
        <p:nvSpPr>
          <p:cNvPr id="19" name="文字方塊 18"/>
          <p:cNvSpPr txBox="1"/>
          <p:nvPr/>
        </p:nvSpPr>
        <p:spPr>
          <a:xfrm>
            <a:off x="864928" y="1764051"/>
            <a:ext cx="7680357" cy="369332"/>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a:t>
            </a:r>
          </a:p>
        </p:txBody>
      </p:sp>
      <p:pic>
        <p:nvPicPr>
          <p:cNvPr id="3" name="圖片 2">
            <a:extLst>
              <a:ext uri="{FF2B5EF4-FFF2-40B4-BE49-F238E27FC236}">
                <a16:creationId xmlns:a16="http://schemas.microsoft.com/office/drawing/2014/main" id="{E810EEEC-322D-873F-5C2C-6F0A829C21E9}"/>
              </a:ext>
            </a:extLst>
          </p:cNvPr>
          <p:cNvPicPr>
            <a:picLocks noChangeAspect="1"/>
          </p:cNvPicPr>
          <p:nvPr/>
        </p:nvPicPr>
        <p:blipFill>
          <a:blip r:embed="rId3"/>
          <a:stretch>
            <a:fillRect/>
          </a:stretch>
        </p:blipFill>
        <p:spPr>
          <a:xfrm>
            <a:off x="4471659" y="1344542"/>
            <a:ext cx="3730211" cy="2492299"/>
          </a:xfrm>
          <a:prstGeom prst="rect">
            <a:avLst/>
          </a:prstGeom>
        </p:spPr>
      </p:pic>
      <p:pic>
        <p:nvPicPr>
          <p:cNvPr id="7" name="圖片 6">
            <a:extLst>
              <a:ext uri="{FF2B5EF4-FFF2-40B4-BE49-F238E27FC236}">
                <a16:creationId xmlns:a16="http://schemas.microsoft.com/office/drawing/2014/main" id="{F2B78F27-1428-780B-870E-D79491C73F94}"/>
              </a:ext>
            </a:extLst>
          </p:cNvPr>
          <p:cNvPicPr>
            <a:picLocks noChangeAspect="1"/>
          </p:cNvPicPr>
          <p:nvPr/>
        </p:nvPicPr>
        <p:blipFill>
          <a:blip r:embed="rId4"/>
          <a:stretch>
            <a:fillRect/>
          </a:stretch>
        </p:blipFill>
        <p:spPr>
          <a:xfrm>
            <a:off x="336551" y="1561466"/>
            <a:ext cx="3711464" cy="5062961"/>
          </a:xfrm>
          <a:prstGeom prst="rect">
            <a:avLst/>
          </a:prstGeom>
        </p:spPr>
      </p:pic>
      <p:pic>
        <p:nvPicPr>
          <p:cNvPr id="9" name="圖片 8">
            <a:extLst>
              <a:ext uri="{FF2B5EF4-FFF2-40B4-BE49-F238E27FC236}">
                <a16:creationId xmlns:a16="http://schemas.microsoft.com/office/drawing/2014/main" id="{1FA9E46A-BA81-E069-88A5-75FE67A2A2F6}"/>
              </a:ext>
            </a:extLst>
          </p:cNvPr>
          <p:cNvPicPr>
            <a:picLocks noChangeAspect="1"/>
          </p:cNvPicPr>
          <p:nvPr/>
        </p:nvPicPr>
        <p:blipFill>
          <a:blip r:embed="rId5"/>
          <a:stretch>
            <a:fillRect/>
          </a:stretch>
        </p:blipFill>
        <p:spPr>
          <a:xfrm>
            <a:off x="4418536" y="3877899"/>
            <a:ext cx="3918722" cy="293904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FC6E9BD-A7CB-F476-B98F-EBB572534360}"/>
              </a:ext>
            </a:extLst>
          </p:cNvPr>
          <p:cNvSpPr>
            <a:spLocks noGrp="1"/>
          </p:cNvSpPr>
          <p:nvPr>
            <p:ph sz="quarter" idx="16"/>
          </p:nvPr>
        </p:nvSpPr>
        <p:spPr>
          <a:xfrm>
            <a:off x="895356" y="207774"/>
            <a:ext cx="7793125" cy="759153"/>
          </a:xfrm>
        </p:spPr>
        <p:txBody>
          <a:bodyPr>
            <a:noAutofit/>
          </a:bodyPr>
          <a:lstStyle/>
          <a:p>
            <a:pPr algn="ctr"/>
            <a:r>
              <a:rPr lang="zh-TW" altLang="zh-TW" sz="3200" b="1" dirty="0">
                <a:solidFill>
                  <a:schemeClr val="tx2"/>
                </a:solidFill>
                <a:latin typeface="標楷體" panose="03000509000000000000" pitchFamily="65" charset="-120"/>
                <a:ea typeface="標楷體" panose="03000509000000000000" pitchFamily="65" charset="-120"/>
              </a:rPr>
              <a:t>台灣卓越無人機海外商機聯盟大會師</a:t>
            </a:r>
            <a:endParaRPr lang="en-US" altLang="zh-TW" sz="3200" b="1" dirty="0">
              <a:solidFill>
                <a:schemeClr val="tx2"/>
              </a:solidFill>
              <a:latin typeface="標楷體" panose="03000509000000000000" pitchFamily="65" charset="-120"/>
              <a:ea typeface="標楷體" panose="03000509000000000000" pitchFamily="65" charset="-120"/>
            </a:endParaRPr>
          </a:p>
          <a:p>
            <a:pPr algn="ctr"/>
            <a:endParaRPr lang="zh-TW" altLang="en-US" sz="3200" dirty="0">
              <a:solidFill>
                <a:schemeClr val="tx1"/>
              </a:solidFill>
            </a:endParaRPr>
          </a:p>
        </p:txBody>
      </p:sp>
      <p:sp>
        <p:nvSpPr>
          <p:cNvPr id="5" name="標題 4">
            <a:extLst>
              <a:ext uri="{FF2B5EF4-FFF2-40B4-BE49-F238E27FC236}">
                <a16:creationId xmlns:a16="http://schemas.microsoft.com/office/drawing/2014/main" id="{21370D07-E387-36E0-6A68-1E071BB86A9A}"/>
              </a:ext>
            </a:extLst>
          </p:cNvPr>
          <p:cNvSpPr>
            <a:spLocks noGrp="1"/>
          </p:cNvSpPr>
          <p:nvPr>
            <p:ph type="title"/>
          </p:nvPr>
        </p:nvSpPr>
        <p:spPr/>
        <p:txBody>
          <a:bodyPr>
            <a:normAutofit/>
          </a:bodyPr>
          <a:lstStyle/>
          <a:p>
            <a:br>
              <a:rPr lang="en-US" altLang="zh-TW" sz="1800" b="1" dirty="0">
                <a:solidFill>
                  <a:schemeClr val="accent4">
                    <a:lumMod val="75000"/>
                  </a:schemeClr>
                </a:solidFill>
                <a:highlight>
                  <a:srgbClr val="FFFF00"/>
                </a:highlight>
                <a:latin typeface="標楷體" panose="03000509000000000000" pitchFamily="65" charset="-120"/>
                <a:ea typeface="標楷體" panose="03000509000000000000" pitchFamily="65" charset="-120"/>
              </a:rPr>
            </a:br>
            <a:endParaRPr lang="zh-TW" altLang="en-US" dirty="0"/>
          </a:p>
        </p:txBody>
      </p:sp>
      <p:pic>
        <p:nvPicPr>
          <p:cNvPr id="12" name="內容版面配置區 11">
            <a:extLst>
              <a:ext uri="{FF2B5EF4-FFF2-40B4-BE49-F238E27FC236}">
                <a16:creationId xmlns:a16="http://schemas.microsoft.com/office/drawing/2014/main" id="{912EE1CE-E235-5654-9646-B4DF074C3DDA}"/>
              </a:ext>
            </a:extLst>
          </p:cNvPr>
          <p:cNvPicPr>
            <a:picLocks noGrp="1" noChangeAspect="1"/>
          </p:cNvPicPr>
          <p:nvPr>
            <p:ph sz="quarter" idx="18"/>
          </p:nvPr>
        </p:nvPicPr>
        <p:blipFill>
          <a:blip r:embed="rId2"/>
          <a:stretch>
            <a:fillRect/>
          </a:stretch>
        </p:blipFill>
        <p:spPr>
          <a:xfrm>
            <a:off x="4530784" y="1302702"/>
            <a:ext cx="3623798" cy="2407554"/>
          </a:xfrm>
          <a:prstGeom prst="rect">
            <a:avLst/>
          </a:prstGeom>
        </p:spPr>
      </p:pic>
      <p:pic>
        <p:nvPicPr>
          <p:cNvPr id="15" name="圖片 14">
            <a:extLst>
              <a:ext uri="{FF2B5EF4-FFF2-40B4-BE49-F238E27FC236}">
                <a16:creationId xmlns:a16="http://schemas.microsoft.com/office/drawing/2014/main" id="{8EF743F2-1436-6AE3-F2F2-028273B10EE7}"/>
              </a:ext>
            </a:extLst>
          </p:cNvPr>
          <p:cNvPicPr>
            <a:picLocks noChangeAspect="1"/>
          </p:cNvPicPr>
          <p:nvPr/>
        </p:nvPicPr>
        <p:blipFill>
          <a:blip r:embed="rId3"/>
          <a:srcRect l="21097" r="30853"/>
          <a:stretch>
            <a:fillRect/>
          </a:stretch>
        </p:blipFill>
        <p:spPr>
          <a:xfrm>
            <a:off x="544009" y="1259021"/>
            <a:ext cx="3774270" cy="2494915"/>
          </a:xfrm>
          <a:prstGeom prst="rect">
            <a:avLst/>
          </a:prstGeom>
        </p:spPr>
      </p:pic>
      <p:pic>
        <p:nvPicPr>
          <p:cNvPr id="4" name="圖片 3">
            <a:extLst>
              <a:ext uri="{FF2B5EF4-FFF2-40B4-BE49-F238E27FC236}">
                <a16:creationId xmlns:a16="http://schemas.microsoft.com/office/drawing/2014/main" id="{D4078ED4-600D-8FC7-2AA3-D1FF152EF710}"/>
              </a:ext>
            </a:extLst>
          </p:cNvPr>
          <p:cNvPicPr>
            <a:picLocks noChangeAspect="1"/>
          </p:cNvPicPr>
          <p:nvPr/>
        </p:nvPicPr>
        <p:blipFill>
          <a:blip r:embed="rId4"/>
          <a:stretch>
            <a:fillRect/>
          </a:stretch>
        </p:blipFill>
        <p:spPr>
          <a:xfrm>
            <a:off x="4421529" y="4046030"/>
            <a:ext cx="4039564" cy="2580794"/>
          </a:xfrm>
          <a:prstGeom prst="rect">
            <a:avLst/>
          </a:prstGeom>
        </p:spPr>
      </p:pic>
      <p:pic>
        <p:nvPicPr>
          <p:cNvPr id="7" name="圖片 6">
            <a:extLst>
              <a:ext uri="{FF2B5EF4-FFF2-40B4-BE49-F238E27FC236}">
                <a16:creationId xmlns:a16="http://schemas.microsoft.com/office/drawing/2014/main" id="{8BB22D81-ECEE-E97B-B423-D7DF3CE4BDF3}"/>
              </a:ext>
            </a:extLst>
          </p:cNvPr>
          <p:cNvPicPr>
            <a:picLocks noChangeAspect="1"/>
          </p:cNvPicPr>
          <p:nvPr/>
        </p:nvPicPr>
        <p:blipFill>
          <a:blip r:embed="rId5"/>
          <a:stretch>
            <a:fillRect/>
          </a:stretch>
        </p:blipFill>
        <p:spPr>
          <a:xfrm>
            <a:off x="544009" y="3967833"/>
            <a:ext cx="3774270" cy="2682394"/>
          </a:xfrm>
          <a:prstGeom prst="rect">
            <a:avLst/>
          </a:prstGeom>
        </p:spPr>
      </p:pic>
    </p:spTree>
    <p:extLst>
      <p:ext uri="{BB962C8B-B14F-4D97-AF65-F5344CB8AC3E}">
        <p14:creationId xmlns:p14="http://schemas.microsoft.com/office/powerpoint/2010/main" val="4055341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版面配置區 8">
            <a:extLst>
              <a:ext uri="{FF2B5EF4-FFF2-40B4-BE49-F238E27FC236}">
                <a16:creationId xmlns:a16="http://schemas.microsoft.com/office/drawing/2014/main" id="{78D63286-855E-037A-24DF-A78757968F04}"/>
              </a:ext>
            </a:extLst>
          </p:cNvPr>
          <p:cNvPicPr>
            <a:picLocks noGrp="1" noChangeAspect="1"/>
          </p:cNvPicPr>
          <p:nvPr>
            <p:ph type="pic" sz="quarter" idx="17"/>
          </p:nvPr>
        </p:nvPicPr>
        <p:blipFill>
          <a:blip r:embed="rId2"/>
          <a:srcRect l="20005" r="20005"/>
          <a:stretch/>
        </p:blipFill>
        <p:spPr>
          <a:xfrm>
            <a:off x="310322" y="2374782"/>
            <a:ext cx="3877519" cy="2908139"/>
          </a:xfrm>
          <a:prstGeom prst="rect">
            <a:avLst/>
          </a:prstGeom>
        </p:spPr>
      </p:pic>
      <p:pic>
        <p:nvPicPr>
          <p:cNvPr id="7" name="內容版面配置區 6">
            <a:extLst>
              <a:ext uri="{FF2B5EF4-FFF2-40B4-BE49-F238E27FC236}">
                <a16:creationId xmlns:a16="http://schemas.microsoft.com/office/drawing/2014/main" id="{79ECBFA5-596E-3CD2-3596-493049E365FB}"/>
              </a:ext>
            </a:extLst>
          </p:cNvPr>
          <p:cNvPicPr>
            <a:picLocks noGrp="1" noChangeAspect="1"/>
          </p:cNvPicPr>
          <p:nvPr>
            <p:ph sz="quarter" idx="18"/>
          </p:nvPr>
        </p:nvPicPr>
        <p:blipFill>
          <a:blip r:embed="rId3"/>
          <a:stretch>
            <a:fillRect/>
          </a:stretch>
        </p:blipFill>
        <p:spPr>
          <a:xfrm>
            <a:off x="4634033" y="2374782"/>
            <a:ext cx="4398380" cy="2867628"/>
          </a:xfrm>
          <a:prstGeom prst="rect">
            <a:avLst/>
          </a:prstGeom>
        </p:spPr>
      </p:pic>
      <p:sp>
        <p:nvSpPr>
          <p:cNvPr id="11" name="文字方塊 10">
            <a:extLst>
              <a:ext uri="{FF2B5EF4-FFF2-40B4-BE49-F238E27FC236}">
                <a16:creationId xmlns:a16="http://schemas.microsoft.com/office/drawing/2014/main" id="{8856A875-1518-72C2-E9A2-CC981F4FDA83}"/>
              </a:ext>
            </a:extLst>
          </p:cNvPr>
          <p:cNvSpPr txBox="1"/>
          <p:nvPr/>
        </p:nvSpPr>
        <p:spPr>
          <a:xfrm>
            <a:off x="891251" y="260958"/>
            <a:ext cx="7511969" cy="584775"/>
          </a:xfrm>
          <a:prstGeom prst="rect">
            <a:avLst/>
          </a:prstGeom>
          <a:noFill/>
        </p:spPr>
        <p:txBody>
          <a:bodyPr wrap="square">
            <a:spAutoFit/>
          </a:bodyPr>
          <a:lstStyle/>
          <a:p>
            <a:r>
              <a:rPr lang="zh-TW" altLang="en-US" sz="3200" b="1">
                <a:solidFill>
                  <a:schemeClr val="tx2"/>
                </a:solidFill>
                <a:latin typeface="標楷體" panose="03000509000000000000" pitchFamily="65" charset="-120"/>
                <a:ea typeface="標楷體" panose="03000509000000000000" pitchFamily="65" charset="-120"/>
              </a:rPr>
              <a:t>農業機具鋰電池模組共同介面專家</a:t>
            </a:r>
            <a:r>
              <a:rPr lang="zh-TW" altLang="en-US" sz="3200" b="1" dirty="0">
                <a:solidFill>
                  <a:schemeClr val="tx2"/>
                </a:solidFill>
                <a:latin typeface="標楷體" panose="03000509000000000000" pitchFamily="65" charset="-120"/>
                <a:ea typeface="標楷體" panose="03000509000000000000" pitchFamily="65" charset="-120"/>
              </a:rPr>
              <a:t>會議</a:t>
            </a:r>
            <a:endParaRPr lang="zh-TW" altLang="en-US" sz="3200" dirty="0"/>
          </a:p>
        </p:txBody>
      </p:sp>
    </p:spTree>
    <p:extLst>
      <p:ext uri="{BB962C8B-B14F-4D97-AF65-F5344CB8AC3E}">
        <p14:creationId xmlns:p14="http://schemas.microsoft.com/office/powerpoint/2010/main" val="900334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51583" y="5862055"/>
            <a:ext cx="7886700" cy="640840"/>
          </a:xfrm>
        </p:spPr>
        <p:txBody>
          <a:bodyPr>
            <a:normAutofit/>
          </a:bodyPr>
          <a:lstStyle/>
          <a:p>
            <a:pPr marL="358775" indent="-358775">
              <a:buNone/>
            </a:pPr>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協會有一個服務處攤位</a:t>
            </a:r>
            <a:r>
              <a:rPr lang="zh-TW" altLang="en-US" dirty="0">
                <a:latin typeface="微軟正黑體" panose="020B0604030504040204" pitchFamily="34" charset="-120"/>
                <a:ea typeface="微軟正黑體" panose="020B0604030504040204" pitchFamily="34" charset="-120"/>
              </a:rPr>
              <a:t>，</a:t>
            </a:r>
            <a:r>
              <a:rPr lang="zh-TW" altLang="en-US" dirty="0">
                <a:latin typeface="標楷體" panose="03000509000000000000" pitchFamily="65" charset="-120"/>
                <a:ea typeface="標楷體" panose="03000509000000000000" pitchFamily="65" charset="-120"/>
              </a:rPr>
              <a:t>提供會員展示產品</a:t>
            </a:r>
            <a:r>
              <a:rPr lang="zh-TW" altLang="en-US" dirty="0">
                <a:latin typeface="微軟正黑體" panose="020B0604030504040204" pitchFamily="34" charset="-120"/>
                <a:ea typeface="微軟正黑體" panose="020B0604030504040204" pitchFamily="34" charset="-120"/>
              </a:rPr>
              <a:t>、</a:t>
            </a:r>
            <a:r>
              <a:rPr lang="en-AU" altLang="zh-TW" dirty="0">
                <a:latin typeface="標楷體" panose="03000509000000000000" pitchFamily="65" charset="-120"/>
                <a:ea typeface="標楷體" panose="03000509000000000000" pitchFamily="65" charset="-120"/>
              </a:rPr>
              <a:t>DM</a:t>
            </a:r>
            <a:r>
              <a:rPr lang="zh-TW" altLang="en-US" dirty="0">
                <a:latin typeface="標楷體" panose="03000509000000000000" pitchFamily="65" charset="-120"/>
                <a:ea typeface="標楷體" panose="03000509000000000000" pitchFamily="65" charset="-120"/>
              </a:rPr>
              <a:t>及客戶商談空，間若有興趣與秘書處接洽</a:t>
            </a:r>
            <a:r>
              <a:rPr lang="zh-TW" altLang="en-US" dirty="0">
                <a:latin typeface="微軟正黑體" panose="020B0604030504040204" pitchFamily="34" charset="-120"/>
                <a:ea typeface="微軟正黑體" panose="020B0604030504040204" pitchFamily="34" charset="-120"/>
              </a:rPr>
              <a:t>。</a:t>
            </a:r>
            <a:endParaRPr lang="zh-TW" altLang="en-US" dirty="0">
              <a:latin typeface="標楷體" panose="03000509000000000000" pitchFamily="65" charset="-120"/>
              <a:ea typeface="標楷體" panose="03000509000000000000" pitchFamily="65" charset="-120"/>
            </a:endParaRPr>
          </a:p>
          <a:p>
            <a:pPr marL="0" indent="0">
              <a:buNone/>
            </a:pPr>
            <a:endParaRPr lang="en-US" altLang="zh-TW" dirty="0">
              <a:latin typeface="標楷體" panose="03000509000000000000" pitchFamily="65" charset="-120"/>
              <a:ea typeface="標楷體" panose="03000509000000000000" pitchFamily="65" charset="-120"/>
            </a:endParaRPr>
          </a:p>
        </p:txBody>
      </p:sp>
      <p:sp>
        <p:nvSpPr>
          <p:cNvPr id="4" name="內容版面配置區 2"/>
          <p:cNvSpPr txBox="1"/>
          <p:nvPr/>
        </p:nvSpPr>
        <p:spPr>
          <a:xfrm>
            <a:off x="576942" y="1003299"/>
            <a:ext cx="6172201" cy="857250"/>
          </a:xfrm>
          <a:prstGeom prst="rect">
            <a:avLst/>
          </a:prstGeom>
          <a:solidFill>
            <a:srgbClr val="FFFF00"/>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展覽時間</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2026</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a:t>
            </a:r>
            <a:r>
              <a:rPr lang="en-US" altLang="zh-TW" sz="2400" dirty="0">
                <a:solidFill>
                  <a:prstClr val="black"/>
                </a:solidFill>
                <a:latin typeface="標楷體" panose="03000509000000000000" pitchFamily="65" charset="-120"/>
                <a:ea typeface="標楷體" panose="03000509000000000000" pitchFamily="65" charset="-120"/>
              </a:rPr>
              <a:t>10</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月</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29-31</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展覽地點</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南港展覽一館一樓</a:t>
            </a:r>
            <a:r>
              <a:rPr kumimoji="0" lang="en-AU"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I</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區</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6" name="Rectangle 2"/>
          <p:cNvSpPr>
            <a:spLocks noChangeArrowheads="1"/>
          </p:cNvSpPr>
          <p:nvPr/>
        </p:nvSpPr>
        <p:spPr bwMode="auto">
          <a:xfrm>
            <a:off x="1440809" y="-16802"/>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TW"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mn-cs"/>
              </a:rPr>
              <a:t>2026</a:t>
            </a: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年智慧能源周</a:t>
            </a:r>
          </a:p>
        </p:txBody>
      </p:sp>
      <p:sp>
        <p:nvSpPr>
          <p:cNvPr id="7" name="投影片編號版面配置區 4"/>
          <p:cNvSpPr>
            <a:spLocks noGrp="1"/>
          </p:cNvSpPr>
          <p:nvPr>
            <p:ph type="sldNum" sz="quarter" idx="12"/>
          </p:nvPr>
        </p:nvSpPr>
        <p:spPr>
          <a:xfrm>
            <a:off x="8381964" y="6320333"/>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000" b="0" i="0" u="none" strike="noStrike" kern="1200" cap="none" spc="0" normalizeH="0" baseline="0" noProof="0" smtClean="0">
                <a:ln>
                  <a:noFill/>
                </a:ln>
                <a:solidFill>
                  <a:prstClr val="black"/>
                </a:solidFill>
                <a:effectLst/>
                <a:uLnTx/>
                <a:uFillTx/>
                <a:latin typeface="Trebuchet MS" panose="020B0603020202020204"/>
                <a:ea typeface="+mn-ea"/>
                <a:cs typeface="+mn-cs"/>
              </a:rPr>
              <a:t>43</a:t>
            </a:fld>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8" name="表格 7">
            <a:extLst>
              <a:ext uri="{FF2B5EF4-FFF2-40B4-BE49-F238E27FC236}">
                <a16:creationId xmlns:a16="http://schemas.microsoft.com/office/drawing/2014/main" id="{73E9C0EF-58B6-48F1-8758-0785C7770A29}"/>
              </a:ext>
            </a:extLst>
          </p:cNvPr>
          <p:cNvGraphicFramePr>
            <a:graphicFrameLocks noGrp="1"/>
          </p:cNvGraphicFramePr>
          <p:nvPr>
            <p:extLst>
              <p:ext uri="{D42A27DB-BD31-4B8C-83A1-F6EECF244321}">
                <p14:modId xmlns:p14="http://schemas.microsoft.com/office/powerpoint/2010/main" val="1979816966"/>
              </p:ext>
            </p:extLst>
          </p:nvPr>
        </p:nvGraphicFramePr>
        <p:xfrm>
          <a:off x="576942" y="2023400"/>
          <a:ext cx="3490003" cy="3475259"/>
        </p:xfrm>
        <a:graphic>
          <a:graphicData uri="http://schemas.openxmlformats.org/drawingml/2006/table">
            <a:tbl>
              <a:tblPr/>
              <a:tblGrid>
                <a:gridCol w="779878">
                  <a:extLst>
                    <a:ext uri="{9D8B030D-6E8A-4147-A177-3AD203B41FA5}">
                      <a16:colId xmlns:a16="http://schemas.microsoft.com/office/drawing/2014/main" val="20000"/>
                    </a:ext>
                  </a:extLst>
                </a:gridCol>
                <a:gridCol w="2122750">
                  <a:extLst>
                    <a:ext uri="{9D8B030D-6E8A-4147-A177-3AD203B41FA5}">
                      <a16:colId xmlns:a16="http://schemas.microsoft.com/office/drawing/2014/main" val="20001"/>
                    </a:ext>
                  </a:extLst>
                </a:gridCol>
                <a:gridCol w="587375">
                  <a:extLst>
                    <a:ext uri="{9D8B030D-6E8A-4147-A177-3AD203B41FA5}">
                      <a16:colId xmlns:a16="http://schemas.microsoft.com/office/drawing/2014/main" val="20002"/>
                    </a:ext>
                  </a:extLst>
                </a:gridCol>
              </a:tblGrid>
              <a:tr h="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項次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參展公司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攤位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天宇工業</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r>
                        <a:rPr lang="zh-TW" altLang="en-US" sz="2000" b="0" i="0" u="none" strike="noStrike" dirty="0">
                          <a:solidFill>
                            <a:srgbClr val="000000"/>
                          </a:solidFill>
                          <a:effectLst/>
                          <a:latin typeface="新細明體" panose="02020500000000000000" charset="-120"/>
                          <a:ea typeface="新細明體" panose="02020500000000000000" charset="-120"/>
                        </a:rPr>
                        <a:t> </a:t>
                      </a: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083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矽谷能源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29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映興電子</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zh-TW" altLang="en-US" sz="2000" b="0" i="0" u="none" strike="noStrike" dirty="0">
                          <a:solidFill>
                            <a:srgbClr val="000000"/>
                          </a:solidFill>
                          <a:effectLst/>
                          <a:latin typeface="新細明體" panose="02020500000000000000" charset="-120"/>
                          <a:ea typeface="新細明體" panose="02020500000000000000" charset="-120"/>
                        </a:rPr>
                        <a:t>優力國際安全認證</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036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暐誠</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綠色產業聯盟</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4549">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zh-TW" altLang="en-US" sz="2000" b="0" i="0" u="none" strike="noStrike" dirty="0">
                          <a:solidFill>
                            <a:srgbClr val="000000"/>
                          </a:solidFill>
                          <a:effectLst/>
                          <a:latin typeface="新細明體" panose="02020500000000000000" charset="-120"/>
                          <a:ea typeface="新細明體" panose="02020500000000000000" charset="-120"/>
                        </a:rPr>
                        <a:t>電池協會服務處</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5900">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5900">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272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合計</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bl>
          </a:graphicData>
        </a:graphic>
      </p:graphicFrame>
      <p:pic>
        <p:nvPicPr>
          <p:cNvPr id="5" name="圖片 4">
            <a:extLst>
              <a:ext uri="{FF2B5EF4-FFF2-40B4-BE49-F238E27FC236}">
                <a16:creationId xmlns:a16="http://schemas.microsoft.com/office/drawing/2014/main" id="{65335B6A-450E-9912-7B80-025DC8198F11}"/>
              </a:ext>
            </a:extLst>
          </p:cNvPr>
          <p:cNvPicPr>
            <a:picLocks noChangeAspect="1"/>
          </p:cNvPicPr>
          <p:nvPr/>
        </p:nvPicPr>
        <p:blipFill>
          <a:blip r:embed="rId3"/>
          <a:stretch>
            <a:fillRect/>
          </a:stretch>
        </p:blipFill>
        <p:spPr>
          <a:xfrm>
            <a:off x="4572000" y="2067748"/>
            <a:ext cx="4201610" cy="3475259"/>
          </a:xfrm>
          <a:prstGeom prst="rect">
            <a:avLst/>
          </a:prstGeom>
        </p:spPr>
      </p:pic>
    </p:spTree>
    <p:extLst>
      <p:ext uri="{BB962C8B-B14F-4D97-AF65-F5344CB8AC3E}">
        <p14:creationId xmlns:p14="http://schemas.microsoft.com/office/powerpoint/2010/main" val="4216551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73824" y="5679493"/>
            <a:ext cx="7886700" cy="640840"/>
          </a:xfrm>
        </p:spPr>
        <p:txBody>
          <a:bodyPr>
            <a:normAutofit/>
          </a:bodyPr>
          <a:lstStyle/>
          <a:p>
            <a:pPr marL="0" indent="0">
              <a:buNone/>
            </a:pPr>
            <a:endParaRPr lang="en-US" altLang="zh-TW" dirty="0">
              <a:latin typeface="標楷體" panose="03000509000000000000" pitchFamily="65" charset="-120"/>
              <a:ea typeface="標楷體" panose="03000509000000000000" pitchFamily="65" charset="-120"/>
            </a:endParaRPr>
          </a:p>
        </p:txBody>
      </p:sp>
      <p:sp>
        <p:nvSpPr>
          <p:cNvPr id="4" name="內容版面配置區 2"/>
          <p:cNvSpPr txBox="1"/>
          <p:nvPr/>
        </p:nvSpPr>
        <p:spPr>
          <a:xfrm>
            <a:off x="576942" y="1003299"/>
            <a:ext cx="6172201" cy="857250"/>
          </a:xfrm>
          <a:prstGeom prst="rect">
            <a:avLst/>
          </a:prstGeom>
          <a:solidFill>
            <a:srgbClr val="FFFF00"/>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展覽時間</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2027</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3</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月</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17</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19</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展覽地點</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日本東京有明展覽中心</a:t>
            </a:r>
            <a:endPar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6" name="Rectangle 2"/>
          <p:cNvSpPr>
            <a:spLocks noChangeArrowheads="1"/>
          </p:cNvSpPr>
          <p:nvPr/>
        </p:nvSpPr>
        <p:spPr bwMode="auto">
          <a:xfrm>
            <a:off x="1440809" y="-16802"/>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TW"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mn-cs"/>
              </a:rPr>
              <a:t>2027</a:t>
            </a:r>
            <a:r>
              <a:rPr kumimoji="0" lang="zh-TW" altLang="en-US" sz="3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年日本國際二次電池展覽會</a:t>
            </a:r>
          </a:p>
        </p:txBody>
      </p:sp>
      <p:sp>
        <p:nvSpPr>
          <p:cNvPr id="7" name="投影片編號版面配置區 4"/>
          <p:cNvSpPr>
            <a:spLocks noGrp="1"/>
          </p:cNvSpPr>
          <p:nvPr>
            <p:ph type="sldNum" sz="quarter" idx="12"/>
          </p:nvPr>
        </p:nvSpPr>
        <p:spPr>
          <a:xfrm>
            <a:off x="8381964" y="6320333"/>
            <a:ext cx="51263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57F1E4F-1CFF-5643-939E-217C01CDF565}" type="slidenum">
              <a:rPr kumimoji="0" lang="en-US" sz="2000" b="0" i="0" u="none" strike="noStrike" kern="1200" cap="none" spc="0" normalizeH="0" baseline="0" noProof="0" smtClean="0">
                <a:ln>
                  <a:noFill/>
                </a:ln>
                <a:solidFill>
                  <a:prstClr val="black"/>
                </a:solidFill>
                <a:effectLst/>
                <a:uLnTx/>
                <a:uFillTx/>
                <a:latin typeface="Trebuchet MS" panose="020B0603020202020204"/>
                <a:ea typeface="+mn-ea"/>
                <a:cs typeface="+mn-cs"/>
              </a:rPr>
              <a:t>44</a:t>
            </a:fld>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8" name="表格 7">
            <a:extLst>
              <a:ext uri="{FF2B5EF4-FFF2-40B4-BE49-F238E27FC236}">
                <a16:creationId xmlns:a16="http://schemas.microsoft.com/office/drawing/2014/main" id="{73E9C0EF-58B6-48F1-8758-0785C7770A29}"/>
              </a:ext>
            </a:extLst>
          </p:cNvPr>
          <p:cNvGraphicFramePr>
            <a:graphicFrameLocks noGrp="1"/>
          </p:cNvGraphicFramePr>
          <p:nvPr>
            <p:extLst>
              <p:ext uri="{D42A27DB-BD31-4B8C-83A1-F6EECF244321}">
                <p14:modId xmlns:p14="http://schemas.microsoft.com/office/powerpoint/2010/main" val="2064335458"/>
              </p:ext>
            </p:extLst>
          </p:nvPr>
        </p:nvGraphicFramePr>
        <p:xfrm>
          <a:off x="748019" y="2044091"/>
          <a:ext cx="6389871" cy="3747419"/>
        </p:xfrm>
        <a:graphic>
          <a:graphicData uri="http://schemas.openxmlformats.org/drawingml/2006/table">
            <a:tbl>
              <a:tblPr/>
              <a:tblGrid>
                <a:gridCol w="572781">
                  <a:extLst>
                    <a:ext uri="{9D8B030D-6E8A-4147-A177-3AD203B41FA5}">
                      <a16:colId xmlns:a16="http://schemas.microsoft.com/office/drawing/2014/main" val="20000"/>
                    </a:ext>
                  </a:extLst>
                </a:gridCol>
                <a:gridCol w="2651760">
                  <a:extLst>
                    <a:ext uri="{9D8B030D-6E8A-4147-A177-3AD203B41FA5}">
                      <a16:colId xmlns:a16="http://schemas.microsoft.com/office/drawing/2014/main" val="20001"/>
                    </a:ext>
                  </a:extLst>
                </a:gridCol>
                <a:gridCol w="670560">
                  <a:extLst>
                    <a:ext uri="{9D8B030D-6E8A-4147-A177-3AD203B41FA5}">
                      <a16:colId xmlns:a16="http://schemas.microsoft.com/office/drawing/2014/main" val="20002"/>
                    </a:ext>
                  </a:extLst>
                </a:gridCol>
                <a:gridCol w="1301753">
                  <a:extLst>
                    <a:ext uri="{9D8B030D-6E8A-4147-A177-3AD203B41FA5}">
                      <a16:colId xmlns:a16="http://schemas.microsoft.com/office/drawing/2014/main" val="20003"/>
                    </a:ext>
                  </a:extLst>
                </a:gridCol>
                <a:gridCol w="1193017">
                  <a:extLst>
                    <a:ext uri="{9D8B030D-6E8A-4147-A177-3AD203B41FA5}">
                      <a16:colId xmlns:a16="http://schemas.microsoft.com/office/drawing/2014/main" val="20004"/>
                    </a:ext>
                  </a:extLst>
                </a:gridCol>
              </a:tblGrid>
              <a:tr h="284480">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項次</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參展公司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攤位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書面資料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費用繳交</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8919">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維洋科技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2</a:t>
                      </a:r>
                      <a:r>
                        <a:rPr lang="zh-TW" altLang="en-US" sz="2000" b="0" i="0" u="none" strike="noStrike" dirty="0">
                          <a:solidFill>
                            <a:srgbClr val="000000"/>
                          </a:solidFill>
                          <a:effectLst/>
                          <a:latin typeface="新細明體" panose="02020500000000000000" charset="-120"/>
                          <a:ea typeface="新細明體" panose="02020500000000000000" charset="-120"/>
                        </a:rPr>
                        <a:t> </a:t>
                      </a: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sz="2000" b="0" i="0" u="none" strike="noStrike" dirty="0">
                          <a:solidFill>
                            <a:srgbClr val="000000"/>
                          </a:solidFill>
                          <a:effectLst/>
                          <a:latin typeface="新細明體" panose="02020500000000000000" charset="-120"/>
                          <a:ea typeface="新細明體" panose="02020500000000000000" charset="-120"/>
                        </a:rPr>
                        <a:t>OK</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083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zh-TW" altLang="en-US" sz="2000" b="0" i="0" u="none" strike="noStrike" dirty="0">
                          <a:solidFill>
                            <a:srgbClr val="000000"/>
                          </a:solidFill>
                          <a:effectLst/>
                          <a:latin typeface="新細明體" panose="02020500000000000000" charset="-120"/>
                          <a:ea typeface="新細明體" panose="02020500000000000000" charset="-120"/>
                        </a:rPr>
                        <a:t>勗連科技股份有限公司</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r>
                        <a:rPr lang="en-AU" altLang="zh-TW" sz="2000" b="0" i="0" u="none" strike="noStrike" dirty="0">
                          <a:solidFill>
                            <a:srgbClr val="000000"/>
                          </a:solidFill>
                          <a:effectLst/>
                          <a:latin typeface="新細明體" panose="02020500000000000000" charset="-120"/>
                          <a:ea typeface="新細明體" panose="02020500000000000000" charset="-120"/>
                        </a:rPr>
                        <a:t>OK</a:t>
                      </a:r>
                      <a:r>
                        <a:rPr lang="zh-TW" altLang="en-US" sz="2000" b="0" i="0" u="none" strike="noStrike" dirty="0">
                          <a:solidFill>
                            <a:srgbClr val="000000"/>
                          </a:solidFill>
                          <a:effectLst/>
                          <a:latin typeface="新細明體" panose="02020500000000000000" charset="-120"/>
                          <a:ea typeface="新細明體" panose="02020500000000000000" charset="-120"/>
                        </a:rPr>
                        <a:t>  </a:t>
                      </a: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8150">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036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5900">
                <a:tc>
                  <a:txBody>
                    <a:bodyPr/>
                    <a:lstStyle/>
                    <a:p>
                      <a:pPr algn="r" fontAlgn="ctr"/>
                      <a:r>
                        <a:rPr lang="en-US" altLang="zh-TW" sz="2000" b="0" i="0" u="none" strike="noStrike">
                          <a:solidFill>
                            <a:srgbClr val="000000"/>
                          </a:solidFill>
                          <a:effectLst/>
                          <a:latin typeface="新細明體" panose="02020500000000000000" charset="-120"/>
                          <a:ea typeface="新細明體" panose="02020500000000000000" charset="-12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5900">
                <a:tc>
                  <a:txBody>
                    <a:bodyPr/>
                    <a:lstStyle/>
                    <a:p>
                      <a:pPr algn="r" fontAlgn="ctr"/>
                      <a:r>
                        <a:rPr lang="en-US" altLang="zh-TW" sz="2000" b="0" i="0" u="none" strike="noStrike" dirty="0">
                          <a:solidFill>
                            <a:srgbClr val="000000"/>
                          </a:solidFill>
                          <a:effectLst/>
                          <a:latin typeface="新細明體" panose="02020500000000000000" charset="-120"/>
                          <a:ea typeface="新細明體" panose="02020500000000000000" charset="-12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5900">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AU"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AU"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1940">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2720">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a:solidFill>
                            <a:srgbClr val="000000"/>
                          </a:solidFill>
                          <a:effectLst/>
                          <a:latin typeface="新細明體" panose="02020500000000000000" charset="-120"/>
                          <a:ea typeface="新細明體" panose="02020500000000000000" charset="-120"/>
                        </a:rPr>
                        <a:t>合計</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endParaRPr lang="en-US" altLang="zh-TW"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zh-TW" altLang="en-US" sz="2000" b="0" i="0" u="none" strike="noStrike" dirty="0">
                        <a:solidFill>
                          <a:srgbClr val="000000"/>
                        </a:solidFill>
                        <a:effectLst/>
                        <a:latin typeface="新細明體" panose="02020500000000000000" charset="-120"/>
                        <a:ea typeface="新細明體" panose="02020500000000000000" charset="-12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2000" b="0" i="0" u="none" strike="noStrike" dirty="0">
                          <a:solidFill>
                            <a:srgbClr val="000000"/>
                          </a:solidFill>
                          <a:effectLst/>
                          <a:latin typeface="新細明體" panose="02020500000000000000" charset="-120"/>
                          <a:ea typeface="新細明體" panose="02020500000000000000" charset="-12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2" name="內容版面配置區 2">
            <a:extLst>
              <a:ext uri="{FF2B5EF4-FFF2-40B4-BE49-F238E27FC236}">
                <a16:creationId xmlns:a16="http://schemas.microsoft.com/office/drawing/2014/main" id="{ADBB6910-9410-6F8A-C26E-E1E614E82C28}"/>
              </a:ext>
            </a:extLst>
          </p:cNvPr>
          <p:cNvSpPr txBox="1">
            <a:spLocks/>
          </p:cNvSpPr>
          <p:nvPr/>
        </p:nvSpPr>
        <p:spPr>
          <a:xfrm>
            <a:off x="628650" y="5999913"/>
            <a:ext cx="7886700" cy="6408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358775" indent="-358775">
              <a:buFont typeface="Wingdings 3" panose="05040102010807070707" charset="2"/>
              <a:buNone/>
            </a:pPr>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協會預定一個服務處攤位</a:t>
            </a:r>
            <a:r>
              <a:rPr lang="zh-TW" altLang="en-US" dirty="0">
                <a:latin typeface="微軟正黑體" panose="020B0604030504040204" pitchFamily="34" charset="-120"/>
                <a:ea typeface="微軟正黑體" panose="020B0604030504040204" pitchFamily="34" charset="-120"/>
              </a:rPr>
              <a:t>，</a:t>
            </a:r>
            <a:r>
              <a:rPr lang="zh-TW" altLang="en-US" dirty="0">
                <a:latin typeface="標楷體" panose="03000509000000000000" pitchFamily="65" charset="-120"/>
                <a:ea typeface="標楷體" panose="03000509000000000000" pitchFamily="65" charset="-120"/>
              </a:rPr>
              <a:t>提供會員展示產品</a:t>
            </a:r>
            <a:r>
              <a:rPr lang="zh-TW" altLang="en-US" dirty="0">
                <a:latin typeface="微軟正黑體" panose="020B0604030504040204" pitchFamily="34" charset="-120"/>
                <a:ea typeface="微軟正黑體" panose="020B0604030504040204" pitchFamily="34" charset="-120"/>
              </a:rPr>
              <a:t>、</a:t>
            </a:r>
            <a:r>
              <a:rPr lang="en-AU" altLang="zh-TW" dirty="0">
                <a:latin typeface="標楷體" panose="03000509000000000000" pitchFamily="65" charset="-120"/>
                <a:ea typeface="標楷體" panose="03000509000000000000" pitchFamily="65" charset="-120"/>
              </a:rPr>
              <a:t>DM</a:t>
            </a:r>
            <a:r>
              <a:rPr lang="zh-TW" altLang="en-US" dirty="0">
                <a:latin typeface="標楷體" panose="03000509000000000000" pitchFamily="65" charset="-120"/>
                <a:ea typeface="標楷體" panose="03000509000000000000" pitchFamily="65" charset="-120"/>
              </a:rPr>
              <a:t>及客戶商談空，間若有興趣與秘書處接洽</a:t>
            </a:r>
            <a:r>
              <a:rPr lang="zh-TW" altLang="en-US" dirty="0">
                <a:latin typeface="微軟正黑體" panose="020B0604030504040204" pitchFamily="34" charset="-120"/>
                <a:ea typeface="微軟正黑體" panose="020B0604030504040204" pitchFamily="34" charset="-120"/>
              </a:rPr>
              <a:t>。</a:t>
            </a:r>
            <a:endParaRPr lang="zh-TW" altLang="en-US" dirty="0">
              <a:latin typeface="標楷體" panose="03000509000000000000" pitchFamily="65" charset="-120"/>
              <a:ea typeface="標楷體" panose="03000509000000000000" pitchFamily="65" charset="-120"/>
            </a:endParaRPr>
          </a:p>
          <a:p>
            <a:pPr marL="0" indent="0">
              <a:buFont typeface="Wingdings 3" panose="05040102010807070707" charset="2"/>
              <a:buNone/>
            </a:pP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18912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C12B0-046A-07F3-3271-7301B907189F}"/>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90F0F6E6-6ACC-36D3-D9EF-9791FF1E377E}"/>
              </a:ext>
            </a:extLst>
          </p:cNvPr>
          <p:cNvSpPr>
            <a:spLocks noGrp="1"/>
          </p:cNvSpPr>
          <p:nvPr>
            <p:ph type="title"/>
          </p:nvPr>
        </p:nvSpPr>
        <p:spPr>
          <a:xfrm>
            <a:off x="1348249" y="2711450"/>
            <a:ext cx="6447501" cy="717550"/>
          </a:xfrm>
        </p:spPr>
        <p:txBody>
          <a:bodyPr>
            <a:normAutofit/>
          </a:bodyPr>
          <a:lstStyle/>
          <a:p>
            <a:pPr algn="ctr"/>
            <a:r>
              <a:rPr lang="zh-TW" altLang="en-US" sz="4050" b="1" dirty="0">
                <a:solidFill>
                  <a:schemeClr val="accent2">
                    <a:lumMod val="50000"/>
                  </a:schemeClr>
                </a:solidFill>
                <a:latin typeface="標楷體" panose="03000509000000000000" pitchFamily="65" charset="-120"/>
                <a:ea typeface="標楷體" panose="03000509000000000000" pitchFamily="65" charset="-120"/>
              </a:rPr>
              <a:t>提案討論</a:t>
            </a:r>
            <a:r>
              <a:rPr lang="en-US" altLang="zh-TW" sz="4050" b="1" dirty="0">
                <a:solidFill>
                  <a:schemeClr val="accent2">
                    <a:lumMod val="50000"/>
                  </a:schemeClr>
                </a:solidFill>
                <a:latin typeface="標楷體" panose="03000509000000000000" pitchFamily="65" charset="-120"/>
                <a:ea typeface="標楷體" panose="03000509000000000000" pitchFamily="65" charset="-120"/>
              </a:rPr>
              <a:t>&amp;</a:t>
            </a:r>
            <a:r>
              <a:rPr lang="zh-TW" altLang="en-US" sz="4050" b="1" dirty="0">
                <a:solidFill>
                  <a:schemeClr val="accent2">
                    <a:lumMod val="50000"/>
                  </a:schemeClr>
                </a:solidFill>
                <a:latin typeface="標楷體" panose="03000509000000000000" pitchFamily="65" charset="-120"/>
                <a:ea typeface="標楷體" panose="03000509000000000000" pitchFamily="65" charset="-120"/>
              </a:rPr>
              <a:t>表決事項</a:t>
            </a:r>
          </a:p>
        </p:txBody>
      </p:sp>
      <p:sp>
        <p:nvSpPr>
          <p:cNvPr id="2" name="投影片編號版面配置區 4">
            <a:extLst>
              <a:ext uri="{FF2B5EF4-FFF2-40B4-BE49-F238E27FC236}">
                <a16:creationId xmlns:a16="http://schemas.microsoft.com/office/drawing/2014/main" id="{B040B27C-B5B8-5556-6E2E-A60FEBBBD341}"/>
              </a:ext>
            </a:extLst>
          </p:cNvPr>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45</a:t>
            </a:fld>
            <a:endParaRPr lang="en-US" sz="2000" dirty="0">
              <a:solidFill>
                <a:schemeClr val="tx1"/>
              </a:solidFill>
            </a:endParaRPr>
          </a:p>
        </p:txBody>
      </p:sp>
    </p:spTree>
    <p:extLst>
      <p:ext uri="{BB962C8B-B14F-4D97-AF65-F5344CB8AC3E}">
        <p14:creationId xmlns:p14="http://schemas.microsoft.com/office/powerpoint/2010/main" val="566935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DFC07-9B8E-A74B-AC6F-34331B3FB80A}"/>
            </a:ext>
          </a:extLst>
        </p:cNvPr>
        <p:cNvGrpSpPr/>
        <p:nvPr/>
      </p:nvGrpSpPr>
      <p:grpSpPr>
        <a:xfrm>
          <a:off x="0" y="0"/>
          <a:ext cx="0" cy="0"/>
          <a:chOff x="0" y="0"/>
          <a:chExt cx="0" cy="0"/>
        </a:xfrm>
      </p:grpSpPr>
      <p:sp>
        <p:nvSpPr>
          <p:cNvPr id="4099" name="Rectangle 2">
            <a:extLst>
              <a:ext uri="{FF2B5EF4-FFF2-40B4-BE49-F238E27FC236}">
                <a16:creationId xmlns:a16="http://schemas.microsoft.com/office/drawing/2014/main" id="{2408A84E-C9D3-08FC-3B13-773AB519092F}"/>
              </a:ext>
            </a:extLst>
          </p:cNvPr>
          <p:cNvSpPr>
            <a:spLocks noChangeArrowheads="1"/>
          </p:cNvSpPr>
          <p:nvPr/>
        </p:nvSpPr>
        <p:spPr bwMode="auto">
          <a:xfrm>
            <a:off x="1976748" y="0"/>
            <a:ext cx="4897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27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提案一</a:t>
            </a:r>
            <a:r>
              <a:rPr lang="en-US" altLang="zh-TW" sz="27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審定</a:t>
            </a:r>
            <a:r>
              <a:rPr lang="en-US" altLang="zh-TW" sz="2700" dirty="0">
                <a:latin typeface="標楷體" panose="03000509000000000000" pitchFamily="65" charset="-120"/>
                <a:ea typeface="標楷體" panose="03000509000000000000" pitchFamily="65" charset="-120"/>
              </a:rPr>
              <a:t>114</a:t>
            </a:r>
            <a:r>
              <a:rPr lang="zh-TW" altLang="en-US" sz="2700" dirty="0">
                <a:latin typeface="標楷體" panose="03000509000000000000" pitchFamily="65" charset="-120"/>
                <a:ea typeface="標楷體" panose="03000509000000000000" pitchFamily="65" charset="-120"/>
              </a:rPr>
              <a:t>年綜合損益表</a:t>
            </a:r>
          </a:p>
        </p:txBody>
      </p:sp>
      <p:sp>
        <p:nvSpPr>
          <p:cNvPr id="3" name="投影片編號版面配置區 4">
            <a:extLst>
              <a:ext uri="{FF2B5EF4-FFF2-40B4-BE49-F238E27FC236}">
                <a16:creationId xmlns:a16="http://schemas.microsoft.com/office/drawing/2014/main" id="{02606DCB-9B5A-84EF-0166-FA6D5D7FBEE6}"/>
              </a:ext>
            </a:extLst>
          </p:cNvPr>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46</a:t>
            </a:fld>
            <a:endParaRPr lang="en-US" sz="2000" dirty="0">
              <a:solidFill>
                <a:schemeClr val="tx1"/>
              </a:solidFill>
            </a:endParaRPr>
          </a:p>
        </p:txBody>
      </p:sp>
      <p:graphicFrame>
        <p:nvGraphicFramePr>
          <p:cNvPr id="2" name="表格 1">
            <a:extLst>
              <a:ext uri="{FF2B5EF4-FFF2-40B4-BE49-F238E27FC236}">
                <a16:creationId xmlns:a16="http://schemas.microsoft.com/office/drawing/2014/main" id="{27E92306-1A99-4814-1ED0-506F477833EF}"/>
              </a:ext>
            </a:extLst>
          </p:cNvPr>
          <p:cNvGraphicFramePr>
            <a:graphicFrameLocks noGrp="1"/>
          </p:cNvGraphicFramePr>
          <p:nvPr/>
        </p:nvGraphicFramePr>
        <p:xfrm>
          <a:off x="835136" y="533400"/>
          <a:ext cx="7473728" cy="6393708"/>
        </p:xfrm>
        <a:graphic>
          <a:graphicData uri="http://schemas.openxmlformats.org/drawingml/2006/table">
            <a:tbl>
              <a:tblPr>
                <a:tableStyleId>{5C22544A-7EE6-4342-B048-85BDC9FD1C3A}</a:tableStyleId>
              </a:tblPr>
              <a:tblGrid>
                <a:gridCol w="895905">
                  <a:extLst>
                    <a:ext uri="{9D8B030D-6E8A-4147-A177-3AD203B41FA5}">
                      <a16:colId xmlns:a16="http://schemas.microsoft.com/office/drawing/2014/main" val="723209564"/>
                    </a:ext>
                  </a:extLst>
                </a:gridCol>
                <a:gridCol w="2463738">
                  <a:extLst>
                    <a:ext uri="{9D8B030D-6E8A-4147-A177-3AD203B41FA5}">
                      <a16:colId xmlns:a16="http://schemas.microsoft.com/office/drawing/2014/main" val="591716975"/>
                    </a:ext>
                  </a:extLst>
                </a:gridCol>
                <a:gridCol w="1343856">
                  <a:extLst>
                    <a:ext uri="{9D8B030D-6E8A-4147-A177-3AD203B41FA5}">
                      <a16:colId xmlns:a16="http://schemas.microsoft.com/office/drawing/2014/main" val="3519813941"/>
                    </a:ext>
                  </a:extLst>
                </a:gridCol>
                <a:gridCol w="1426373">
                  <a:extLst>
                    <a:ext uri="{9D8B030D-6E8A-4147-A177-3AD203B41FA5}">
                      <a16:colId xmlns:a16="http://schemas.microsoft.com/office/drawing/2014/main" val="1082945518"/>
                    </a:ext>
                  </a:extLst>
                </a:gridCol>
                <a:gridCol w="1343856">
                  <a:extLst>
                    <a:ext uri="{9D8B030D-6E8A-4147-A177-3AD203B41FA5}">
                      <a16:colId xmlns:a16="http://schemas.microsoft.com/office/drawing/2014/main" val="825678157"/>
                    </a:ext>
                  </a:extLst>
                </a:gridCol>
              </a:tblGrid>
              <a:tr h="185487">
                <a:tc>
                  <a:txBody>
                    <a:bodyPr/>
                    <a:lstStyle/>
                    <a:p>
                      <a:pPr algn="ctr" fontAlgn="b">
                        <a:buNone/>
                      </a:pP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b">
                        <a:buNone/>
                      </a:pPr>
                      <a:r>
                        <a:rPr lang="en-US" altLang="zh-TW" sz="1200" u="none" strike="noStrike" dirty="0">
                          <a:effectLst/>
                        </a:rPr>
                        <a:t>114</a:t>
                      </a:r>
                      <a:r>
                        <a:rPr lang="zh-TW" altLang="en-US" sz="1200" u="none" strike="noStrike" dirty="0">
                          <a:effectLst/>
                        </a:rPr>
                        <a:t>年 </a:t>
                      </a:r>
                      <a:r>
                        <a:rPr lang="en-US" altLang="zh-TW" sz="1200" u="none" strike="noStrike" dirty="0">
                          <a:effectLst/>
                        </a:rPr>
                        <a:t>01 </a:t>
                      </a:r>
                      <a:r>
                        <a:rPr lang="zh-TW" altLang="en-US" sz="1200" u="none" strike="noStrike" dirty="0">
                          <a:effectLst/>
                        </a:rPr>
                        <a:t>月 </a:t>
                      </a:r>
                      <a:r>
                        <a:rPr lang="en-US" altLang="zh-TW" sz="1200" u="none" strike="noStrike" dirty="0">
                          <a:effectLst/>
                        </a:rPr>
                        <a:t>01 </a:t>
                      </a:r>
                      <a:r>
                        <a:rPr lang="zh-TW" altLang="en-US" sz="1200" u="none" strike="noStrike" dirty="0">
                          <a:effectLst/>
                        </a:rPr>
                        <a:t>日  至  </a:t>
                      </a:r>
                      <a:r>
                        <a:rPr lang="en-US" altLang="zh-TW" sz="1200" u="none" strike="noStrike" dirty="0">
                          <a:effectLst/>
                        </a:rPr>
                        <a:t>114</a:t>
                      </a:r>
                      <a:r>
                        <a:rPr lang="zh-TW" altLang="en-US" sz="1200" u="none" strike="noStrike" dirty="0">
                          <a:effectLst/>
                        </a:rPr>
                        <a:t>年 </a:t>
                      </a:r>
                      <a:r>
                        <a:rPr lang="en-US" altLang="zh-TW" sz="1200" u="none" strike="noStrike" dirty="0">
                          <a:effectLst/>
                        </a:rPr>
                        <a:t>12 </a:t>
                      </a:r>
                      <a:r>
                        <a:rPr lang="zh-TW" altLang="en-US" sz="1200" u="none" strike="noStrike" dirty="0">
                          <a:effectLst/>
                        </a:rPr>
                        <a:t>月 </a:t>
                      </a:r>
                      <a:r>
                        <a:rPr lang="en-US" altLang="zh-TW" sz="1200" u="none" strike="noStrike" dirty="0">
                          <a:effectLst/>
                        </a:rPr>
                        <a:t>31 </a:t>
                      </a:r>
                      <a:r>
                        <a:rPr lang="zh-TW" altLang="en-US" sz="1200" u="none" strike="noStrike" dirty="0">
                          <a:effectLst/>
                        </a:rPr>
                        <a:t>日</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a:p>
                  </a:txBody>
                  <a:tcPr marL="2477" marR="2477" marT="2477" marB="0" anchor="b"/>
                </a:tc>
                <a:tc hMerge="1">
                  <a:txBody>
                    <a:bodyPr/>
                    <a:lstStyle/>
                    <a:p>
                      <a:pPr algn="l" fontAlgn="b">
                        <a:buNone/>
                      </a:pPr>
                      <a:endParaRPr lang="zh-TW" altLang="en-US" sz="1400" b="0" i="0" u="none" strike="noStrike" dirty="0">
                        <a:effectLst/>
                        <a:latin typeface="Arial" panose="020B0604020202020204" pitchFamily="34" charset="0"/>
                      </a:endParaRPr>
                    </a:p>
                  </a:txBody>
                  <a:tcPr marL="2477" marR="2477" marT="2477" marB="0" anchor="b"/>
                </a:tc>
                <a:tc hMerge="1">
                  <a:txBody>
                    <a:bodyPr/>
                    <a:lstStyle/>
                    <a:p>
                      <a:pPr algn="l" fontAlgn="b">
                        <a:buNone/>
                      </a:pPr>
                      <a:endParaRPr lang="zh-TW" altLang="en-US" sz="1400" b="0" i="0" u="none" strike="noStrike" dirty="0">
                        <a:effectLst/>
                        <a:latin typeface="Arial" panose="020B0604020202020204" pitchFamily="34" charset="0"/>
                      </a:endParaRPr>
                    </a:p>
                  </a:txBody>
                  <a:tcPr marL="2477" marR="2477" marT="2477" marB="0" anchor="b"/>
                </a:tc>
                <a:extLst>
                  <a:ext uri="{0D108BD9-81ED-4DB2-BD59-A6C34878D82A}">
                    <a16:rowId xmlns:a16="http://schemas.microsoft.com/office/drawing/2014/main" val="3571878601"/>
                  </a:ext>
                </a:extLst>
              </a:tr>
              <a:tr h="183294">
                <a:tc>
                  <a:txBody>
                    <a:bodyPr/>
                    <a:lstStyle/>
                    <a:p>
                      <a:pPr algn="ctr" fontAlgn="ctr">
                        <a:buNone/>
                      </a:pPr>
                      <a:r>
                        <a:rPr lang="zh-TW" altLang="en-US" sz="1200" u="none" strike="noStrike" dirty="0">
                          <a:effectLst/>
                        </a:rPr>
                        <a:t>項目編號</a:t>
                      </a:r>
                      <a:endParaRPr lang="zh-TW" altLang="en-US" sz="1200" b="1" i="0" u="none" strike="noStrike" dirty="0">
                        <a:effectLst/>
                        <a:latin typeface="Arial" panose="020B0604020202020204" pitchFamily="34" charset="0"/>
                      </a:endParaRPr>
                    </a:p>
                  </a:txBody>
                  <a:tcPr marL="2477" marR="2477" marT="2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zh-TW" altLang="en-US" sz="1200" u="none" strike="noStrike" dirty="0">
                          <a:effectLst/>
                        </a:rPr>
                        <a:t>項        目</a:t>
                      </a:r>
                      <a:endParaRPr lang="zh-TW" altLang="en-US" sz="1200" b="1" i="0" u="none" strike="noStrike" dirty="0">
                        <a:effectLst/>
                        <a:latin typeface="Arial" panose="020B0604020202020204" pitchFamily="34" charset="0"/>
                      </a:endParaRPr>
                    </a:p>
                  </a:txBody>
                  <a:tcPr marL="2477" marR="2477" marT="2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zh-TW" altLang="en-US" sz="1200" u="none" strike="noStrike" dirty="0">
                          <a:effectLst/>
                        </a:rPr>
                        <a:t>小 計 金 額</a:t>
                      </a:r>
                      <a:endParaRPr lang="zh-TW" altLang="en-US" sz="1200" b="1" i="0" u="none" strike="noStrike" dirty="0">
                        <a:effectLst/>
                        <a:latin typeface="Arial" panose="020B0604020202020204" pitchFamily="34" charset="0"/>
                      </a:endParaRPr>
                    </a:p>
                  </a:txBody>
                  <a:tcPr marL="2477" marR="2477" marT="2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zh-TW" altLang="en-US" sz="1200" u="none" strike="noStrike" dirty="0">
                          <a:effectLst/>
                        </a:rPr>
                        <a:t>合 計 金 額</a:t>
                      </a:r>
                      <a:endParaRPr lang="zh-TW" altLang="en-US" sz="1200" b="1" i="0" u="none" strike="noStrike" dirty="0">
                        <a:effectLst/>
                        <a:latin typeface="Arial" panose="020B0604020202020204" pitchFamily="34" charset="0"/>
                      </a:endParaRPr>
                    </a:p>
                  </a:txBody>
                  <a:tcPr marL="2477" marR="2477" marT="2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zh-TW" altLang="en-US" sz="1200" u="none" strike="noStrike" dirty="0">
                          <a:effectLst/>
                        </a:rPr>
                        <a:t>總 計 金 額</a:t>
                      </a:r>
                      <a:endParaRPr lang="zh-TW" altLang="en-US" sz="1200" b="1" i="0" u="none" strike="noStrike" dirty="0">
                        <a:effectLst/>
                        <a:latin typeface="Arial" panose="020B0604020202020204" pitchFamily="34" charset="0"/>
                      </a:endParaRPr>
                    </a:p>
                  </a:txBody>
                  <a:tcPr marL="2477" marR="2477" marT="2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5999779"/>
                  </a:ext>
                </a:extLst>
              </a:tr>
              <a:tr h="183294">
                <a:tc>
                  <a:txBody>
                    <a:bodyPr/>
                    <a:lstStyle/>
                    <a:p>
                      <a:pPr algn="l"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營業收入合計</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596664"/>
                  </a:ext>
                </a:extLst>
              </a:tr>
              <a:tr h="183294">
                <a:tc>
                  <a:txBody>
                    <a:bodyPr/>
                    <a:lstStyle/>
                    <a:p>
                      <a:pPr algn="l" fontAlgn="b">
                        <a:buNone/>
                      </a:pPr>
                      <a:r>
                        <a:rPr lang="en-US" altLang="zh-TW" sz="1200" u="none" strike="noStrike">
                          <a:effectLst/>
                        </a:rPr>
                        <a:t>4101001</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        常年會費收入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highlight>
                            <a:srgbClr val="FFFF00"/>
                          </a:highlight>
                        </a:rPr>
                        <a:t>2,640,287</a:t>
                      </a:r>
                      <a:endParaRPr lang="en-US" altLang="zh-TW" sz="1200" b="0" i="0" u="none" strike="noStrike" dirty="0">
                        <a:effectLst/>
                        <a:highlight>
                          <a:srgbClr val="FFFF00"/>
                        </a:highligh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5803093"/>
                  </a:ext>
                </a:extLst>
              </a:tr>
              <a:tr h="183294">
                <a:tc>
                  <a:txBody>
                    <a:bodyPr/>
                    <a:lstStyle/>
                    <a:p>
                      <a:pPr algn="l" fontAlgn="b">
                        <a:buNone/>
                      </a:pPr>
                      <a:r>
                        <a:rPr lang="en-US" altLang="zh-TW" sz="1200" u="none" strike="noStrike">
                          <a:effectLst/>
                        </a:rPr>
                        <a:t>4101004</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參展收入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4,985,359</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9958601"/>
                  </a:ext>
                </a:extLst>
              </a:tr>
              <a:tr h="183294">
                <a:tc>
                  <a:txBody>
                    <a:bodyPr/>
                    <a:lstStyle/>
                    <a:p>
                      <a:pPr algn="l" fontAlgn="b">
                        <a:buNone/>
                      </a:pPr>
                      <a:r>
                        <a:rPr lang="en-US" altLang="zh-TW" sz="1200" u="none" strike="noStrike">
                          <a:effectLst/>
                        </a:rPr>
                        <a:t>4101005</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        政府補助收入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1,504,000</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862699"/>
                  </a:ext>
                </a:extLst>
              </a:tr>
              <a:tr h="183294">
                <a:tc>
                  <a:txBody>
                    <a:bodyPr/>
                    <a:lstStyle/>
                    <a:p>
                      <a:pPr algn="l"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營業收入總額</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highlight>
                            <a:srgbClr val="FFFF00"/>
                          </a:highlight>
                        </a:rPr>
                        <a:t>9,129,646</a:t>
                      </a:r>
                      <a:endParaRPr lang="en-US" altLang="zh-TW" sz="1200" b="0" i="0" u="none" strike="noStrike" dirty="0">
                        <a:effectLst/>
                        <a:highlight>
                          <a:srgbClr val="FFFF00"/>
                        </a:highligh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highlight>
                            <a:srgbClr val="FFFF00"/>
                          </a:highlight>
                        </a:rPr>
                        <a:t>　</a:t>
                      </a:r>
                      <a:endParaRPr lang="zh-TW" altLang="en-US" sz="1200" b="0" i="0" u="none" strike="noStrike" dirty="0">
                        <a:effectLst/>
                        <a:highlight>
                          <a:srgbClr val="FFFF00"/>
                        </a:highligh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1608981"/>
                  </a:ext>
                </a:extLst>
              </a:tr>
              <a:tr h="183294">
                <a:tc>
                  <a:txBody>
                    <a:bodyPr/>
                    <a:lstStyle/>
                    <a:p>
                      <a:pPr algn="l" fontAlgn="b">
                        <a:buNone/>
                      </a:pPr>
                      <a:r>
                        <a:rPr lang="en-US" altLang="zh-TW" sz="1200" u="none" strike="noStrike">
                          <a:effectLst/>
                        </a:rPr>
                        <a:t>5210001</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        薪資支出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880,296</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0018364"/>
                  </a:ext>
                </a:extLst>
              </a:tr>
              <a:tr h="183294">
                <a:tc>
                  <a:txBody>
                    <a:bodyPr/>
                    <a:lstStyle/>
                    <a:p>
                      <a:pPr algn="l" fontAlgn="b">
                        <a:buNone/>
                      </a:pPr>
                      <a:r>
                        <a:rPr lang="en-US" altLang="zh-TW" sz="1200" u="none" strike="noStrike">
                          <a:effectLst/>
                        </a:rPr>
                        <a:t>5210002</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        獎金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34,500</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9384705"/>
                  </a:ext>
                </a:extLst>
              </a:tr>
              <a:tr h="183294">
                <a:tc>
                  <a:txBody>
                    <a:bodyPr/>
                    <a:lstStyle/>
                    <a:p>
                      <a:pPr algn="l" fontAlgn="b">
                        <a:buNone/>
                      </a:pPr>
                      <a:r>
                        <a:rPr lang="en-US" altLang="zh-TW" sz="1200" u="none" strike="noStrike">
                          <a:effectLst/>
                        </a:rPr>
                        <a:t>5210003</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勞健保費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71,842</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9354581"/>
                  </a:ext>
                </a:extLst>
              </a:tr>
              <a:tr h="183294">
                <a:tc>
                  <a:txBody>
                    <a:bodyPr/>
                    <a:lstStyle/>
                    <a:p>
                      <a:pPr algn="l" fontAlgn="b">
                        <a:buNone/>
                      </a:pPr>
                      <a:r>
                        <a:rPr lang="en-US" altLang="zh-TW" sz="1200" u="none" strike="noStrike">
                          <a:effectLst/>
                        </a:rPr>
                        <a:t>5210004</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勞工退休金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25,974</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3768062"/>
                  </a:ext>
                </a:extLst>
              </a:tr>
              <a:tr h="183294">
                <a:tc>
                  <a:txBody>
                    <a:bodyPr/>
                    <a:lstStyle/>
                    <a:p>
                      <a:pPr algn="l" fontAlgn="b">
                        <a:buNone/>
                      </a:pPr>
                      <a:r>
                        <a:rPr lang="en-US" altLang="zh-TW" sz="1200" u="none" strike="noStrike">
                          <a:effectLst/>
                        </a:rPr>
                        <a:t>5211012</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文具印刷費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22,873</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1365325"/>
                  </a:ext>
                </a:extLst>
              </a:tr>
              <a:tr h="183294">
                <a:tc>
                  <a:txBody>
                    <a:bodyPr/>
                    <a:lstStyle/>
                    <a:p>
                      <a:pPr algn="l" fontAlgn="b">
                        <a:buNone/>
                      </a:pPr>
                      <a:r>
                        <a:rPr lang="en-US" altLang="zh-TW" sz="1200" u="none" strike="noStrike">
                          <a:effectLst/>
                        </a:rPr>
                        <a:t>5211013</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        旅費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149,669</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622313"/>
                  </a:ext>
                </a:extLst>
              </a:tr>
              <a:tr h="183294">
                <a:tc>
                  <a:txBody>
                    <a:bodyPr/>
                    <a:lstStyle/>
                    <a:p>
                      <a:pPr algn="l" fontAlgn="b">
                        <a:buNone/>
                      </a:pPr>
                      <a:r>
                        <a:rPr lang="en-US" altLang="zh-TW" sz="1200" u="none" strike="noStrike">
                          <a:effectLst/>
                        </a:rPr>
                        <a:t>5211015</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        郵電費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23,208</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2780164"/>
                  </a:ext>
                </a:extLst>
              </a:tr>
              <a:tr h="183294">
                <a:tc>
                  <a:txBody>
                    <a:bodyPr/>
                    <a:lstStyle/>
                    <a:p>
                      <a:pPr algn="l" fontAlgn="b">
                        <a:buNone/>
                      </a:pPr>
                      <a:r>
                        <a:rPr lang="en-US" altLang="zh-TW" sz="1200" u="none" strike="noStrike">
                          <a:effectLst/>
                        </a:rPr>
                        <a:t>5211016</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網站維護費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46,538</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3476876"/>
                  </a:ext>
                </a:extLst>
              </a:tr>
              <a:tr h="183294">
                <a:tc>
                  <a:txBody>
                    <a:bodyPr/>
                    <a:lstStyle/>
                    <a:p>
                      <a:pPr algn="l" fontAlgn="b">
                        <a:buNone/>
                      </a:pPr>
                      <a:r>
                        <a:rPr lang="en-US" altLang="zh-TW" sz="1200" u="none" strike="noStrike">
                          <a:effectLst/>
                        </a:rPr>
                        <a:t>5211017</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辦公事務設備費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78,870</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7727629"/>
                  </a:ext>
                </a:extLst>
              </a:tr>
              <a:tr h="183294">
                <a:tc>
                  <a:txBody>
                    <a:bodyPr/>
                    <a:lstStyle/>
                    <a:p>
                      <a:pPr algn="l" fontAlgn="b">
                        <a:buNone/>
                      </a:pPr>
                      <a:r>
                        <a:rPr lang="en-US" altLang="zh-TW" sz="1200" u="none" strike="noStrike">
                          <a:effectLst/>
                        </a:rPr>
                        <a:t>5211018</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帳務處理費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59,500</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5946165"/>
                  </a:ext>
                </a:extLst>
              </a:tr>
              <a:tr h="183294">
                <a:tc>
                  <a:txBody>
                    <a:bodyPr/>
                    <a:lstStyle/>
                    <a:p>
                      <a:pPr algn="l" fontAlgn="b">
                        <a:buNone/>
                      </a:pPr>
                      <a:r>
                        <a:rPr lang="en-US" altLang="zh-TW" sz="1200" u="none" strike="noStrike">
                          <a:effectLst/>
                        </a:rPr>
                        <a:t>5211032</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其他辦公費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10,455</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2622342"/>
                  </a:ext>
                </a:extLst>
              </a:tr>
              <a:tr h="183294">
                <a:tc>
                  <a:txBody>
                    <a:bodyPr/>
                    <a:lstStyle/>
                    <a:p>
                      <a:pPr algn="l" fontAlgn="b">
                        <a:buNone/>
                      </a:pPr>
                      <a:r>
                        <a:rPr lang="en-US" altLang="zh-TW" sz="1200" u="none" strike="noStrike">
                          <a:effectLst/>
                        </a:rPr>
                        <a:t>5232001</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        會議費</a:t>
                      </a:r>
                      <a:r>
                        <a:rPr lang="en-US" altLang="zh-TW" sz="1200" u="none" strike="noStrike" dirty="0">
                          <a:effectLst/>
                        </a:rPr>
                        <a:t>-</a:t>
                      </a:r>
                      <a:r>
                        <a:rPr lang="zh-TW" altLang="en-US" sz="1200" u="none" strike="noStrike" dirty="0">
                          <a:effectLst/>
                        </a:rPr>
                        <a:t>協會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136,640</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3709102"/>
                  </a:ext>
                </a:extLst>
              </a:tr>
              <a:tr h="183294">
                <a:tc>
                  <a:txBody>
                    <a:bodyPr/>
                    <a:lstStyle/>
                    <a:p>
                      <a:pPr algn="l" fontAlgn="b">
                        <a:buNone/>
                      </a:pPr>
                      <a:r>
                        <a:rPr lang="en-US" altLang="zh-TW" sz="1200" u="none" strike="noStrike">
                          <a:effectLst/>
                        </a:rPr>
                        <a:t>5232002</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會議費</a:t>
                      </a:r>
                      <a:r>
                        <a:rPr lang="en-US" altLang="zh-TW" sz="1200" u="none" strike="noStrike">
                          <a:effectLst/>
                        </a:rPr>
                        <a:t>-</a:t>
                      </a:r>
                      <a:r>
                        <a:rPr lang="zh-TW" altLang="en-US" sz="1200" u="none" strike="noStrike">
                          <a:effectLst/>
                        </a:rPr>
                        <a:t>委員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69,825</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4131010"/>
                  </a:ext>
                </a:extLst>
              </a:tr>
              <a:tr h="183294">
                <a:tc>
                  <a:txBody>
                    <a:bodyPr/>
                    <a:lstStyle/>
                    <a:p>
                      <a:pPr algn="l" fontAlgn="b">
                        <a:buNone/>
                      </a:pPr>
                      <a:r>
                        <a:rPr lang="en-US" altLang="zh-TW" sz="1200" u="none" strike="noStrike">
                          <a:effectLst/>
                        </a:rPr>
                        <a:t>5232003</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業務推廣費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35,349</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5248475"/>
                  </a:ext>
                </a:extLst>
              </a:tr>
              <a:tr h="183294">
                <a:tc>
                  <a:txBody>
                    <a:bodyPr/>
                    <a:lstStyle/>
                    <a:p>
                      <a:pPr algn="l" fontAlgn="b">
                        <a:buNone/>
                      </a:pPr>
                      <a:r>
                        <a:rPr lang="en-US" altLang="zh-TW" sz="1200" u="none" strike="noStrike">
                          <a:effectLst/>
                        </a:rPr>
                        <a:t>5232004</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聯誼活動費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165,415</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107906"/>
                  </a:ext>
                </a:extLst>
              </a:tr>
              <a:tr h="183294">
                <a:tc>
                  <a:txBody>
                    <a:bodyPr/>
                    <a:lstStyle/>
                    <a:p>
                      <a:pPr algn="l" fontAlgn="b">
                        <a:buNone/>
                      </a:pPr>
                      <a:r>
                        <a:rPr lang="en-US" altLang="zh-TW" sz="1200" u="none" strike="noStrike">
                          <a:effectLst/>
                        </a:rPr>
                        <a:t>5232032</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政府支出補助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870,600</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6555328"/>
                  </a:ext>
                </a:extLst>
              </a:tr>
              <a:tr h="183294">
                <a:tc>
                  <a:txBody>
                    <a:bodyPr/>
                    <a:lstStyle/>
                    <a:p>
                      <a:pPr algn="l" fontAlgn="b">
                        <a:buNone/>
                      </a:pPr>
                      <a:r>
                        <a:rPr lang="en-US" altLang="zh-TW" sz="1200" u="none" strike="noStrike">
                          <a:effectLst/>
                        </a:rPr>
                        <a:t>5232033</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參展支出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4,931,789</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7088473"/>
                  </a:ext>
                </a:extLst>
              </a:tr>
              <a:tr h="183294">
                <a:tc>
                  <a:txBody>
                    <a:bodyPr/>
                    <a:lstStyle/>
                    <a:p>
                      <a:pPr algn="l"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營業費用合計</a:t>
                      </a:r>
                      <a:r>
                        <a:rPr lang="en-US" altLang="zh-TW" sz="1200" u="none" strike="noStrike">
                          <a:effectLst/>
                        </a:rPr>
                        <a:t>(83.39%)</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highlight>
                            <a:srgbClr val="FFFF00"/>
                          </a:highlight>
                        </a:rPr>
                        <a:t>7,613,343</a:t>
                      </a:r>
                      <a:endParaRPr lang="en-US" altLang="zh-TW" sz="1200" b="0" i="0" u="none" strike="noStrike" dirty="0">
                        <a:effectLst/>
                        <a:highlight>
                          <a:srgbClr val="FFFF00"/>
                        </a:highligh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7368796"/>
                  </a:ext>
                </a:extLst>
              </a:tr>
              <a:tr h="183294">
                <a:tc>
                  <a:txBody>
                    <a:bodyPr/>
                    <a:lstStyle/>
                    <a:p>
                      <a:pPr algn="l"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dirty="0">
                          <a:effectLst/>
                        </a:rPr>
                        <a:t>營業淨利</a:t>
                      </a:r>
                      <a:r>
                        <a:rPr lang="en-US" altLang="zh-TW" sz="1200" u="none" strike="noStrike" dirty="0">
                          <a:effectLst/>
                        </a:rPr>
                        <a:t>(16.61%)</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highlight>
                            <a:srgbClr val="FFFF00"/>
                          </a:highlight>
                        </a:rPr>
                        <a:t>1,516,303</a:t>
                      </a:r>
                      <a:endParaRPr lang="en-US" altLang="zh-TW" sz="1200" b="0" i="0" u="none" strike="noStrike" dirty="0">
                        <a:effectLst/>
                        <a:highlight>
                          <a:srgbClr val="FFFF00"/>
                        </a:highligh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0111970"/>
                  </a:ext>
                </a:extLst>
              </a:tr>
              <a:tr h="183294">
                <a:tc>
                  <a:txBody>
                    <a:bodyPr/>
                    <a:lstStyle/>
                    <a:p>
                      <a:pPr algn="l" fontAlgn="b">
                        <a:buNone/>
                      </a:pPr>
                      <a:r>
                        <a:rPr lang="en-US" altLang="zh-TW" sz="1200" u="none" strike="noStrike">
                          <a:effectLst/>
                        </a:rPr>
                        <a:t>4204</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利息收入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75,895</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0477014"/>
                  </a:ext>
                </a:extLst>
              </a:tr>
              <a:tr h="183294">
                <a:tc>
                  <a:txBody>
                    <a:bodyPr/>
                    <a:lstStyle/>
                    <a:p>
                      <a:pPr algn="l" fontAlgn="b">
                        <a:buNone/>
                      </a:pPr>
                      <a:r>
                        <a:rPr lang="en-US" altLang="zh-TW" sz="1200" u="none" strike="noStrike">
                          <a:effectLst/>
                        </a:rPr>
                        <a:t>4209</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    其他收入</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2,100</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567265"/>
                  </a:ext>
                </a:extLst>
              </a:tr>
              <a:tr h="183294">
                <a:tc>
                  <a:txBody>
                    <a:bodyPr/>
                    <a:lstStyle/>
                    <a:p>
                      <a:pPr algn="l"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非營業收入總額合計</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a:effectLst/>
                        </a:rPr>
                        <a:t>77,995</a:t>
                      </a:r>
                      <a:endParaRPr lang="en-US" altLang="zh-TW"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695907"/>
                  </a:ext>
                </a:extLst>
              </a:tr>
              <a:tr h="183294">
                <a:tc>
                  <a:txBody>
                    <a:bodyPr/>
                    <a:lstStyle/>
                    <a:p>
                      <a:pPr algn="l"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本期損益</a:t>
                      </a:r>
                      <a:r>
                        <a:rPr lang="en-US" altLang="zh-TW" sz="1200" u="none" strike="noStrike">
                          <a:effectLst/>
                        </a:rPr>
                        <a:t>(</a:t>
                      </a:r>
                      <a:r>
                        <a:rPr lang="zh-TW" altLang="en-US" sz="1200" u="none" strike="noStrike">
                          <a:effectLst/>
                        </a:rPr>
                        <a:t>稅前</a:t>
                      </a:r>
                      <a:r>
                        <a:rPr lang="en-US" altLang="zh-TW" sz="1200" u="none" strike="noStrike">
                          <a:effectLst/>
                        </a:rPr>
                        <a:t>)(17.31%)</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rPr>
                        <a:t>1,594,298</a:t>
                      </a:r>
                      <a:endParaRPr lang="en-US" altLang="zh-TW"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928829"/>
                  </a:ext>
                </a:extLst>
              </a:tr>
              <a:tr h="183294">
                <a:tc>
                  <a:txBody>
                    <a:bodyPr/>
                    <a:lstStyle/>
                    <a:p>
                      <a:pPr algn="l"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buNone/>
                      </a:pPr>
                      <a:r>
                        <a:rPr lang="zh-TW" altLang="en-US" sz="1200" u="none" strike="noStrike">
                          <a:effectLst/>
                        </a:rPr>
                        <a:t>本期損益</a:t>
                      </a:r>
                      <a:r>
                        <a:rPr lang="en-US" altLang="zh-TW" sz="1200" u="none" strike="noStrike">
                          <a:effectLst/>
                        </a:rPr>
                        <a:t>(</a:t>
                      </a:r>
                      <a:r>
                        <a:rPr lang="zh-TW" altLang="en-US" sz="1200" u="none" strike="noStrike">
                          <a:effectLst/>
                        </a:rPr>
                        <a:t>稅後</a:t>
                      </a:r>
                      <a:r>
                        <a:rPr lang="en-US" altLang="zh-TW" sz="1200" u="none" strike="noStrike">
                          <a:effectLst/>
                        </a:rPr>
                        <a:t>)(17.31%)</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a:effectLst/>
                        </a:rPr>
                        <a:t>　</a:t>
                      </a:r>
                      <a:endParaRPr lang="zh-TW" altLang="en-US" sz="1200" b="0" i="0" u="none" strike="noStrike">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zh-TW" altLang="en-US" sz="1200" u="none" strike="noStrike" dirty="0">
                          <a:effectLst/>
                        </a:rPr>
                        <a:t>　</a:t>
                      </a:r>
                      <a:endParaRPr lang="zh-TW" altLang="en-US" sz="1200" b="0" i="0" u="none" strike="noStrike" dirty="0">
                        <a:effectLs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buNone/>
                      </a:pPr>
                      <a:r>
                        <a:rPr lang="en-US" altLang="zh-TW" sz="1200" u="none" strike="noStrike" dirty="0">
                          <a:effectLst/>
                          <a:highlight>
                            <a:srgbClr val="FFFF00"/>
                          </a:highlight>
                        </a:rPr>
                        <a:t>1,574,298</a:t>
                      </a:r>
                      <a:endParaRPr lang="en-US" altLang="zh-TW" sz="1200" b="0" i="0" u="none" strike="noStrike" dirty="0">
                        <a:effectLst/>
                        <a:highlight>
                          <a:srgbClr val="FFFF00"/>
                        </a:highlight>
                        <a:latin typeface="Arial" panose="020B0604020202020204" pitchFamily="34" charset="0"/>
                      </a:endParaRPr>
                    </a:p>
                  </a:txBody>
                  <a:tcPr marL="2477" marR="2477" marT="247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5281194"/>
                  </a:ext>
                </a:extLst>
              </a:tr>
              <a:tr h="213434">
                <a:tc>
                  <a:txBody>
                    <a:bodyPr/>
                    <a:lstStyle/>
                    <a:p>
                      <a:pPr algn="ctr" fontAlgn="b">
                        <a:buNone/>
                      </a:pPr>
                      <a:endParaRPr lang="zh-TW" altLang="en-US" sz="1400" b="0" i="0" u="none" strike="noStrike" dirty="0">
                        <a:effectLst/>
                        <a:latin typeface="Arial" panose="020B0604020202020204" pitchFamily="34" charset="0"/>
                      </a:endParaRPr>
                    </a:p>
                  </a:txBody>
                  <a:tcPr marL="2477" marR="2477" marT="2477" marB="0" anchor="b">
                    <a:lnT w="12700" cap="flat" cmpd="sng" algn="ctr">
                      <a:solidFill>
                        <a:schemeClr val="tx1"/>
                      </a:solidFill>
                      <a:prstDash val="solid"/>
                      <a:round/>
                      <a:headEnd type="none" w="med" len="med"/>
                      <a:tailEnd type="none" w="med" len="med"/>
                    </a:lnT>
                  </a:tcPr>
                </a:tc>
                <a:tc>
                  <a:txBody>
                    <a:bodyPr/>
                    <a:lstStyle/>
                    <a:p>
                      <a:pPr algn="l" fontAlgn="b">
                        <a:buNone/>
                      </a:pPr>
                      <a:endParaRPr lang="zh-TW" altLang="en-US" sz="1400" b="0" i="0" u="none" strike="noStrike">
                        <a:effectLst/>
                        <a:latin typeface="Arial" panose="020B0604020202020204" pitchFamily="34" charset="0"/>
                      </a:endParaRPr>
                    </a:p>
                  </a:txBody>
                  <a:tcPr marL="2477" marR="2477" marT="2477" marB="0" anchor="b">
                    <a:lnT w="12700" cap="flat" cmpd="sng" algn="ctr">
                      <a:solidFill>
                        <a:schemeClr val="tx1"/>
                      </a:solidFill>
                      <a:prstDash val="solid"/>
                      <a:round/>
                      <a:headEnd type="none" w="med" len="med"/>
                      <a:tailEnd type="none" w="med" len="med"/>
                    </a:lnT>
                  </a:tcPr>
                </a:tc>
                <a:tc>
                  <a:txBody>
                    <a:bodyPr/>
                    <a:lstStyle/>
                    <a:p>
                      <a:pPr algn="r" fontAlgn="b">
                        <a:buNone/>
                      </a:pPr>
                      <a:endParaRPr lang="zh-TW" altLang="en-US" sz="1400" b="0" i="0" u="none" strike="noStrike">
                        <a:effectLst/>
                        <a:latin typeface="Arial" panose="020B0604020202020204" pitchFamily="34" charset="0"/>
                      </a:endParaRPr>
                    </a:p>
                  </a:txBody>
                  <a:tcPr marL="2477" marR="2477" marT="2477" marB="0" anchor="b">
                    <a:lnT w="12700" cap="flat" cmpd="sng" algn="ctr">
                      <a:solidFill>
                        <a:schemeClr val="tx1"/>
                      </a:solidFill>
                      <a:prstDash val="solid"/>
                      <a:round/>
                      <a:headEnd type="none" w="med" len="med"/>
                      <a:tailEnd type="none" w="med" len="med"/>
                    </a:lnT>
                  </a:tcPr>
                </a:tc>
                <a:tc>
                  <a:txBody>
                    <a:bodyPr/>
                    <a:lstStyle/>
                    <a:p>
                      <a:pPr algn="r" fontAlgn="b">
                        <a:buNone/>
                      </a:pPr>
                      <a:endParaRPr lang="zh-TW" altLang="en-US" sz="1400" b="0" i="0" u="none" strike="noStrike">
                        <a:effectLst/>
                        <a:latin typeface="Arial" panose="020B0604020202020204" pitchFamily="34" charset="0"/>
                      </a:endParaRPr>
                    </a:p>
                  </a:txBody>
                  <a:tcPr marL="2477" marR="2477" marT="2477" marB="0" anchor="b">
                    <a:lnT w="12700" cap="flat" cmpd="sng" algn="ctr">
                      <a:solidFill>
                        <a:schemeClr val="tx1"/>
                      </a:solidFill>
                      <a:prstDash val="solid"/>
                      <a:round/>
                      <a:headEnd type="none" w="med" len="med"/>
                      <a:tailEnd type="none" w="med" len="med"/>
                    </a:lnT>
                  </a:tcPr>
                </a:tc>
                <a:tc>
                  <a:txBody>
                    <a:bodyPr/>
                    <a:lstStyle/>
                    <a:p>
                      <a:pPr algn="r" fontAlgn="b">
                        <a:buNone/>
                      </a:pPr>
                      <a:endParaRPr lang="zh-TW" altLang="en-US" sz="1400" b="0" i="0" u="none" strike="noStrike" dirty="0">
                        <a:effectLst/>
                        <a:latin typeface="Arial" panose="020B0604020202020204" pitchFamily="34" charset="0"/>
                      </a:endParaRPr>
                    </a:p>
                  </a:txBody>
                  <a:tcPr marL="2477" marR="2477" marT="2477"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80757129"/>
                  </a:ext>
                </a:extLst>
              </a:tr>
              <a:tr h="213434">
                <a:tc gridSpan="5">
                  <a:txBody>
                    <a:bodyPr/>
                    <a:lstStyle/>
                    <a:p>
                      <a:pPr algn="l" fontAlgn="b">
                        <a:buNone/>
                      </a:pPr>
                      <a:r>
                        <a:rPr lang="zh-TW" altLang="en-US" sz="1400" u="none" strike="noStrike" dirty="0">
                          <a:effectLst/>
                        </a:rPr>
                        <a:t> 理事長：                    常務監事：                    秘書長：                       會計：</a:t>
                      </a:r>
                      <a:endParaRPr lang="zh-TW" altLang="en-US" sz="1400" b="0" i="0" u="none" strike="noStrike" dirty="0">
                        <a:effectLst/>
                        <a:latin typeface="Microsoft JhengHei" panose="020B0604030504040204" pitchFamily="34" charset="-120"/>
                        <a:ea typeface="Microsoft JhengHei" panose="020B0604030504040204" pitchFamily="34" charset="-120"/>
                      </a:endParaRPr>
                    </a:p>
                  </a:txBody>
                  <a:tcPr marL="2477" marR="2477" marT="2477" marB="0" anchor="b"/>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657279918"/>
                  </a:ext>
                </a:extLst>
              </a:tr>
              <a:tr h="213434">
                <a:tc>
                  <a:txBody>
                    <a:bodyPr/>
                    <a:lstStyle/>
                    <a:p>
                      <a:pPr algn="ctr" fontAlgn="b">
                        <a:buNone/>
                      </a:pPr>
                      <a:endParaRPr lang="zh-TW" altLang="en-US" sz="1400" b="0" i="0" u="none" strike="noStrike">
                        <a:effectLst/>
                        <a:latin typeface="Arial" panose="020B0604020202020204" pitchFamily="34" charset="0"/>
                      </a:endParaRPr>
                    </a:p>
                  </a:txBody>
                  <a:tcPr marL="2477" marR="2477" marT="2477" marB="0" anchor="b"/>
                </a:tc>
                <a:tc>
                  <a:txBody>
                    <a:bodyPr/>
                    <a:lstStyle/>
                    <a:p>
                      <a:pPr algn="l" fontAlgn="b">
                        <a:buNone/>
                      </a:pPr>
                      <a:endParaRPr lang="zh-TW" altLang="en-US" sz="1400" b="0" i="0" u="none" strike="noStrike">
                        <a:effectLst/>
                        <a:latin typeface="Arial" panose="020B0604020202020204" pitchFamily="34" charset="0"/>
                      </a:endParaRPr>
                    </a:p>
                  </a:txBody>
                  <a:tcPr marL="2477" marR="2477" marT="2477" marB="0" anchor="b"/>
                </a:tc>
                <a:tc>
                  <a:txBody>
                    <a:bodyPr/>
                    <a:lstStyle/>
                    <a:p>
                      <a:pPr algn="l" fontAlgn="b">
                        <a:buNone/>
                      </a:pPr>
                      <a:endParaRPr lang="zh-TW" altLang="en-US" sz="1400" b="0" i="0" u="none" strike="noStrike">
                        <a:effectLst/>
                        <a:latin typeface="Arial" panose="020B0604020202020204" pitchFamily="34" charset="0"/>
                      </a:endParaRPr>
                    </a:p>
                  </a:txBody>
                  <a:tcPr marL="2477" marR="2477" marT="2477" marB="0" anchor="b"/>
                </a:tc>
                <a:tc>
                  <a:txBody>
                    <a:bodyPr/>
                    <a:lstStyle/>
                    <a:p>
                      <a:pPr algn="l" fontAlgn="b">
                        <a:buNone/>
                      </a:pPr>
                      <a:endParaRPr lang="zh-TW" altLang="en-US" sz="1400" b="0" i="0" u="none" strike="noStrike">
                        <a:effectLst/>
                        <a:latin typeface="Arial" panose="020B0604020202020204" pitchFamily="34" charset="0"/>
                      </a:endParaRPr>
                    </a:p>
                  </a:txBody>
                  <a:tcPr marL="2477" marR="2477" marT="2477" marB="0" anchor="b"/>
                </a:tc>
                <a:tc>
                  <a:txBody>
                    <a:bodyPr/>
                    <a:lstStyle/>
                    <a:p>
                      <a:pPr algn="l" fontAlgn="b">
                        <a:buNone/>
                      </a:pPr>
                      <a:endParaRPr lang="zh-TW" altLang="en-US" sz="1400" b="0" i="0" u="none" strike="noStrike" dirty="0">
                        <a:effectLst/>
                        <a:latin typeface="Arial" panose="020B0604020202020204" pitchFamily="34" charset="0"/>
                      </a:endParaRPr>
                    </a:p>
                  </a:txBody>
                  <a:tcPr marL="2477" marR="2477" marT="2477" marB="0" anchor="b"/>
                </a:tc>
                <a:extLst>
                  <a:ext uri="{0D108BD9-81ED-4DB2-BD59-A6C34878D82A}">
                    <a16:rowId xmlns:a16="http://schemas.microsoft.com/office/drawing/2014/main" val="2512778428"/>
                  </a:ext>
                </a:extLst>
              </a:tr>
            </a:tbl>
          </a:graphicData>
        </a:graphic>
      </p:graphicFrame>
      <p:sp>
        <p:nvSpPr>
          <p:cNvPr id="9" name="文字方塊 8">
            <a:extLst>
              <a:ext uri="{FF2B5EF4-FFF2-40B4-BE49-F238E27FC236}">
                <a16:creationId xmlns:a16="http://schemas.microsoft.com/office/drawing/2014/main" id="{77361750-2767-749E-A686-906EAE16319B}"/>
              </a:ext>
            </a:extLst>
          </p:cNvPr>
          <p:cNvSpPr txBox="1"/>
          <p:nvPr/>
        </p:nvSpPr>
        <p:spPr>
          <a:xfrm>
            <a:off x="7167252" y="35867"/>
            <a:ext cx="1471139" cy="461665"/>
          </a:xfrm>
          <a:prstGeom prst="rect">
            <a:avLst/>
          </a:prstGeom>
          <a:noFill/>
        </p:spPr>
        <p:txBody>
          <a:bodyPr wrap="square">
            <a:spAutoFit/>
          </a:bodyPr>
          <a:lstStyle/>
          <a:p>
            <a:r>
              <a:rPr kumimoji="0" lang="zh-TW" altLang="en-US" sz="2400" b="1" i="0" u="none" strike="noStrike" kern="1200" cap="none" spc="0" normalizeH="0" baseline="0" noProof="0" dirty="0">
                <a:ln>
                  <a:noFill/>
                </a:ln>
                <a:solidFill>
                  <a:srgbClr val="FF0000"/>
                </a:solidFill>
                <a:effectLst/>
                <a:highlight>
                  <a:srgbClr val="FFFF00"/>
                </a:highlight>
                <a:uLnTx/>
                <a:uFillTx/>
                <a:latin typeface="標楷體" panose="03000509000000000000" pitchFamily="65" charset="-120"/>
                <a:ea typeface="標楷體" panose="03000509000000000000" pitchFamily="65" charset="-120"/>
                <a:cs typeface="+mn-cs"/>
              </a:rPr>
              <a:t>呈請同意</a:t>
            </a:r>
            <a:endParaRPr lang="zh-TW" altLang="en-US" dirty="0"/>
          </a:p>
        </p:txBody>
      </p:sp>
    </p:spTree>
    <p:extLst>
      <p:ext uri="{BB962C8B-B14F-4D97-AF65-F5344CB8AC3E}">
        <p14:creationId xmlns:p14="http://schemas.microsoft.com/office/powerpoint/2010/main" val="3032136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EDB34-B272-1CDB-82B3-44E44AA54E0B}"/>
            </a:ext>
          </a:extLst>
        </p:cNvPr>
        <p:cNvGrpSpPr/>
        <p:nvPr/>
      </p:nvGrpSpPr>
      <p:grpSpPr>
        <a:xfrm>
          <a:off x="0" y="0"/>
          <a:ext cx="0" cy="0"/>
          <a:chOff x="0" y="0"/>
          <a:chExt cx="0" cy="0"/>
        </a:xfrm>
      </p:grpSpPr>
      <p:sp>
        <p:nvSpPr>
          <p:cNvPr id="4099" name="Rectangle 2">
            <a:extLst>
              <a:ext uri="{FF2B5EF4-FFF2-40B4-BE49-F238E27FC236}">
                <a16:creationId xmlns:a16="http://schemas.microsoft.com/office/drawing/2014/main" id="{9A7FD47B-2E46-EA68-CE4B-8458974D63EC}"/>
              </a:ext>
            </a:extLst>
          </p:cNvPr>
          <p:cNvSpPr>
            <a:spLocks noChangeArrowheads="1"/>
          </p:cNvSpPr>
          <p:nvPr/>
        </p:nvSpPr>
        <p:spPr bwMode="auto">
          <a:xfrm>
            <a:off x="1976748" y="0"/>
            <a:ext cx="4897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27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提案一</a:t>
            </a:r>
            <a:r>
              <a:rPr lang="en-US" altLang="zh-TW" sz="27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審定</a:t>
            </a:r>
            <a:r>
              <a:rPr lang="en-US" altLang="zh-TW" sz="2700" dirty="0">
                <a:latin typeface="標楷體" panose="03000509000000000000" pitchFamily="65" charset="-120"/>
                <a:ea typeface="標楷體" panose="03000509000000000000" pitchFamily="65" charset="-120"/>
              </a:rPr>
              <a:t>114</a:t>
            </a:r>
            <a:r>
              <a:rPr lang="zh-TW" altLang="en-US" sz="2700" dirty="0">
                <a:latin typeface="標楷體" panose="03000509000000000000" pitchFamily="65" charset="-120"/>
                <a:ea typeface="標楷體" panose="03000509000000000000" pitchFamily="65" charset="-120"/>
              </a:rPr>
              <a:t>年資產負債表</a:t>
            </a:r>
          </a:p>
        </p:txBody>
      </p:sp>
      <p:sp>
        <p:nvSpPr>
          <p:cNvPr id="3" name="投影片編號版面配置區 4">
            <a:extLst>
              <a:ext uri="{FF2B5EF4-FFF2-40B4-BE49-F238E27FC236}">
                <a16:creationId xmlns:a16="http://schemas.microsoft.com/office/drawing/2014/main" id="{646B7DF8-2799-D967-0782-633A930D4702}"/>
              </a:ext>
            </a:extLst>
          </p:cNvPr>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47</a:t>
            </a:fld>
            <a:endParaRPr lang="en-US" sz="2000" dirty="0">
              <a:solidFill>
                <a:schemeClr val="tx1"/>
              </a:solidFill>
            </a:endParaRPr>
          </a:p>
        </p:txBody>
      </p:sp>
      <p:sp>
        <p:nvSpPr>
          <p:cNvPr id="9" name="文字方塊 8">
            <a:extLst>
              <a:ext uri="{FF2B5EF4-FFF2-40B4-BE49-F238E27FC236}">
                <a16:creationId xmlns:a16="http://schemas.microsoft.com/office/drawing/2014/main" id="{D206754B-599C-5391-EBF9-DD0B8F9A4FCE}"/>
              </a:ext>
            </a:extLst>
          </p:cNvPr>
          <p:cNvSpPr txBox="1"/>
          <p:nvPr/>
        </p:nvSpPr>
        <p:spPr>
          <a:xfrm>
            <a:off x="7167252" y="35867"/>
            <a:ext cx="1471139" cy="461665"/>
          </a:xfrm>
          <a:prstGeom prst="rect">
            <a:avLst/>
          </a:prstGeom>
          <a:noFill/>
        </p:spPr>
        <p:txBody>
          <a:bodyPr wrap="square">
            <a:spAutoFit/>
          </a:bodyPr>
          <a:lstStyle/>
          <a:p>
            <a:r>
              <a:rPr kumimoji="0" lang="zh-TW" altLang="en-US" sz="2400" b="1" i="0" u="none" strike="noStrike" kern="1200" cap="none" spc="0" normalizeH="0" baseline="0" noProof="0" dirty="0">
                <a:ln>
                  <a:noFill/>
                </a:ln>
                <a:solidFill>
                  <a:srgbClr val="FF0000"/>
                </a:solidFill>
                <a:effectLst/>
                <a:highlight>
                  <a:srgbClr val="FFFF00"/>
                </a:highlight>
                <a:uLnTx/>
                <a:uFillTx/>
                <a:latin typeface="標楷體" panose="03000509000000000000" pitchFamily="65" charset="-120"/>
                <a:ea typeface="標楷體" panose="03000509000000000000" pitchFamily="65" charset="-120"/>
                <a:cs typeface="+mn-cs"/>
              </a:rPr>
              <a:t>呈請同意</a:t>
            </a:r>
            <a:endParaRPr lang="zh-TW" altLang="en-US" dirty="0"/>
          </a:p>
        </p:txBody>
      </p:sp>
      <p:graphicFrame>
        <p:nvGraphicFramePr>
          <p:cNvPr id="4" name="表格 3">
            <a:extLst>
              <a:ext uri="{FF2B5EF4-FFF2-40B4-BE49-F238E27FC236}">
                <a16:creationId xmlns:a16="http://schemas.microsoft.com/office/drawing/2014/main" id="{608676C8-29F0-44EC-3FFF-090DF2E7E887}"/>
              </a:ext>
            </a:extLst>
          </p:cNvPr>
          <p:cNvGraphicFramePr>
            <a:graphicFrameLocks noGrp="1"/>
          </p:cNvGraphicFramePr>
          <p:nvPr/>
        </p:nvGraphicFramePr>
        <p:xfrm>
          <a:off x="474301" y="646106"/>
          <a:ext cx="7750196" cy="6039352"/>
        </p:xfrm>
        <a:graphic>
          <a:graphicData uri="http://schemas.openxmlformats.org/drawingml/2006/table">
            <a:tbl>
              <a:tblPr/>
              <a:tblGrid>
                <a:gridCol w="767252">
                  <a:extLst>
                    <a:ext uri="{9D8B030D-6E8A-4147-A177-3AD203B41FA5}">
                      <a16:colId xmlns:a16="http://schemas.microsoft.com/office/drawing/2014/main" val="669738124"/>
                    </a:ext>
                  </a:extLst>
                </a:gridCol>
                <a:gridCol w="2190136">
                  <a:extLst>
                    <a:ext uri="{9D8B030D-6E8A-4147-A177-3AD203B41FA5}">
                      <a16:colId xmlns:a16="http://schemas.microsoft.com/office/drawing/2014/main" val="1057394700"/>
                    </a:ext>
                  </a:extLst>
                </a:gridCol>
                <a:gridCol w="1092690">
                  <a:extLst>
                    <a:ext uri="{9D8B030D-6E8A-4147-A177-3AD203B41FA5}">
                      <a16:colId xmlns:a16="http://schemas.microsoft.com/office/drawing/2014/main" val="905732850"/>
                    </a:ext>
                  </a:extLst>
                </a:gridCol>
                <a:gridCol w="767252">
                  <a:extLst>
                    <a:ext uri="{9D8B030D-6E8A-4147-A177-3AD203B41FA5}">
                      <a16:colId xmlns:a16="http://schemas.microsoft.com/office/drawing/2014/main" val="85550334"/>
                    </a:ext>
                  </a:extLst>
                </a:gridCol>
                <a:gridCol w="1840176">
                  <a:extLst>
                    <a:ext uri="{9D8B030D-6E8A-4147-A177-3AD203B41FA5}">
                      <a16:colId xmlns:a16="http://schemas.microsoft.com/office/drawing/2014/main" val="1449975801"/>
                    </a:ext>
                  </a:extLst>
                </a:gridCol>
                <a:gridCol w="1092690">
                  <a:extLst>
                    <a:ext uri="{9D8B030D-6E8A-4147-A177-3AD203B41FA5}">
                      <a16:colId xmlns:a16="http://schemas.microsoft.com/office/drawing/2014/main" val="1522207616"/>
                    </a:ext>
                  </a:extLst>
                </a:gridCol>
              </a:tblGrid>
              <a:tr h="403072">
                <a:tc gridSpan="6">
                  <a:txBody>
                    <a:bodyPr/>
                    <a:lstStyle/>
                    <a:p>
                      <a:pPr algn="ctr" fontAlgn="b">
                        <a:buNone/>
                      </a:pPr>
                      <a:r>
                        <a:rPr lang="en-US" altLang="zh-TW" sz="1400" b="0" i="0" u="none" strike="noStrike" dirty="0">
                          <a:effectLst/>
                          <a:latin typeface="Arial" panose="020B0604020202020204" pitchFamily="34" charset="0"/>
                        </a:rPr>
                        <a:t>114</a:t>
                      </a:r>
                      <a:r>
                        <a:rPr lang="zh-TW" altLang="en-US" sz="1400" b="0" i="0" u="none" strike="noStrike" dirty="0">
                          <a:effectLst/>
                          <a:latin typeface="Microsoft JhengHei" panose="020B0604030504040204" pitchFamily="34" charset="-120"/>
                          <a:ea typeface="Microsoft JhengHei" panose="020B0604030504040204" pitchFamily="34" charset="-120"/>
                        </a:rPr>
                        <a:t>年</a:t>
                      </a:r>
                      <a:r>
                        <a:rPr lang="en-US" altLang="zh-TW" sz="1400" b="0" i="0" u="none" strike="noStrike" dirty="0">
                          <a:effectLst/>
                          <a:latin typeface="Arial" panose="020B0604020202020204" pitchFamily="34" charset="0"/>
                        </a:rPr>
                        <a:t>12 </a:t>
                      </a:r>
                      <a:r>
                        <a:rPr lang="zh-TW" altLang="en-US" sz="1400" b="0" i="0" u="none" strike="noStrike" dirty="0">
                          <a:effectLst/>
                          <a:latin typeface="Microsoft JhengHei" panose="020B0604030504040204" pitchFamily="34" charset="-120"/>
                          <a:ea typeface="Microsoft JhengHei" panose="020B0604030504040204" pitchFamily="34" charset="-120"/>
                        </a:rPr>
                        <a:t>月</a:t>
                      </a:r>
                      <a:r>
                        <a:rPr lang="zh-TW" altLang="en-US" sz="1400" b="0" i="0" u="none" strike="noStrike" dirty="0">
                          <a:effectLst/>
                          <a:latin typeface="Arial" panose="020B0604020202020204" pitchFamily="34" charset="0"/>
                        </a:rPr>
                        <a:t> </a:t>
                      </a:r>
                      <a:r>
                        <a:rPr lang="en-US" altLang="zh-TW" sz="1400" b="0" i="0" u="none" strike="noStrike" dirty="0">
                          <a:effectLst/>
                          <a:latin typeface="Arial" panose="020B0604020202020204" pitchFamily="34" charset="0"/>
                        </a:rPr>
                        <a:t>31 </a:t>
                      </a:r>
                      <a:r>
                        <a:rPr lang="zh-TW" altLang="en-US" sz="1400" b="0" i="0" u="none" strike="noStrike" dirty="0">
                          <a:effectLst/>
                          <a:latin typeface="Microsoft JhengHei" panose="020B0604030504040204" pitchFamily="34" charset="-120"/>
                          <a:ea typeface="Microsoft JhengHei" panose="020B0604030504040204" pitchFamily="34" charset="-120"/>
                        </a:rPr>
                        <a:t>日</a:t>
                      </a:r>
                      <a:endParaRPr lang="zh-TW" altLang="en-US" sz="1400" b="0" i="0" u="none" strike="noStrike" dirty="0">
                        <a:effectLst/>
                        <a:latin typeface="Arial" panose="020B0604020202020204" pitchFamily="34" charset="0"/>
                      </a:endParaRPr>
                    </a:p>
                  </a:txBody>
                  <a:tcPr marL="3420" marR="3420" marT="342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a:p>
                  </a:txBody>
                  <a:tcPr marL="3420" marR="3420" marT="342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pPr algn="l" fontAlgn="b">
                        <a:buNone/>
                      </a:pPr>
                      <a:endParaRPr lang="zh-TW" altLang="en-US" sz="1400" b="0" i="0" u="none" strike="noStrike" dirty="0">
                        <a:effectLst/>
                        <a:latin typeface="Arial" panose="020B0604020202020204" pitchFamily="34" charset="0"/>
                      </a:endParaRPr>
                    </a:p>
                  </a:txBody>
                  <a:tcPr marL="3420" marR="3420" marT="3420" marB="0" anchor="b">
                    <a:lnL>
                      <a:noFill/>
                    </a:lnL>
                    <a:lnR>
                      <a:noFill/>
                    </a:lnR>
                    <a:lnT>
                      <a:noFill/>
                    </a:lnT>
                    <a:lnB>
                      <a:noFill/>
                    </a:lnB>
                    <a:noFill/>
                  </a:tcPr>
                </a:tc>
                <a:tc hMerge="1">
                  <a:txBody>
                    <a:bodyPr/>
                    <a:lstStyle/>
                    <a:p>
                      <a:endParaRPr/>
                    </a:p>
                  </a:txBody>
                  <a:tcPr marL="3420" marR="3420" marT="3420" marB="0" anchor="b">
                    <a:lnL>
                      <a:noFill/>
                    </a:lnL>
                    <a:lnR>
                      <a:noFill/>
                    </a:lnR>
                    <a:lnT>
                      <a:noFill/>
                    </a:lnT>
                    <a:lnB>
                      <a:noFill/>
                    </a:lnB>
                    <a:noFill/>
                  </a:tcPr>
                </a:tc>
                <a:tc hMerge="1">
                  <a:txBody>
                    <a:bodyPr/>
                    <a:lstStyle/>
                    <a:p>
                      <a:pPr algn="l" fontAlgn="b">
                        <a:buNone/>
                      </a:pPr>
                      <a:endParaRPr lang="zh-TW" altLang="en-US" sz="1400" b="0" i="0" u="none" strike="noStrike" dirty="0">
                        <a:effectLst/>
                        <a:latin typeface="Arial" panose="020B0604020202020204" pitchFamily="34" charset="0"/>
                      </a:endParaRPr>
                    </a:p>
                  </a:txBody>
                  <a:tcPr marL="3420" marR="3420" marT="3420" marB="0" anchor="b">
                    <a:lnL>
                      <a:noFill/>
                    </a:lnL>
                    <a:lnR>
                      <a:noFill/>
                    </a:lnR>
                    <a:lnT>
                      <a:noFill/>
                    </a:lnT>
                    <a:lnB>
                      <a:noFill/>
                    </a:lnB>
                    <a:noFill/>
                  </a:tcPr>
                </a:tc>
                <a:tc hMerge="1">
                  <a:txBody>
                    <a:bodyPr/>
                    <a:lstStyle/>
                    <a:p>
                      <a:pPr algn="l" fontAlgn="b">
                        <a:buNone/>
                      </a:pPr>
                      <a:endParaRPr lang="zh-TW" altLang="en-US" sz="1400" b="0" i="0" u="none" strike="noStrike">
                        <a:effectLst/>
                        <a:latin typeface="Arial" panose="020B0604020202020204" pitchFamily="34" charset="0"/>
                      </a:endParaRPr>
                    </a:p>
                  </a:txBody>
                  <a:tcPr marL="3420" marR="3420" marT="3420" marB="0" anchor="b">
                    <a:lnL>
                      <a:noFill/>
                    </a:lnL>
                    <a:lnR>
                      <a:noFill/>
                    </a:lnR>
                    <a:lnT>
                      <a:noFill/>
                    </a:lnT>
                    <a:lnB>
                      <a:noFill/>
                    </a:lnB>
                    <a:noFill/>
                  </a:tcPr>
                </a:tc>
                <a:extLst>
                  <a:ext uri="{0D108BD9-81ED-4DB2-BD59-A6C34878D82A}">
                    <a16:rowId xmlns:a16="http://schemas.microsoft.com/office/drawing/2014/main" val="1957435897"/>
                  </a:ext>
                </a:extLst>
              </a:tr>
              <a:tr h="169715">
                <a:tc>
                  <a:txBody>
                    <a:bodyPr/>
                    <a:lstStyle/>
                    <a:p>
                      <a:pPr algn="ctr" fontAlgn="t">
                        <a:buNone/>
                      </a:pPr>
                      <a:r>
                        <a:rPr lang="zh-TW" altLang="en-US" sz="1400" b="1" i="0" u="none" strike="noStrike">
                          <a:effectLst/>
                          <a:latin typeface="Arial" panose="020B0604020202020204" pitchFamily="34" charset="0"/>
                        </a:rPr>
                        <a:t>科目編號</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buNone/>
                      </a:pPr>
                      <a:r>
                        <a:rPr lang="zh-TW" altLang="en-US" sz="1400" b="1" i="0" u="none" strike="noStrike" dirty="0">
                          <a:effectLst/>
                          <a:latin typeface="Arial" panose="020B0604020202020204" pitchFamily="34" charset="0"/>
                        </a:rPr>
                        <a:t>項           目</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buNone/>
                      </a:pPr>
                      <a:r>
                        <a:rPr lang="zh-TW" altLang="en-US" sz="1400" b="1" i="0" u="none" strike="noStrike" dirty="0">
                          <a:effectLst/>
                          <a:latin typeface="Arial" panose="020B0604020202020204" pitchFamily="34" charset="0"/>
                        </a:rPr>
                        <a:t>　合 計 金 額</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buNone/>
                      </a:pPr>
                      <a:r>
                        <a:rPr lang="zh-TW" altLang="en-US" sz="1400" b="1" i="0" u="none" strike="noStrike" dirty="0">
                          <a:effectLst/>
                          <a:latin typeface="Arial" panose="020B0604020202020204" pitchFamily="34" charset="0"/>
                        </a:rPr>
                        <a:t>科目編號</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buNone/>
                      </a:pPr>
                      <a:r>
                        <a:rPr lang="zh-TW" altLang="en-US" sz="1400" b="1" i="0" u="none" strike="noStrike" dirty="0">
                          <a:effectLst/>
                          <a:latin typeface="Arial" panose="020B0604020202020204" pitchFamily="34" charset="0"/>
                        </a:rPr>
                        <a:t>項           目</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buNone/>
                      </a:pPr>
                      <a:r>
                        <a:rPr lang="zh-TW" altLang="en-US" sz="1400" b="1" i="0" u="none" strike="noStrike" dirty="0">
                          <a:effectLst/>
                          <a:latin typeface="Arial" panose="020B0604020202020204" pitchFamily="34" charset="0"/>
                        </a:rPr>
                        <a:t>　合 計 金 額</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2588211"/>
                  </a:ext>
                </a:extLst>
              </a:tr>
              <a:tr h="169715">
                <a:tc>
                  <a:txBody>
                    <a:bodyPr/>
                    <a:lstStyle/>
                    <a:p>
                      <a:pPr algn="l" fontAlgn="t">
                        <a:buNone/>
                      </a:pPr>
                      <a:r>
                        <a:rPr lang="en-US" altLang="zh-TW" sz="1400" b="0" i="0" u="none" strike="noStrike">
                          <a:effectLst/>
                          <a:latin typeface="Arial" panose="020B0604020202020204" pitchFamily="34" charset="0"/>
                        </a:rPr>
                        <a:t>1100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＊流動資產</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altLang="zh-TW" sz="1400" b="0" i="0" u="none" strike="noStrike">
                          <a:effectLst/>
                          <a:latin typeface="Arial" panose="020B0604020202020204" pitchFamily="34" charset="0"/>
                        </a:rPr>
                        <a:t>2100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dirty="0">
                          <a:effectLst/>
                          <a:latin typeface="Arial" panose="020B0604020202020204" pitchFamily="34" charset="0"/>
                        </a:rPr>
                        <a:t>＊流動負債</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5260795"/>
                  </a:ext>
                </a:extLst>
              </a:tr>
              <a:tr h="169715">
                <a:tc>
                  <a:txBody>
                    <a:bodyPr/>
                    <a:lstStyle/>
                    <a:p>
                      <a:pPr algn="l" fontAlgn="t">
                        <a:buNone/>
                      </a:pPr>
                      <a:r>
                        <a:rPr lang="en-US" altLang="zh-TW" sz="1400" b="0" i="0" u="none" strike="noStrike">
                          <a:effectLst/>
                          <a:latin typeface="Arial" panose="020B0604020202020204" pitchFamily="34" charset="0"/>
                        </a:rPr>
                        <a:t>1112001</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銀行存款</a:t>
                      </a:r>
                      <a:r>
                        <a:rPr lang="en-US" altLang="zh-TW" sz="1400" b="0" i="0" u="none" strike="noStrike">
                          <a:effectLst/>
                          <a:latin typeface="Arial" panose="020B0604020202020204" pitchFamily="34" charset="0"/>
                        </a:rPr>
                        <a:t>-</a:t>
                      </a:r>
                      <a:r>
                        <a:rPr lang="zh-TW" altLang="en-US" sz="1400" b="0" i="0" u="none" strike="noStrike">
                          <a:effectLst/>
                          <a:latin typeface="Arial" panose="020B0604020202020204" pitchFamily="34" charset="0"/>
                        </a:rPr>
                        <a:t>土銀</a:t>
                      </a:r>
                      <a:r>
                        <a:rPr lang="en-US" altLang="zh-TW" sz="1400" b="0" i="0" u="none" strike="noStrike">
                          <a:effectLst/>
                          <a:latin typeface="Arial" panose="020B0604020202020204" pitchFamily="34" charset="0"/>
                        </a:rPr>
                        <a:t>1221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7,558,591</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altLang="zh-TW" sz="1400" b="0" i="0" u="none" strike="noStrike">
                          <a:effectLst/>
                          <a:latin typeface="Arial" panose="020B0604020202020204" pitchFamily="34" charset="0"/>
                        </a:rPr>
                        <a:t>2123</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dirty="0">
                          <a:effectLst/>
                          <a:latin typeface="Arial" panose="020B0604020202020204" pitchFamily="34" charset="0"/>
                        </a:rPr>
                        <a:t>    應付費用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12,995</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2565424"/>
                  </a:ext>
                </a:extLst>
              </a:tr>
              <a:tr h="169715">
                <a:tc>
                  <a:txBody>
                    <a:bodyPr/>
                    <a:lstStyle/>
                    <a:p>
                      <a:pPr algn="l" fontAlgn="t">
                        <a:buNone/>
                      </a:pPr>
                      <a:r>
                        <a:rPr lang="en-US" altLang="zh-TW" sz="1400" b="0" i="0" u="none" strike="noStrike">
                          <a:effectLst/>
                          <a:latin typeface="Arial" panose="020B0604020202020204" pitchFamily="34" charset="0"/>
                        </a:rPr>
                        <a:t>1112002</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銀行存款</a:t>
                      </a:r>
                      <a:r>
                        <a:rPr lang="en-US" altLang="zh-TW" sz="1400" b="0" i="0" u="none" strike="noStrike">
                          <a:effectLst/>
                          <a:latin typeface="Arial" panose="020B0604020202020204" pitchFamily="34" charset="0"/>
                        </a:rPr>
                        <a:t>-</a:t>
                      </a:r>
                      <a:r>
                        <a:rPr lang="zh-TW" altLang="en-US" sz="1400" b="0" i="0" u="none" strike="noStrike">
                          <a:effectLst/>
                          <a:latin typeface="Arial" panose="020B0604020202020204" pitchFamily="34" charset="0"/>
                        </a:rPr>
                        <a:t>基金</a:t>
                      </a:r>
                      <a:r>
                        <a:rPr lang="en-US" altLang="zh-TW" sz="1400" b="0" i="0" u="none" strike="noStrike">
                          <a:effectLst/>
                          <a:latin typeface="Arial" panose="020B0604020202020204" pitchFamily="34" charset="0"/>
                        </a:rPr>
                        <a:t>1230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1,262,355</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altLang="zh-TW" sz="1400" b="0" i="0" u="none" strike="noStrike">
                          <a:effectLst/>
                          <a:latin typeface="Arial" panose="020B0604020202020204" pitchFamily="34" charset="0"/>
                        </a:rPr>
                        <a:t>2139</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dirty="0">
                          <a:effectLst/>
                          <a:latin typeface="Arial" panose="020B0604020202020204" pitchFamily="34" charset="0"/>
                        </a:rPr>
                        <a:t>    </a:t>
                      </a:r>
                      <a:r>
                        <a:rPr lang="zh-TW" altLang="en-US" sz="1400" b="0" i="0" u="none" strike="noStrike" dirty="0">
                          <a:effectLst/>
                          <a:latin typeface="微軟正黑體" panose="020B0604030504040204" pitchFamily="34" charset="-120"/>
                          <a:ea typeface="微軟正黑體" panose="020B0604030504040204" pitchFamily="34" charset="-120"/>
                        </a:rPr>
                        <a:t>預收款</a:t>
                      </a:r>
                      <a:r>
                        <a:rPr lang="zh-TW" altLang="en-US" sz="1400" b="0" i="0" u="none" strike="noStrike" dirty="0">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80,000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6354030"/>
                  </a:ext>
                </a:extLst>
              </a:tr>
              <a:tr h="169715">
                <a:tc>
                  <a:txBody>
                    <a:bodyPr/>
                    <a:lstStyle/>
                    <a:p>
                      <a:pPr algn="l" fontAlgn="t">
                        <a:buNone/>
                      </a:pPr>
                      <a:r>
                        <a:rPr lang="en-US" altLang="zh-TW" sz="1400" b="0" i="0" u="none" strike="noStrike">
                          <a:effectLst/>
                          <a:latin typeface="Arial" panose="020B0604020202020204" pitchFamily="34" charset="0"/>
                        </a:rPr>
                        <a:t>1112003</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銀行存款</a:t>
                      </a:r>
                      <a:r>
                        <a:rPr lang="en-US" altLang="zh-TW" sz="1400" b="0" i="0" u="none" strike="noStrike">
                          <a:effectLst/>
                          <a:latin typeface="Arial" panose="020B0604020202020204" pitchFamily="34" charset="0"/>
                        </a:rPr>
                        <a:t>-</a:t>
                      </a:r>
                      <a:r>
                        <a:rPr lang="zh-TW" altLang="en-US" sz="1400" b="0" i="0" u="none" strike="noStrike">
                          <a:effectLst/>
                          <a:latin typeface="Arial" panose="020B0604020202020204" pitchFamily="34" charset="0"/>
                        </a:rPr>
                        <a:t>土銀外幣活存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602,748</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altLang="zh-TW" sz="1400" b="0" i="0" u="none" strike="noStrike">
                          <a:effectLst/>
                          <a:latin typeface="Arial" panose="020B0604020202020204" pitchFamily="34" charset="0"/>
                        </a:rPr>
                        <a:t>2195</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dirty="0">
                          <a:effectLst/>
                          <a:latin typeface="Arial" panose="020B0604020202020204" pitchFamily="34" charset="0"/>
                        </a:rPr>
                        <a:t>    其他預收款</a:t>
                      </a:r>
                      <a:r>
                        <a:rPr lang="en-US" altLang="zh-TW" sz="1400" b="0" i="0" u="none" strike="noStrike" dirty="0">
                          <a:effectLst/>
                          <a:latin typeface="Arial" panose="020B0604020202020204" pitchFamily="34" charset="0"/>
                        </a:rPr>
                        <a:t>-</a:t>
                      </a:r>
                      <a:r>
                        <a:rPr lang="zh-TW" altLang="en-US" sz="1400" b="0" i="0" u="none" strike="noStrike" dirty="0">
                          <a:effectLst/>
                          <a:latin typeface="Arial" panose="020B0604020202020204" pitchFamily="34" charset="0"/>
                        </a:rPr>
                        <a:t>參展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1,969,269</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6039774"/>
                  </a:ext>
                </a:extLst>
              </a:tr>
              <a:tr h="169715">
                <a:tc>
                  <a:txBody>
                    <a:bodyPr/>
                    <a:lstStyle/>
                    <a:p>
                      <a:pPr algn="l" fontAlgn="t">
                        <a:buNone/>
                      </a:pPr>
                      <a:r>
                        <a:rPr lang="en-US" altLang="zh-TW" sz="1400" b="0" i="0" u="none" strike="noStrike">
                          <a:effectLst/>
                          <a:latin typeface="Arial" panose="020B0604020202020204" pitchFamily="34" charset="0"/>
                        </a:rPr>
                        <a:t>1113002</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零用金</a:t>
                      </a:r>
                      <a:r>
                        <a:rPr lang="en-US" altLang="zh-TW" sz="1400" b="0" i="0" u="none" strike="noStrike">
                          <a:effectLst/>
                          <a:latin typeface="Arial" panose="020B0604020202020204" pitchFamily="34" charset="0"/>
                        </a:rPr>
                        <a:t>-</a:t>
                      </a:r>
                      <a:r>
                        <a:rPr lang="zh-TW" altLang="en-US" sz="1400" b="0" i="0" u="none" strike="noStrike">
                          <a:effectLst/>
                          <a:latin typeface="Arial" panose="020B0604020202020204" pitchFamily="34" charset="0"/>
                        </a:rPr>
                        <a:t>秘書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5,000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dirty="0">
                          <a:effectLst/>
                          <a:latin typeface="Arial" panose="020B0604020202020204" pitchFamily="34" charset="0"/>
                        </a:rPr>
                        <a:t>    代收款</a:t>
                      </a:r>
                      <a:r>
                        <a:rPr lang="en-US" altLang="zh-TW" sz="1400" b="0" i="0" u="none" strike="noStrike" dirty="0">
                          <a:effectLst/>
                          <a:latin typeface="Arial" panose="020B0604020202020204" pitchFamily="34" charset="0"/>
                        </a:rPr>
                        <a:t>-</a:t>
                      </a:r>
                      <a:r>
                        <a:rPr lang="zh-TW" altLang="en-US" sz="1400" b="0" i="0" u="none" strike="noStrike" dirty="0">
                          <a:effectLst/>
                          <a:latin typeface="Arial" panose="020B0604020202020204" pitchFamily="34" charset="0"/>
                        </a:rPr>
                        <a:t>勞健保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4,696</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0044118"/>
                  </a:ext>
                </a:extLst>
              </a:tr>
              <a:tr h="169715">
                <a:tc>
                  <a:txBody>
                    <a:bodyPr/>
                    <a:lstStyle/>
                    <a:p>
                      <a:pPr algn="l" fontAlgn="t">
                        <a:buNone/>
                      </a:pPr>
                      <a:r>
                        <a:rPr lang="en-US" altLang="zh-TW" sz="1400" b="0" i="0" u="none" strike="noStrike">
                          <a:effectLst/>
                          <a:latin typeface="Arial" panose="020B0604020202020204" pitchFamily="34" charset="0"/>
                        </a:rPr>
                        <a:t>1140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r>
                        <a:rPr lang="zh-TW" altLang="en-US" sz="1400" b="0" i="0" u="none" strike="noStrike">
                          <a:effectLst/>
                          <a:latin typeface="Microsoft JhengHei" panose="020B0604030504040204" pitchFamily="34" charset="-120"/>
                          <a:ea typeface="Microsoft JhengHei" panose="020B0604030504040204" pitchFamily="34" charset="-120"/>
                        </a:rPr>
                        <a:t>預付款項</a:t>
                      </a:r>
                      <a:endParaRPr lang="zh-TW" altLang="en-US" sz="1400" b="0" i="0" u="none" strike="noStrike">
                        <a:effectLst/>
                        <a:latin typeface="Arial" panose="020B0604020202020204" pitchFamily="34" charset="0"/>
                      </a:endParaRP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2,408,400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流動負債合計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2,066,960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7503974"/>
                  </a:ext>
                </a:extLst>
              </a:tr>
              <a:tr h="169715">
                <a:tc>
                  <a:txBody>
                    <a:bodyPr/>
                    <a:lstStyle/>
                    <a:p>
                      <a:pPr algn="l" fontAlgn="t">
                        <a:buNone/>
                      </a:pPr>
                      <a:r>
                        <a:rPr lang="en-US" altLang="zh-TW" sz="1400" b="0" i="0" u="none" strike="noStrike">
                          <a:effectLst/>
                          <a:latin typeface="Arial" panose="020B0604020202020204" pitchFamily="34" charset="0"/>
                        </a:rPr>
                        <a:t>1191</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暫付款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13,594</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7272296"/>
                  </a:ext>
                </a:extLst>
              </a:tr>
              <a:tr h="169715">
                <a:tc>
                  <a:txBody>
                    <a:bodyPr/>
                    <a:lstStyle/>
                    <a:p>
                      <a:pPr algn="l" fontAlgn="t">
                        <a:buNone/>
                      </a:pPr>
                      <a:r>
                        <a:rPr lang="en-US" altLang="zh-TW" sz="1400" b="0" i="0" u="none" strike="noStrike">
                          <a:effectLst/>
                          <a:latin typeface="Arial" panose="020B0604020202020204" pitchFamily="34" charset="0"/>
                        </a:rPr>
                        <a:t>1195</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留抵稅額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119,573</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dirty="0">
                          <a:effectLst/>
                          <a:latin typeface="Arial" panose="020B0604020202020204" pitchFamily="34" charset="0"/>
                        </a:rPr>
                        <a:t>           **負債總額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2,066,960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0253597"/>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流動資產合計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11,970,261</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6853151"/>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altLang="zh-TW" sz="1400" b="0" i="0" u="none" strike="noStrike">
                          <a:effectLst/>
                          <a:latin typeface="Arial" panose="020B0604020202020204" pitchFamily="34" charset="0"/>
                        </a:rPr>
                        <a:t>3100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＊資本</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3951782"/>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altLang="zh-TW" sz="1400" b="0" i="0" u="none" strike="noStrike">
                          <a:effectLst/>
                          <a:latin typeface="Arial" panose="020B0604020202020204" pitchFamily="34" charset="0"/>
                        </a:rPr>
                        <a:t>3110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基金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1,245,115</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7676849"/>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270032"/>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資本總額合計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1,245,115</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4735346"/>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9065568"/>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altLang="zh-TW" sz="1400" b="0" i="0" u="none" strike="noStrike">
                          <a:effectLst/>
                          <a:latin typeface="Arial" panose="020B0604020202020204" pitchFamily="34" charset="0"/>
                        </a:rPr>
                        <a:t>3200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微軟正黑體" panose="020B0604030504040204" pitchFamily="34" charset="-120"/>
                          <a:ea typeface="微軟正黑體" panose="020B0604030504040204" pitchFamily="34" charset="-120"/>
                        </a:rPr>
                        <a:t>＊</a:t>
                      </a:r>
                      <a:r>
                        <a:rPr lang="zh-TW" altLang="en-US" sz="1400" b="0" i="0" u="none" strike="noStrike">
                          <a:effectLst/>
                          <a:latin typeface="Microsoft JhengHei" panose="020B0604030504040204" pitchFamily="34" charset="-120"/>
                          <a:ea typeface="Microsoft JhengHei" panose="020B0604030504040204" pitchFamily="34" charset="-120"/>
                        </a:rPr>
                        <a:t>保留</a:t>
                      </a:r>
                      <a:r>
                        <a:rPr lang="zh-TW" altLang="en-US" sz="1400" b="0" i="0" u="none" strike="noStrike">
                          <a:effectLst/>
                          <a:latin typeface="微軟正黑體" panose="020B0604030504040204" pitchFamily="34" charset="-120"/>
                          <a:ea typeface="微軟正黑體" panose="020B0604030504040204" pitchFamily="34" charset="-120"/>
                        </a:rPr>
                        <a:t>盈餘</a:t>
                      </a:r>
                      <a:endParaRPr lang="zh-TW" altLang="en-US" sz="1400" b="0" i="0" u="none" strike="noStrike">
                        <a:effectLst/>
                        <a:latin typeface="Arial" panose="020B0604020202020204" pitchFamily="34" charset="0"/>
                      </a:endParaRP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1474130"/>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altLang="zh-TW" sz="1400" b="0" i="0" u="none" strike="noStrike">
                          <a:effectLst/>
                          <a:latin typeface="Arial" panose="020B0604020202020204" pitchFamily="34" charset="0"/>
                        </a:rPr>
                        <a:t>3253</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累積餘絀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7,063,888</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2776416"/>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altLang="zh-TW" sz="1400" b="0" i="0" u="none" strike="noStrike">
                          <a:effectLst/>
                          <a:latin typeface="Arial" panose="020B0604020202020204" pitchFamily="34" charset="0"/>
                        </a:rPr>
                        <a:t>3260</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r>
                        <a:rPr lang="zh-TW" altLang="en-US" sz="1400" b="0" i="0" u="none" strike="noStrike">
                          <a:effectLst/>
                          <a:latin typeface="微軟正黑體" panose="020B0604030504040204" pitchFamily="34" charset="-120"/>
                          <a:ea typeface="微軟正黑體" panose="020B0604030504040204" pitchFamily="34" charset="-120"/>
                        </a:rPr>
                        <a:t>本期損益</a:t>
                      </a:r>
                      <a:r>
                        <a:rPr lang="zh-TW" altLang="en-US" sz="1400" b="0" i="0" u="none" strike="noStrike">
                          <a:effectLst/>
                          <a:latin typeface="Arial" panose="020B0604020202020204" pitchFamily="34" charset="0"/>
                        </a:rPr>
                        <a:t> </a:t>
                      </a:r>
                      <a:r>
                        <a:rPr lang="en-US" altLang="zh-TW" sz="1400" b="0" i="0" u="none" strike="noStrike">
                          <a:effectLst/>
                          <a:latin typeface="Arial" panose="020B0604020202020204" pitchFamily="34" charset="0"/>
                        </a:rPr>
                        <a:t>(</a:t>
                      </a:r>
                      <a:r>
                        <a:rPr lang="zh-TW" altLang="en-US" sz="1400" b="0" i="0" u="none" strike="noStrike">
                          <a:effectLst/>
                          <a:latin typeface="Microsoft JhengHei" panose="020B0604030504040204" pitchFamily="34" charset="-120"/>
                          <a:ea typeface="Microsoft JhengHei" panose="020B0604030504040204" pitchFamily="34" charset="-120"/>
                        </a:rPr>
                        <a:t>稅後</a:t>
                      </a:r>
                      <a:r>
                        <a:rPr lang="en-US" altLang="zh-TW"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1,594,298</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7442350"/>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4921550"/>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公積及盈餘合計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8,658,186</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6006644"/>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7479598"/>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r>
                        <a:rPr lang="zh-TW" altLang="en-US" sz="1400" b="0" i="0" u="none" strike="noStrike">
                          <a:effectLst/>
                          <a:latin typeface="Microsoft JhengHei" panose="020B0604030504040204" pitchFamily="34" charset="-120"/>
                          <a:ea typeface="Microsoft JhengHei" panose="020B0604030504040204" pitchFamily="34" charset="-120"/>
                        </a:rPr>
                        <a:t>權益</a:t>
                      </a:r>
                      <a:r>
                        <a:rPr lang="zh-TW" altLang="en-US" sz="1400" b="0" i="0" u="none" strike="noStrike">
                          <a:effectLst/>
                          <a:latin typeface="微軟正黑體" panose="020B0604030504040204" pitchFamily="34" charset="-120"/>
                          <a:ea typeface="微軟正黑體" panose="020B0604030504040204" pitchFamily="34" charset="-120"/>
                        </a:rPr>
                        <a:t>總額</a:t>
                      </a: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9,903,301</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3588091"/>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1460323"/>
                  </a:ext>
                </a:extLst>
              </a:tr>
              <a:tr h="169715">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資產總額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11,970,261</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zh-TW" altLang="en-US" sz="1400" b="0" i="0" u="none" strike="noStrike">
                          <a:effectLst/>
                          <a:latin typeface="Arial" panose="020B0604020202020204" pitchFamily="34" charset="0"/>
                        </a:rPr>
                        <a:t>         負債及淨值總額                 </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t">
                        <a:buNone/>
                      </a:pPr>
                      <a:r>
                        <a:rPr lang="en-US" altLang="zh-TW" sz="1400" b="0" i="0" u="none" strike="noStrike">
                          <a:effectLst/>
                          <a:latin typeface="Arial" panose="020B0604020202020204" pitchFamily="34" charset="0"/>
                        </a:rPr>
                        <a:t>11,970,261</a:t>
                      </a:r>
                    </a:p>
                  </a:txBody>
                  <a:tcPr marL="3420" marR="3420" marT="34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4955978"/>
                  </a:ext>
                </a:extLst>
              </a:tr>
              <a:tr h="169715">
                <a:tc>
                  <a:txBody>
                    <a:bodyPr/>
                    <a:lstStyle/>
                    <a:p>
                      <a:pPr algn="l" fontAlgn="b">
                        <a:buNone/>
                      </a:pPr>
                      <a:endParaRPr lang="zh-TW" altLang="en-US" sz="1400" b="0" i="0" u="none" strike="noStrike">
                        <a:effectLst/>
                        <a:latin typeface="Arial" panose="020B0604020202020204" pitchFamily="34" charset="0"/>
                      </a:endParaRPr>
                    </a:p>
                  </a:txBody>
                  <a:tcPr marL="3420" marR="3420" marT="34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buNone/>
                      </a:pPr>
                      <a:endParaRPr lang="zh-TW" altLang="en-US" sz="1400" b="0" i="0" u="none" strike="noStrike">
                        <a:effectLst/>
                        <a:latin typeface="Arial" panose="020B0604020202020204" pitchFamily="34" charset="0"/>
                      </a:endParaRPr>
                    </a:p>
                  </a:txBody>
                  <a:tcPr marL="3420" marR="3420" marT="34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b">
                        <a:buNone/>
                      </a:pPr>
                      <a:endParaRPr lang="zh-TW" altLang="en-US" sz="1400" b="0" i="0" u="none" strike="noStrike">
                        <a:effectLst/>
                        <a:latin typeface="Arial" panose="020B0604020202020204" pitchFamily="34" charset="0"/>
                      </a:endParaRPr>
                    </a:p>
                  </a:txBody>
                  <a:tcPr marL="3420" marR="3420" marT="34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buNone/>
                      </a:pPr>
                      <a:endParaRPr lang="zh-TW" altLang="en-US" sz="1400" b="0" i="0" u="none" strike="noStrike">
                        <a:effectLst/>
                        <a:latin typeface="Arial" panose="020B0604020202020204" pitchFamily="34" charset="0"/>
                      </a:endParaRPr>
                    </a:p>
                  </a:txBody>
                  <a:tcPr marL="3420" marR="3420" marT="34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buNone/>
                      </a:pPr>
                      <a:endParaRPr lang="zh-TW" altLang="en-US" sz="1400" b="0" i="0" u="none" strike="noStrike">
                        <a:effectLst/>
                        <a:latin typeface="Arial" panose="020B0604020202020204" pitchFamily="34" charset="0"/>
                      </a:endParaRPr>
                    </a:p>
                  </a:txBody>
                  <a:tcPr marL="3420" marR="3420" marT="342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b">
                        <a:buNone/>
                      </a:pPr>
                      <a:endParaRPr lang="zh-TW" altLang="en-US" sz="1400" b="0" i="0" u="none" strike="noStrike">
                        <a:effectLst/>
                        <a:latin typeface="Arial" panose="020B0604020202020204" pitchFamily="34" charset="0"/>
                      </a:endParaRPr>
                    </a:p>
                  </a:txBody>
                  <a:tcPr marL="3420" marR="3420" marT="342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73652143"/>
                  </a:ext>
                </a:extLst>
              </a:tr>
              <a:tr h="169715">
                <a:tc gridSpan="6">
                  <a:txBody>
                    <a:bodyPr/>
                    <a:lstStyle/>
                    <a:p>
                      <a:pPr algn="l" fontAlgn="b">
                        <a:buNone/>
                      </a:pPr>
                      <a:r>
                        <a:rPr lang="zh-TW" altLang="en-US" sz="1400" b="0" i="0" u="none" strike="noStrike" dirty="0">
                          <a:effectLst/>
                          <a:latin typeface="Microsoft JhengHei" panose="020B0604030504040204" pitchFamily="34" charset="-120"/>
                          <a:ea typeface="Microsoft JhengHei" panose="020B0604030504040204" pitchFamily="34" charset="-120"/>
                        </a:rPr>
                        <a:t>理事長：                       常務監事：                             秘書長：                              會計：</a:t>
                      </a:r>
                    </a:p>
                  </a:txBody>
                  <a:tcPr marL="3420" marR="3420" marT="3420" marB="0" anchor="b">
                    <a:lnL>
                      <a:noFill/>
                    </a:lnL>
                    <a:lnR>
                      <a:noFill/>
                    </a:lnR>
                    <a:lnT>
                      <a:noFill/>
                    </a:lnT>
                    <a:lnB>
                      <a:noFill/>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651072746"/>
                  </a:ext>
                </a:extLst>
              </a:tr>
            </a:tbl>
          </a:graphicData>
        </a:graphic>
      </p:graphicFrame>
    </p:spTree>
    <p:extLst>
      <p:ext uri="{BB962C8B-B14F-4D97-AF65-F5344CB8AC3E}">
        <p14:creationId xmlns:p14="http://schemas.microsoft.com/office/powerpoint/2010/main" val="154149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40D3B-603B-9070-1F6F-B966B7EC08CB}"/>
            </a:ext>
          </a:extLst>
        </p:cNvPr>
        <p:cNvGrpSpPr/>
        <p:nvPr/>
      </p:nvGrpSpPr>
      <p:grpSpPr>
        <a:xfrm>
          <a:off x="0" y="0"/>
          <a:ext cx="0" cy="0"/>
          <a:chOff x="0" y="0"/>
          <a:chExt cx="0" cy="0"/>
        </a:xfrm>
      </p:grpSpPr>
      <p:sp>
        <p:nvSpPr>
          <p:cNvPr id="4099" name="Rectangle 2">
            <a:extLst>
              <a:ext uri="{FF2B5EF4-FFF2-40B4-BE49-F238E27FC236}">
                <a16:creationId xmlns:a16="http://schemas.microsoft.com/office/drawing/2014/main" id="{35288EB3-9A79-1F88-9FD7-90BFE5895006}"/>
              </a:ext>
            </a:extLst>
          </p:cNvPr>
          <p:cNvSpPr>
            <a:spLocks noChangeArrowheads="1"/>
          </p:cNvSpPr>
          <p:nvPr/>
        </p:nvSpPr>
        <p:spPr bwMode="auto">
          <a:xfrm>
            <a:off x="1976748" y="0"/>
            <a:ext cx="4897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27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提案二</a:t>
            </a:r>
            <a:r>
              <a:rPr lang="en-US" altLang="zh-TW" sz="27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審定</a:t>
            </a:r>
            <a:r>
              <a:rPr lang="en-US" altLang="zh-TW" sz="2700" dirty="0">
                <a:latin typeface="標楷體" panose="03000509000000000000" pitchFamily="65" charset="-120"/>
                <a:ea typeface="標楷體" panose="03000509000000000000" pitchFamily="65" charset="-120"/>
              </a:rPr>
              <a:t>115</a:t>
            </a:r>
            <a:r>
              <a:rPr lang="zh-TW" altLang="en-US" sz="2700" dirty="0">
                <a:latin typeface="標楷體" panose="03000509000000000000" pitchFamily="65" charset="-120"/>
                <a:ea typeface="標楷體" panose="03000509000000000000" pitchFamily="65" charset="-120"/>
              </a:rPr>
              <a:t>年預算表</a:t>
            </a:r>
          </a:p>
        </p:txBody>
      </p:sp>
      <p:sp>
        <p:nvSpPr>
          <p:cNvPr id="3" name="投影片編號版面配置區 4">
            <a:extLst>
              <a:ext uri="{FF2B5EF4-FFF2-40B4-BE49-F238E27FC236}">
                <a16:creationId xmlns:a16="http://schemas.microsoft.com/office/drawing/2014/main" id="{8128311E-0116-AA33-70E1-415F766AF33C}"/>
              </a:ext>
            </a:extLst>
          </p:cNvPr>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48</a:t>
            </a:fld>
            <a:endParaRPr lang="en-US" sz="2000" dirty="0">
              <a:solidFill>
                <a:schemeClr val="tx1"/>
              </a:solidFill>
            </a:endParaRPr>
          </a:p>
        </p:txBody>
      </p:sp>
      <p:sp>
        <p:nvSpPr>
          <p:cNvPr id="9" name="文字方塊 8">
            <a:extLst>
              <a:ext uri="{FF2B5EF4-FFF2-40B4-BE49-F238E27FC236}">
                <a16:creationId xmlns:a16="http://schemas.microsoft.com/office/drawing/2014/main" id="{A541FD2A-CAAC-A1BC-6BE4-A517667B6AA3}"/>
              </a:ext>
            </a:extLst>
          </p:cNvPr>
          <p:cNvSpPr txBox="1"/>
          <p:nvPr/>
        </p:nvSpPr>
        <p:spPr>
          <a:xfrm>
            <a:off x="7167252" y="35867"/>
            <a:ext cx="1471139" cy="461665"/>
          </a:xfrm>
          <a:prstGeom prst="rect">
            <a:avLst/>
          </a:prstGeom>
          <a:noFill/>
        </p:spPr>
        <p:txBody>
          <a:bodyPr wrap="square">
            <a:spAutoFit/>
          </a:bodyPr>
          <a:lstStyle/>
          <a:p>
            <a:r>
              <a:rPr kumimoji="0" lang="zh-TW" altLang="en-US" sz="2400" b="1" i="0" u="none" strike="noStrike" kern="1200" cap="none" spc="0" normalizeH="0" baseline="0" noProof="0" dirty="0">
                <a:ln>
                  <a:noFill/>
                </a:ln>
                <a:solidFill>
                  <a:srgbClr val="FF0000"/>
                </a:solidFill>
                <a:effectLst/>
                <a:highlight>
                  <a:srgbClr val="FFFF00"/>
                </a:highlight>
                <a:uLnTx/>
                <a:uFillTx/>
                <a:latin typeface="標楷體" panose="03000509000000000000" pitchFamily="65" charset="-120"/>
                <a:ea typeface="標楷體" panose="03000509000000000000" pitchFamily="65" charset="-120"/>
                <a:cs typeface="+mn-cs"/>
              </a:rPr>
              <a:t>呈請同意</a:t>
            </a:r>
            <a:endParaRPr lang="zh-TW" altLang="en-US" dirty="0"/>
          </a:p>
        </p:txBody>
      </p:sp>
      <p:graphicFrame>
        <p:nvGraphicFramePr>
          <p:cNvPr id="5" name="表格 4">
            <a:extLst>
              <a:ext uri="{FF2B5EF4-FFF2-40B4-BE49-F238E27FC236}">
                <a16:creationId xmlns:a16="http://schemas.microsoft.com/office/drawing/2014/main" id="{8EC56724-9876-9CA3-17FF-E3803BA823D3}"/>
              </a:ext>
            </a:extLst>
          </p:cNvPr>
          <p:cNvGraphicFramePr>
            <a:graphicFrameLocks noGrp="1"/>
          </p:cNvGraphicFramePr>
          <p:nvPr/>
        </p:nvGraphicFramePr>
        <p:xfrm>
          <a:off x="825715" y="565746"/>
          <a:ext cx="7199453" cy="6292254"/>
        </p:xfrm>
        <a:graphic>
          <a:graphicData uri="http://schemas.openxmlformats.org/drawingml/2006/table">
            <a:tbl>
              <a:tblPr/>
              <a:tblGrid>
                <a:gridCol w="1698259">
                  <a:extLst>
                    <a:ext uri="{9D8B030D-6E8A-4147-A177-3AD203B41FA5}">
                      <a16:colId xmlns:a16="http://schemas.microsoft.com/office/drawing/2014/main" val="3888144698"/>
                    </a:ext>
                  </a:extLst>
                </a:gridCol>
                <a:gridCol w="1190232">
                  <a:extLst>
                    <a:ext uri="{9D8B030D-6E8A-4147-A177-3AD203B41FA5}">
                      <a16:colId xmlns:a16="http://schemas.microsoft.com/office/drawing/2014/main" val="2573436480"/>
                    </a:ext>
                  </a:extLst>
                </a:gridCol>
                <a:gridCol w="2772368">
                  <a:extLst>
                    <a:ext uri="{9D8B030D-6E8A-4147-A177-3AD203B41FA5}">
                      <a16:colId xmlns:a16="http://schemas.microsoft.com/office/drawing/2014/main" val="3448588421"/>
                    </a:ext>
                  </a:extLst>
                </a:gridCol>
                <a:gridCol w="1538594">
                  <a:extLst>
                    <a:ext uri="{9D8B030D-6E8A-4147-A177-3AD203B41FA5}">
                      <a16:colId xmlns:a16="http://schemas.microsoft.com/office/drawing/2014/main" val="3949292229"/>
                    </a:ext>
                  </a:extLst>
                </a:gridCol>
              </a:tblGrid>
              <a:tr h="213397">
                <a:tc rowSpan="2">
                  <a:txBody>
                    <a:bodyPr/>
                    <a:lstStyle/>
                    <a:p>
                      <a:pPr algn="ctr" fontAlgn="ctr">
                        <a:buNone/>
                      </a:pPr>
                      <a:r>
                        <a:rPr lang="zh-TW" altLang="en-US" sz="1200" b="1" i="0" u="none" strike="noStrike" dirty="0">
                          <a:effectLst/>
                          <a:latin typeface="微軟正黑體 Light" panose="020B0304030504040204" pitchFamily="34" charset="-120"/>
                          <a:ea typeface="微軟正黑體 Light" panose="020B0304030504040204" pitchFamily="34" charset="-120"/>
                        </a:rPr>
                        <a:t>　</a:t>
                      </a:r>
                    </a:p>
                  </a:txBody>
                  <a:tcPr marL="3103" marR="3103" marT="3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rowSpan="2">
                  <a:txBody>
                    <a:bodyPr/>
                    <a:lstStyle/>
                    <a:p>
                      <a:pPr algn="ct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115</a:t>
                      </a:r>
                      <a:r>
                        <a:rPr lang="zh-TW" altLang="en-US" sz="1200" b="1" i="0" u="none" strike="noStrike" dirty="0">
                          <a:effectLst/>
                          <a:latin typeface="微軟正黑體 Light" panose="020B0304030504040204" pitchFamily="34" charset="-120"/>
                          <a:ea typeface="微軟正黑體 Light" panose="020B0304030504040204" pitchFamily="34" charset="-120"/>
                        </a:rPr>
                        <a:t>年度</a:t>
                      </a:r>
                      <a:br>
                        <a:rPr lang="zh-TW" altLang="en-US" sz="1200" b="1" i="0" u="none" strike="noStrike" dirty="0">
                          <a:effectLst/>
                          <a:latin typeface="微軟正黑體 Light" panose="020B0304030504040204" pitchFamily="34" charset="-120"/>
                          <a:ea typeface="微軟正黑體 Light" panose="020B0304030504040204" pitchFamily="34" charset="-120"/>
                        </a:rPr>
                      </a:br>
                      <a:r>
                        <a:rPr lang="zh-TW" altLang="en-US" sz="1200" b="1" i="0" u="none" strike="noStrike" dirty="0">
                          <a:effectLst/>
                          <a:latin typeface="微軟正黑體 Light" panose="020B0304030504040204" pitchFamily="34" charset="-120"/>
                          <a:ea typeface="微軟正黑體 Light" panose="020B0304030504040204" pitchFamily="34" charset="-120"/>
                        </a:rPr>
                        <a:t>預算數</a:t>
                      </a:r>
                    </a:p>
                  </a:txBody>
                  <a:tcPr marL="3103" marR="3103" marT="3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115</a:t>
                      </a:r>
                      <a:r>
                        <a:rPr lang="zh-TW" altLang="en-US" sz="1200" b="1" i="0" u="none" strike="noStrike">
                          <a:effectLst/>
                          <a:latin typeface="微軟正黑體 Light" panose="020B0304030504040204" pitchFamily="34" charset="-120"/>
                          <a:ea typeface="微軟正黑體 Light" panose="020B0304030504040204" pitchFamily="34" charset="-120"/>
                        </a:rPr>
                        <a:t>年與</a:t>
                      </a:r>
                      <a:r>
                        <a:rPr lang="en-US" altLang="zh-TW" sz="1200" b="1" i="0" u="none" strike="noStrike">
                          <a:effectLst/>
                          <a:latin typeface="微軟正黑體 Light" panose="020B0304030504040204" pitchFamily="34" charset="-120"/>
                          <a:ea typeface="微軟正黑體 Light" panose="020B0304030504040204" pitchFamily="34" charset="-120"/>
                        </a:rPr>
                        <a:t>114</a:t>
                      </a:r>
                      <a:r>
                        <a:rPr lang="zh-TW" altLang="en-US" sz="1200" b="1" i="0" u="none" strike="noStrike">
                          <a:effectLst/>
                          <a:latin typeface="微軟正黑體 Light" panose="020B0304030504040204" pitchFamily="34" charset="-120"/>
                          <a:ea typeface="微軟正黑體 Light" panose="020B0304030504040204" pitchFamily="34" charset="-120"/>
                        </a:rPr>
                        <a:t>年預決算比較</a:t>
                      </a:r>
                    </a:p>
                  </a:txBody>
                  <a:tcPr marL="3103" marR="3103" marT="31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rowSpan="2">
                  <a:txBody>
                    <a:bodyPr/>
                    <a:lstStyle/>
                    <a:p>
                      <a:pPr algn="ct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114</a:t>
                      </a:r>
                      <a:r>
                        <a:rPr lang="zh-TW" altLang="en-US" sz="1200" b="1" i="0" u="none" strike="noStrike">
                          <a:effectLst/>
                          <a:latin typeface="微軟正黑體 Light" panose="020B0304030504040204" pitchFamily="34" charset="-120"/>
                          <a:ea typeface="微軟正黑體 Light" panose="020B0304030504040204" pitchFamily="34" charset="-120"/>
                        </a:rPr>
                        <a:t>年度</a:t>
                      </a:r>
                      <a:br>
                        <a:rPr lang="zh-TW" altLang="en-US" sz="1200" b="1" i="0" u="none" strike="noStrike">
                          <a:effectLst/>
                          <a:latin typeface="微軟正黑體 Light" panose="020B0304030504040204" pitchFamily="34" charset="-120"/>
                          <a:ea typeface="微軟正黑體 Light" panose="020B0304030504040204" pitchFamily="34" charset="-120"/>
                        </a:rPr>
                      </a:br>
                      <a:r>
                        <a:rPr lang="zh-TW" altLang="en-US" sz="1200" b="1" i="0" u="none" strike="noStrike">
                          <a:effectLst/>
                          <a:latin typeface="微軟正黑體 Light" panose="020B0304030504040204" pitchFamily="34" charset="-120"/>
                          <a:ea typeface="微軟正黑體 Light" panose="020B0304030504040204" pitchFamily="34" charset="-120"/>
                        </a:rPr>
                        <a:t>決算數</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430739928"/>
                  </a:ext>
                </a:extLst>
              </a:tr>
              <a:tr h="213397">
                <a:tc vMerge="1">
                  <a:txBody>
                    <a:bodyPr/>
                    <a:lstStyle/>
                    <a:p>
                      <a:endParaRPr lang="zh-TW" altLang="en-US"/>
                    </a:p>
                  </a:txBody>
                  <a:tcPr/>
                </a:tc>
                <a:tc vMerge="1">
                  <a:txBody>
                    <a:bodyPr/>
                    <a:lstStyle/>
                    <a:p>
                      <a:endParaRPr lang="zh-TW" altLang="en-US"/>
                    </a:p>
                  </a:txBody>
                  <a:tcPr/>
                </a:tc>
                <a:tc>
                  <a:txBody>
                    <a:bodyPr/>
                    <a:lstStyle/>
                    <a:p>
                      <a:pPr algn="ctr" fontAlgn="ctr">
                        <a:buNone/>
                      </a:pPr>
                      <a:r>
                        <a:rPr lang="zh-TW" altLang="en-US" sz="1200" b="1" i="0" u="none" strike="noStrike" dirty="0">
                          <a:effectLst/>
                          <a:latin typeface="微軟正黑體 Light" panose="020B0304030504040204" pitchFamily="34" charset="-120"/>
                          <a:ea typeface="微軟正黑體 Light" panose="020B0304030504040204" pitchFamily="34" charset="-120"/>
                        </a:rPr>
                        <a:t>增  加 </a:t>
                      </a:r>
                      <a:r>
                        <a:rPr lang="en-US" altLang="zh-TW" sz="1200" b="1" i="0" u="none" strike="noStrike" dirty="0">
                          <a:effectLst/>
                          <a:latin typeface="微軟正黑體 Light" panose="020B0304030504040204" pitchFamily="34" charset="-120"/>
                          <a:ea typeface="微軟正黑體 Light" panose="020B0304030504040204" pitchFamily="34" charset="-120"/>
                        </a:rPr>
                        <a:t>(</a:t>
                      </a:r>
                      <a:r>
                        <a:rPr lang="zh-TW" altLang="en-US" sz="1200" b="1" i="0" u="none" strike="noStrike" dirty="0">
                          <a:effectLst/>
                          <a:latin typeface="微軟正黑體 Light" panose="020B0304030504040204" pitchFamily="34" charset="-120"/>
                          <a:ea typeface="微軟正黑體 Light" panose="020B0304030504040204" pitchFamily="34" charset="-120"/>
                        </a:rPr>
                        <a:t>減  少</a:t>
                      </a:r>
                      <a:r>
                        <a:rPr lang="en-US" altLang="zh-TW" sz="1200" b="1" i="0" u="none" strike="noStrike" dirty="0">
                          <a:effectLst/>
                          <a:latin typeface="微軟正黑體 Light" panose="020B0304030504040204" pitchFamily="34" charset="-120"/>
                          <a:ea typeface="微軟正黑體 Light" panose="020B0304030504040204" pitchFamily="34" charset="-120"/>
                        </a:rPr>
                        <a:t>)</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vMerge="1">
                  <a:txBody>
                    <a:bodyPr/>
                    <a:lstStyle/>
                    <a:p>
                      <a:endParaRPr lang="zh-TW" altLang="en-US"/>
                    </a:p>
                  </a:txBody>
                  <a:tcPr/>
                </a:tc>
                <a:extLst>
                  <a:ext uri="{0D108BD9-81ED-4DB2-BD59-A6C34878D82A}">
                    <a16:rowId xmlns:a16="http://schemas.microsoft.com/office/drawing/2014/main" val="1829403031"/>
                  </a:ext>
                </a:extLst>
              </a:tr>
              <a:tr h="213397">
                <a:tc>
                  <a:txBody>
                    <a:bodyPr/>
                    <a:lstStyle/>
                    <a:p>
                      <a:pPr algn="l" fontAlgn="ctr">
                        <a:buNone/>
                      </a:pPr>
                      <a:r>
                        <a:rPr lang="zh-TW" altLang="en-US" sz="1200" b="1" i="0" u="none" strike="noStrike">
                          <a:effectLst/>
                          <a:latin typeface="微軟正黑體 Light" panose="020B0304030504040204" pitchFamily="34" charset="-120"/>
                          <a:ea typeface="微軟正黑體 Light" panose="020B0304030504040204" pitchFamily="34" charset="-120"/>
                        </a:rPr>
                        <a:t>本會經費收入</a:t>
                      </a:r>
                    </a:p>
                  </a:txBody>
                  <a:tcPr marL="3103" marR="3103" marT="3103"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9,980,000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772,359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r" fontAlgn="b">
                        <a:buNone/>
                      </a:pPr>
                      <a:r>
                        <a:rPr lang="en-US" altLang="zh-TW" sz="1200" b="1" i="0" u="none" strike="noStrike">
                          <a:effectLst/>
                          <a:latin typeface="微軟正黑體 Light" panose="020B0304030504040204" pitchFamily="34" charset="-120"/>
                          <a:ea typeface="微軟正黑體 Light" panose="020B0304030504040204" pitchFamily="34" charset="-120"/>
                        </a:rPr>
                        <a:t>9,207,641</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14511534"/>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常年會費收入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2,800,000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159,713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0" i="0" u="none" strike="noStrike" dirty="0">
                          <a:effectLst/>
                          <a:latin typeface="微軟正黑體 Light" panose="020B0304030504040204" pitchFamily="34" charset="-120"/>
                          <a:ea typeface="微軟正黑體 Light" panose="020B0304030504040204" pitchFamily="34" charset="-120"/>
                        </a:rPr>
                        <a:t>2,640,287</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792950760"/>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入會費收入</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50,000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50,000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0" i="0" u="none" strike="noStrike" dirty="0">
                          <a:effectLst/>
                          <a:latin typeface="微軟正黑體 Light" panose="020B0304030504040204" pitchFamily="34" charset="-120"/>
                          <a:ea typeface="微軟正黑體 Light" panose="020B0304030504040204" pitchFamily="34" charset="-120"/>
                        </a:rPr>
                        <a:t>0</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98533468"/>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參展收入</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5,000,000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14,641 </a:t>
                      </a:r>
                    </a:p>
                  </a:txBody>
                  <a:tcPr marL="3103" marR="3103" marT="3103"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r" fontAlgn="b">
                        <a:buNone/>
                      </a:pPr>
                      <a:r>
                        <a:rPr lang="en-US" altLang="zh-TW" sz="1200" b="0" i="0" u="none" strike="noStrike" dirty="0">
                          <a:effectLst/>
                          <a:latin typeface="微軟正黑體 Light" panose="020B0304030504040204" pitchFamily="34" charset="-120"/>
                          <a:ea typeface="微軟正黑體 Light" panose="020B0304030504040204" pitchFamily="34" charset="-120"/>
                        </a:rPr>
                        <a:t>4,985,359</a:t>
                      </a:r>
                    </a:p>
                  </a:txBody>
                  <a:tcPr marL="3103" marR="3103" marT="3103"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235988626"/>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政府補助收入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1,800,000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296,000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1,504,000</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89275139"/>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廣告收入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50,000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50,000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0</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234704793"/>
                  </a:ext>
                </a:extLst>
              </a:tr>
              <a:tr h="111155">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 委託服務收入</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200,000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200,000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0" i="0" u="none" strike="noStrike">
                          <a:effectLst/>
                          <a:latin typeface="微軟正黑體 Light" panose="020B0304030504040204" pitchFamily="34" charset="-120"/>
                          <a:ea typeface="微軟正黑體 Light" panose="020B0304030504040204" pitchFamily="34" charset="-120"/>
                        </a:rPr>
                        <a:t>0</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511822895"/>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利息收入</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80,000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2,005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77,995</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555746362"/>
                  </a:ext>
                </a:extLst>
              </a:tr>
              <a:tr h="213397">
                <a:tc>
                  <a:txBody>
                    <a:bodyPr/>
                    <a:lstStyle/>
                    <a:p>
                      <a:pPr algn="l" fontAlgn="ctr">
                        <a:buNone/>
                      </a:pPr>
                      <a:r>
                        <a:rPr lang="zh-TW" altLang="en-US" sz="1200" b="1" i="0" u="none" strike="noStrike">
                          <a:effectLst/>
                          <a:latin typeface="微軟正黑體 Light" panose="020B0304030504040204" pitchFamily="34" charset="-120"/>
                          <a:ea typeface="微軟正黑體 Light" panose="020B0304030504040204" pitchFamily="34" charset="-120"/>
                        </a:rPr>
                        <a:t>本會經費支出</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8,640,000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1,026,657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7,613,343</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93765844"/>
                  </a:ext>
                </a:extLst>
              </a:tr>
              <a:tr h="38123">
                <a:tc>
                  <a:txBody>
                    <a:bodyPr/>
                    <a:lstStyle/>
                    <a:p>
                      <a:pPr algn="r" fontAlgn="ctr">
                        <a:buNone/>
                      </a:pPr>
                      <a:r>
                        <a:rPr lang="zh-TW" altLang="en-US" sz="1200" b="1" i="0" u="none" strike="noStrike">
                          <a:effectLst/>
                          <a:latin typeface="微軟正黑體 Light" panose="020B0304030504040204" pitchFamily="34" charset="-120"/>
                          <a:ea typeface="微軟正黑體 Light" panose="020B0304030504040204" pitchFamily="34" charset="-120"/>
                        </a:rPr>
                        <a:t> 薪資支出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1,200,000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285,204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1" i="0" u="none" strike="noStrike" dirty="0">
                          <a:effectLst/>
                          <a:latin typeface="微軟正黑體 Light" panose="020B0304030504040204" pitchFamily="34" charset="-120"/>
                          <a:ea typeface="微軟正黑體 Light" panose="020B0304030504040204" pitchFamily="34" charset="-120"/>
                        </a:rPr>
                        <a:t>914,796</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849459963"/>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勞健保費</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120,000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48,158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0" i="0" u="none" strike="noStrike" dirty="0">
                          <a:effectLst/>
                          <a:latin typeface="微軟正黑體 Light" panose="020B0304030504040204" pitchFamily="34" charset="-120"/>
                          <a:ea typeface="微軟正黑體 Light" panose="020B0304030504040204" pitchFamily="34" charset="-120"/>
                        </a:rPr>
                        <a:t>71,842</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217892372"/>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勞工退休金</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100,000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74,026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25,974</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81987918"/>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文具印刷費</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30,000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7,127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0" i="0" u="none" strike="noStrike" dirty="0">
                          <a:effectLst/>
                          <a:latin typeface="微軟正黑體 Light" panose="020B0304030504040204" pitchFamily="34" charset="-120"/>
                          <a:ea typeface="微軟正黑體 Light" panose="020B0304030504040204" pitchFamily="34" charset="-120"/>
                        </a:rPr>
                        <a:t>22,873</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03451666"/>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旅費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150,000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331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149,669</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624464446"/>
                  </a:ext>
                </a:extLst>
              </a:tr>
              <a:tr h="213397">
                <a:tc>
                  <a:txBody>
                    <a:bodyPr/>
                    <a:lstStyle/>
                    <a:p>
                      <a:pPr algn="r" fontAlgn="ctr">
                        <a:buNone/>
                      </a:pPr>
                      <a:r>
                        <a:rPr lang="zh-TW" altLang="en-US" sz="1200" b="1" i="0" u="none" strike="noStrike">
                          <a:effectLst/>
                          <a:latin typeface="微軟正黑體 Light" panose="020B0304030504040204" pitchFamily="34" charset="-120"/>
                          <a:ea typeface="微軟正黑體 Light" panose="020B0304030504040204" pitchFamily="34" charset="-120"/>
                        </a:rPr>
                        <a:t> 郵電費</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40,000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16,792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23,208</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85285561"/>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網站維護費</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50,000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3,462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0" i="0" u="none" strike="noStrike" dirty="0">
                          <a:effectLst/>
                          <a:latin typeface="微軟正黑體 Light" panose="020B0304030504040204" pitchFamily="34" charset="-120"/>
                          <a:ea typeface="微軟正黑體 Light" panose="020B0304030504040204" pitchFamily="34" charset="-120"/>
                        </a:rPr>
                        <a:t>46,538</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108002449"/>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帳務處理費</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100,000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40,500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0" i="0" u="none" strike="noStrike" dirty="0">
                          <a:effectLst/>
                          <a:latin typeface="微軟正黑體 Light" panose="020B0304030504040204" pitchFamily="34" charset="-120"/>
                          <a:ea typeface="微軟正黑體 Light" panose="020B0304030504040204" pitchFamily="34" charset="-120"/>
                        </a:rPr>
                        <a:t>59,500</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0168135"/>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 會議費</a:t>
                      </a:r>
                      <a:r>
                        <a:rPr lang="en-US" altLang="zh-TW" sz="1200" b="0" i="0" u="none" strike="noStrike">
                          <a:effectLst/>
                          <a:latin typeface="微軟正黑體 Light" panose="020B0304030504040204" pitchFamily="34" charset="-120"/>
                          <a:ea typeface="微軟正黑體 Light" panose="020B0304030504040204" pitchFamily="34" charset="-120"/>
                        </a:rPr>
                        <a:t>-</a:t>
                      </a:r>
                      <a:r>
                        <a:rPr lang="zh-TW" altLang="en-US" sz="1200" b="0" i="0" u="none" strike="noStrike">
                          <a:effectLst/>
                          <a:latin typeface="微軟正黑體 Light" panose="020B0304030504040204" pitchFamily="34" charset="-120"/>
                          <a:ea typeface="微軟正黑體 Light" panose="020B0304030504040204" pitchFamily="34" charset="-120"/>
                        </a:rPr>
                        <a:t>協會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200,000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63,360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0" i="0" u="none" strike="noStrike" dirty="0">
                          <a:effectLst/>
                          <a:latin typeface="微軟正黑體 Light" panose="020B0304030504040204" pitchFamily="34" charset="-120"/>
                          <a:ea typeface="微軟正黑體 Light" panose="020B0304030504040204" pitchFamily="34" charset="-120"/>
                        </a:rPr>
                        <a:t>136,640</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2415306"/>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 會議費</a:t>
                      </a:r>
                      <a:r>
                        <a:rPr lang="en-US" altLang="zh-TW" sz="1200" b="0" i="0" u="none" strike="noStrike">
                          <a:effectLst/>
                          <a:latin typeface="微軟正黑體 Light" panose="020B0304030504040204" pitchFamily="34" charset="-120"/>
                          <a:ea typeface="微軟正黑體 Light" panose="020B0304030504040204" pitchFamily="34" charset="-120"/>
                        </a:rPr>
                        <a:t>-</a:t>
                      </a:r>
                      <a:r>
                        <a:rPr lang="zh-TW" altLang="en-US" sz="1200" b="0" i="0" u="none" strike="noStrike">
                          <a:effectLst/>
                          <a:latin typeface="微軟正黑體 Light" panose="020B0304030504040204" pitchFamily="34" charset="-120"/>
                          <a:ea typeface="微軟正黑體 Light" panose="020B0304030504040204" pitchFamily="34" charset="-120"/>
                        </a:rPr>
                        <a:t>委員</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100,000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30,175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b">
                        <a:buNone/>
                      </a:pPr>
                      <a:r>
                        <a:rPr lang="en-US" altLang="zh-TW" sz="1200" b="0" i="0" u="none" strike="noStrike" dirty="0">
                          <a:effectLst/>
                          <a:latin typeface="微軟正黑體 Light" panose="020B0304030504040204" pitchFamily="34" charset="-120"/>
                          <a:ea typeface="微軟正黑體 Light" panose="020B0304030504040204" pitchFamily="34" charset="-120"/>
                        </a:rPr>
                        <a:t>69,825</a:t>
                      </a:r>
                    </a:p>
                  </a:txBody>
                  <a:tcPr marL="3103" marR="3103" marT="310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2945091"/>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 業務推展費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200,000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164,651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35,349</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42988086"/>
                  </a:ext>
                </a:extLst>
              </a:tr>
              <a:tr h="213397">
                <a:tc>
                  <a:txBody>
                    <a:bodyPr/>
                    <a:lstStyle/>
                    <a:p>
                      <a:pPr algn="r" fontAlgn="ctr">
                        <a:buNone/>
                      </a:pPr>
                      <a:r>
                        <a:rPr lang="zh-TW" altLang="en-US" sz="1200" b="0" i="0" u="none" strike="noStrike" dirty="0">
                          <a:effectLst/>
                          <a:latin typeface="微軟正黑體 Light" panose="020B0304030504040204" pitchFamily="34" charset="-120"/>
                          <a:ea typeface="微軟正黑體 Light" panose="020B0304030504040204" pitchFamily="34" charset="-120"/>
                        </a:rPr>
                        <a:t>聯誼活動費</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200,000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34,585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165,415</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408888683"/>
                  </a:ext>
                </a:extLst>
              </a:tr>
              <a:tr h="213397">
                <a:tc>
                  <a:txBody>
                    <a:bodyPr/>
                    <a:lstStyle/>
                    <a:p>
                      <a:pPr algn="r" fontAlgn="ctr">
                        <a:buNone/>
                      </a:pPr>
                      <a:r>
                        <a:rPr lang="zh-TW" altLang="en-US" sz="1200" b="1" i="0" u="none" strike="noStrike">
                          <a:effectLst/>
                          <a:latin typeface="微軟正黑體 Light" panose="020B0304030504040204" pitchFamily="34" charset="-120"/>
                          <a:ea typeface="微軟正黑體 Light" panose="020B0304030504040204" pitchFamily="34" charset="-120"/>
                        </a:rPr>
                        <a:t>政府補助支出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1,000,000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129,400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870,600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93602191"/>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參展支出</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5,000,000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68,211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4,931,789</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13545045"/>
                  </a:ext>
                </a:extLst>
              </a:tr>
              <a:tr h="0">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辦公事務設備費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100,000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21,130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78,870</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632268783"/>
                  </a:ext>
                </a:extLst>
              </a:tr>
              <a:tr h="213397">
                <a:tc>
                  <a:txBody>
                    <a:bodyPr/>
                    <a:lstStyle/>
                    <a:p>
                      <a:pPr algn="r"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其他辦公費 </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a:effectLst/>
                          <a:latin typeface="微軟正黑體 Light" panose="020B0304030504040204" pitchFamily="34" charset="-120"/>
                          <a:ea typeface="微軟正黑體 Light" panose="020B0304030504040204" pitchFamily="34" charset="-120"/>
                        </a:rPr>
                        <a:t>50,000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39,545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0" i="0" u="none" strike="noStrike" dirty="0">
                          <a:effectLst/>
                          <a:latin typeface="微軟正黑體 Light" panose="020B0304030504040204" pitchFamily="34" charset="-120"/>
                          <a:ea typeface="微軟正黑體 Light" panose="020B0304030504040204" pitchFamily="34" charset="-120"/>
                        </a:rPr>
                        <a:t>10,455</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74715453"/>
                  </a:ext>
                </a:extLst>
              </a:tr>
              <a:tr h="213397">
                <a:tc>
                  <a:txBody>
                    <a:bodyPr/>
                    <a:lstStyle/>
                    <a:p>
                      <a:pPr algn="l" fontAlgn="ctr">
                        <a:buNone/>
                      </a:pPr>
                      <a:r>
                        <a:rPr lang="zh-TW" altLang="en-US" sz="1200" b="0" i="0" u="none" strike="noStrike">
                          <a:effectLst/>
                          <a:latin typeface="微軟正黑體 Light" panose="020B0304030504040204" pitchFamily="34" charset="-120"/>
                          <a:ea typeface="微軟正黑體 Light" panose="020B0304030504040204" pitchFamily="34" charset="-120"/>
                        </a:rPr>
                        <a:t>基金提列</a:t>
                      </a:r>
                    </a:p>
                  </a:txBody>
                  <a:tcPr marL="3103" marR="3103" marT="3103" marB="0" anchor="ctr">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10,000 </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0</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518374470"/>
                  </a:ext>
                </a:extLst>
              </a:tr>
              <a:tr h="0">
                <a:tc>
                  <a:txBody>
                    <a:bodyPr/>
                    <a:lstStyle/>
                    <a:p>
                      <a:pPr algn="l" fontAlgn="ctr">
                        <a:buNone/>
                      </a:pPr>
                      <a:r>
                        <a:rPr lang="zh-TW" altLang="en-US" sz="1200" b="1" i="0" u="none" strike="noStrike">
                          <a:effectLst/>
                          <a:latin typeface="微軟正黑體 Light" panose="020B0304030504040204" pitchFamily="34" charset="-120"/>
                          <a:ea typeface="微軟正黑體 Light" panose="020B0304030504040204" pitchFamily="34" charset="-120"/>
                        </a:rPr>
                        <a:t>本期餘絀</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r" fontAlgn="ctr">
                        <a:buNone/>
                      </a:pPr>
                      <a:r>
                        <a:rPr lang="en-US" altLang="zh-TW" sz="1200" b="1" i="0" u="none" strike="noStrike">
                          <a:effectLst/>
                          <a:latin typeface="微軟正黑體 Light" panose="020B0304030504040204" pitchFamily="34" charset="-120"/>
                          <a:ea typeface="微軟正黑體 Light" panose="020B0304030504040204" pitchFamily="34" charset="-120"/>
                        </a:rPr>
                        <a:t>1,340,000</a:t>
                      </a:r>
                    </a:p>
                  </a:txBody>
                  <a:tcPr marL="3103" marR="3103" marT="31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(254,298)</a:t>
                      </a:r>
                    </a:p>
                  </a:txBody>
                  <a:tcPr marL="3103" marR="3103" marT="31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r" fontAlgn="ctr">
                        <a:buNone/>
                      </a:pPr>
                      <a:r>
                        <a:rPr lang="en-US" altLang="zh-TW" sz="1200" b="1" i="0" u="none" strike="noStrike" dirty="0">
                          <a:effectLst/>
                          <a:latin typeface="微軟正黑體 Light" panose="020B0304030504040204" pitchFamily="34" charset="-120"/>
                          <a:ea typeface="微軟正黑體 Light" panose="020B0304030504040204" pitchFamily="34" charset="-120"/>
                        </a:rPr>
                        <a:t>1,594,298</a:t>
                      </a:r>
                    </a:p>
                  </a:txBody>
                  <a:tcPr marL="3103" marR="3103" marT="31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2113420"/>
                  </a:ext>
                </a:extLst>
              </a:tr>
              <a:tr h="213397">
                <a:tc gridSpan="4">
                  <a:txBody>
                    <a:bodyPr/>
                    <a:lstStyle/>
                    <a:p>
                      <a:pPr algn="l" fontAlgn="b">
                        <a:buNone/>
                      </a:pPr>
                      <a:r>
                        <a:rPr lang="zh-TW" altLang="en-US" sz="1200" b="0" i="0" u="none" strike="noStrike" dirty="0">
                          <a:effectLst/>
                          <a:latin typeface="微軟正黑體 Light" panose="020B0304030504040204" pitchFamily="34" charset="-120"/>
                          <a:ea typeface="微軟正黑體 Light" panose="020B0304030504040204" pitchFamily="34" charset="-120"/>
                        </a:rPr>
                        <a:t> 常務監事：                 理事長</a:t>
                      </a:r>
                      <a:r>
                        <a:rPr lang="en-US" altLang="zh-TW" sz="1200" b="0" i="0" u="none" strike="noStrike" dirty="0">
                          <a:effectLst/>
                          <a:latin typeface="微軟正黑體 Light" panose="020B0304030504040204" pitchFamily="34" charset="-120"/>
                          <a:ea typeface="微軟正黑體 Light" panose="020B0304030504040204" pitchFamily="34" charset="-120"/>
                        </a:rPr>
                        <a:t>:                       </a:t>
                      </a:r>
                      <a:r>
                        <a:rPr lang="zh-TW" altLang="en-US" sz="1200" b="0" i="0" u="none" strike="noStrike" dirty="0">
                          <a:effectLst/>
                          <a:latin typeface="微軟正黑體 Light" panose="020B0304030504040204" pitchFamily="34" charset="-120"/>
                          <a:ea typeface="微軟正黑體 Light" panose="020B0304030504040204" pitchFamily="34" charset="-120"/>
                        </a:rPr>
                        <a:t>秘書長：                      會計：         </a:t>
                      </a:r>
                    </a:p>
                  </a:txBody>
                  <a:tcPr marL="3103" marR="3103" marT="3103" marB="0"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928127551"/>
                  </a:ext>
                </a:extLst>
              </a:tr>
            </a:tbl>
          </a:graphicData>
        </a:graphic>
      </p:graphicFrame>
    </p:spTree>
    <p:extLst>
      <p:ext uri="{BB962C8B-B14F-4D97-AF65-F5344CB8AC3E}">
        <p14:creationId xmlns:p14="http://schemas.microsoft.com/office/powerpoint/2010/main" val="1137390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348249" y="2867402"/>
            <a:ext cx="6447501" cy="717550"/>
          </a:xfrm>
        </p:spPr>
        <p:txBody>
          <a:bodyPr>
            <a:normAutofit/>
          </a:bodyPr>
          <a:lstStyle/>
          <a:p>
            <a:pPr algn="ctr"/>
            <a:r>
              <a:rPr lang="zh-TW" altLang="en-US" sz="4050" b="1" dirty="0">
                <a:solidFill>
                  <a:schemeClr val="tx1"/>
                </a:solidFill>
                <a:latin typeface="標楷體" panose="03000509000000000000" pitchFamily="65" charset="-120"/>
                <a:ea typeface="標楷體" panose="03000509000000000000" pitchFamily="65" charset="-120"/>
              </a:rPr>
              <a:t>臨時動議</a:t>
            </a:r>
          </a:p>
        </p:txBody>
      </p:sp>
      <p:sp>
        <p:nvSpPr>
          <p:cNvPr id="2"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49</a:t>
            </a:fld>
            <a:endParaRPr lang="en-US" sz="200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73666" y="2700867"/>
            <a:ext cx="8596668" cy="956733"/>
          </a:xfrm>
        </p:spPr>
        <p:txBody>
          <a:bodyPr>
            <a:normAutofit/>
          </a:bodyPr>
          <a:lstStyle/>
          <a:p>
            <a:pPr algn="ctr"/>
            <a:r>
              <a:rPr lang="zh-TW" altLang="en-US" sz="5400" b="1" dirty="0">
                <a:solidFill>
                  <a:schemeClr val="accent2">
                    <a:lumMod val="50000"/>
                  </a:schemeClr>
                </a:solidFill>
                <a:latin typeface="標楷體" panose="03000509000000000000" pitchFamily="65" charset="-120"/>
                <a:ea typeface="標楷體" panose="03000509000000000000" pitchFamily="65" charset="-120"/>
              </a:rPr>
              <a:t>協會會務報告</a:t>
            </a: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5</a:t>
            </a:fld>
            <a:endParaRPr lang="en-US" sz="2000"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348249" y="2867402"/>
            <a:ext cx="6447501" cy="717550"/>
          </a:xfrm>
        </p:spPr>
        <p:txBody>
          <a:bodyPr>
            <a:normAutofit/>
          </a:bodyPr>
          <a:lstStyle/>
          <a:p>
            <a:pPr algn="ctr"/>
            <a:r>
              <a:rPr lang="zh-TW" altLang="en-US" sz="4050" b="1" dirty="0">
                <a:solidFill>
                  <a:schemeClr val="tx1"/>
                </a:solidFill>
                <a:latin typeface="標楷體" panose="03000509000000000000" pitchFamily="65" charset="-120"/>
                <a:ea typeface="標楷體" panose="03000509000000000000" pitchFamily="65" charset="-120"/>
              </a:rPr>
              <a:t>附件</a:t>
            </a:r>
          </a:p>
        </p:txBody>
      </p:sp>
      <p:sp>
        <p:nvSpPr>
          <p:cNvPr id="2" name="投影片編號版面配置區 4"/>
          <p:cNvSpPr>
            <a:spLocks noGrp="1"/>
          </p:cNvSpPr>
          <p:nvPr>
            <p:ph type="sldNum" sz="quarter" idx="12"/>
          </p:nvPr>
        </p:nvSpPr>
        <p:spPr>
          <a:xfrm>
            <a:off x="8129518" y="6320333"/>
            <a:ext cx="765084" cy="365125"/>
          </a:xfrm>
        </p:spPr>
        <p:txBody>
          <a:bodyPr/>
          <a:lstStyle/>
          <a:p>
            <a:fld id="{D57F1E4F-1CFF-5643-939E-217C01CDF565}" type="slidenum">
              <a:rPr lang="en-US" sz="2000" smtClean="0">
                <a:solidFill>
                  <a:schemeClr val="tx1"/>
                </a:solidFill>
              </a:rPr>
              <a:t>50</a:t>
            </a:fld>
            <a:endParaRPr lang="en-US" sz="2000"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a:extLst>
              <a:ext uri="{FF2B5EF4-FFF2-40B4-BE49-F238E27FC236}">
                <a16:creationId xmlns:a16="http://schemas.microsoft.com/office/drawing/2014/main" id="{4F6BD436-2F1E-FEA8-BC42-F04739047CE9}"/>
              </a:ext>
            </a:extLst>
          </p:cNvPr>
          <p:cNvSpPr>
            <a:spLocks noGrp="1"/>
          </p:cNvSpPr>
          <p:nvPr>
            <p:ph type="pic" sz="quarter" idx="17"/>
          </p:nvPr>
        </p:nvSpPr>
        <p:spPr>
          <a:xfrm>
            <a:off x="7462496" y="1861633"/>
            <a:ext cx="826077" cy="1500542"/>
          </a:xfrm>
        </p:spPr>
        <p:txBody>
          <a:bodyPr>
            <a:normAutofit fontScale="77500" lnSpcReduction="20000"/>
          </a:bodyPr>
          <a:lstStyle/>
          <a:p>
            <a:r>
              <a:rPr lang="zh-TW" altLang="en-US" sz="1800" dirty="0">
                <a:latin typeface="標楷體" panose="03000509000000000000" pitchFamily="65" charset="-120"/>
                <a:ea typeface="標楷體" panose="03000509000000000000" pitchFamily="65" charset="-120"/>
              </a:rPr>
              <a:t>王逢偉</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朱詩凱</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姚松廷</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胡瀞云</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鄭宗田</a:t>
            </a:r>
          </a:p>
        </p:txBody>
      </p:sp>
      <p:sp>
        <p:nvSpPr>
          <p:cNvPr id="3" name="內容版面配置區 2">
            <a:extLst>
              <a:ext uri="{FF2B5EF4-FFF2-40B4-BE49-F238E27FC236}">
                <a16:creationId xmlns:a16="http://schemas.microsoft.com/office/drawing/2014/main" id="{7250FDB1-7301-B357-72DA-0F89D4A44D60}"/>
              </a:ext>
            </a:extLst>
          </p:cNvPr>
          <p:cNvSpPr>
            <a:spLocks noGrp="1"/>
          </p:cNvSpPr>
          <p:nvPr>
            <p:ph sz="quarter" idx="16"/>
          </p:nvPr>
        </p:nvSpPr>
        <p:spPr>
          <a:xfrm>
            <a:off x="3635148" y="1262842"/>
            <a:ext cx="2366011" cy="561367"/>
          </a:xfrm>
        </p:spPr>
        <p:style>
          <a:lnRef idx="2">
            <a:schemeClr val="dk1"/>
          </a:lnRef>
          <a:fillRef idx="1">
            <a:schemeClr val="lt1"/>
          </a:fillRef>
          <a:effectRef idx="0">
            <a:schemeClr val="dk1"/>
          </a:effectRef>
          <a:fontRef idx="minor">
            <a:schemeClr val="dk1"/>
          </a:fontRef>
        </p:style>
        <p:txBody>
          <a:bodyPr>
            <a:normAutofit lnSpcReduction="10000"/>
          </a:bodyPr>
          <a:lstStyle/>
          <a:p>
            <a:r>
              <a:rPr lang="zh-TW" altLang="en-US" sz="1800" dirty="0">
                <a:solidFill>
                  <a:schemeClr val="tx1"/>
                </a:solidFill>
                <a:latin typeface="標楷體" panose="03000509000000000000" pitchFamily="65" charset="-120"/>
                <a:ea typeface="標楷體" panose="03000509000000000000" pitchFamily="65" charset="-120"/>
              </a:rPr>
              <a:t> </a:t>
            </a:r>
            <a:r>
              <a:rPr lang="zh-TW" altLang="en-US" sz="2400" dirty="0">
                <a:solidFill>
                  <a:schemeClr val="tx1"/>
                </a:solidFill>
                <a:latin typeface="標楷體" panose="03000509000000000000" pitchFamily="65" charset="-120"/>
                <a:ea typeface="標楷體" panose="03000509000000000000" pitchFamily="65" charset="-120"/>
              </a:rPr>
              <a:t>理事長 陳勝光</a:t>
            </a:r>
          </a:p>
        </p:txBody>
      </p:sp>
      <p:sp>
        <p:nvSpPr>
          <p:cNvPr id="4" name="內容版面配置區 3">
            <a:extLst>
              <a:ext uri="{FF2B5EF4-FFF2-40B4-BE49-F238E27FC236}">
                <a16:creationId xmlns:a16="http://schemas.microsoft.com/office/drawing/2014/main" id="{0380D8F4-8A54-CA9D-5A2F-ACA48021DD84}"/>
              </a:ext>
            </a:extLst>
          </p:cNvPr>
          <p:cNvSpPr>
            <a:spLocks noGrp="1"/>
          </p:cNvSpPr>
          <p:nvPr>
            <p:ph sz="quarter" idx="18"/>
          </p:nvPr>
        </p:nvSpPr>
        <p:spPr>
          <a:xfrm>
            <a:off x="1665645" y="1303919"/>
            <a:ext cx="1547279" cy="490503"/>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ctr"/>
            <a:r>
              <a:rPr lang="zh-TW" altLang="en-US" sz="8000" dirty="0">
                <a:solidFill>
                  <a:schemeClr val="tx1"/>
                </a:solidFill>
                <a:latin typeface="標楷體" panose="03000509000000000000" pitchFamily="65" charset="-120"/>
                <a:ea typeface="標楷體" panose="03000509000000000000" pitchFamily="65" charset="-120"/>
              </a:rPr>
              <a:t>理事</a:t>
            </a:r>
            <a:r>
              <a:rPr lang="en-US" altLang="zh-TW" sz="8000" dirty="0">
                <a:solidFill>
                  <a:schemeClr val="tx1"/>
                </a:solidFill>
                <a:latin typeface="標楷體" panose="03000509000000000000" pitchFamily="65" charset="-120"/>
                <a:ea typeface="標楷體" panose="03000509000000000000" pitchFamily="65" charset="-120"/>
              </a:rPr>
              <a:t>(21)</a:t>
            </a:r>
          </a:p>
          <a:p>
            <a:endParaRPr lang="zh-TW" altLang="en-US" sz="1600" dirty="0">
              <a:solidFill>
                <a:schemeClr val="tx1"/>
              </a:solidFill>
              <a:latin typeface="標楷體" panose="03000509000000000000" pitchFamily="65" charset="-120"/>
              <a:ea typeface="標楷體" panose="03000509000000000000" pitchFamily="65" charset="-120"/>
            </a:endParaRPr>
          </a:p>
        </p:txBody>
      </p:sp>
      <p:sp>
        <p:nvSpPr>
          <p:cNvPr id="5" name="標題 4">
            <a:extLst>
              <a:ext uri="{FF2B5EF4-FFF2-40B4-BE49-F238E27FC236}">
                <a16:creationId xmlns:a16="http://schemas.microsoft.com/office/drawing/2014/main" id="{EDE67BEB-A02E-C0CB-65A1-AF41C16D6E21}"/>
              </a:ext>
            </a:extLst>
          </p:cNvPr>
          <p:cNvSpPr>
            <a:spLocks noGrp="1"/>
          </p:cNvSpPr>
          <p:nvPr>
            <p:ph type="title"/>
          </p:nvPr>
        </p:nvSpPr>
        <p:spPr>
          <a:xfrm>
            <a:off x="1521768" y="22466"/>
            <a:ext cx="6804085" cy="399581"/>
          </a:xfrm>
          <a:noFill/>
          <a:ln>
            <a:noFill/>
          </a:ln>
        </p:spPr>
        <p:style>
          <a:lnRef idx="2">
            <a:schemeClr val="dk1"/>
          </a:lnRef>
          <a:fillRef idx="1">
            <a:schemeClr val="lt1"/>
          </a:fillRef>
          <a:effectRef idx="0">
            <a:schemeClr val="dk1"/>
          </a:effectRef>
          <a:fontRef idx="minor">
            <a:schemeClr val="dk1"/>
          </a:fontRef>
        </p:style>
        <p:txBody>
          <a:bodyPr>
            <a:noAutofit/>
          </a:bodyPr>
          <a:lstStyle/>
          <a:p>
            <a:pPr algn="ctr"/>
            <a:r>
              <a:rPr lang="zh-TW" altLang="en-US" sz="2000" dirty="0">
                <a:solidFill>
                  <a:schemeClr val="tx1"/>
                </a:solidFill>
                <a:latin typeface="標楷體" panose="03000509000000000000" pitchFamily="65" charset="-120"/>
                <a:ea typeface="標楷體" panose="03000509000000000000" pitchFamily="65" charset="-120"/>
              </a:rPr>
              <a:t> </a:t>
            </a:r>
            <a:r>
              <a:rPr lang="zh-TW" altLang="en-US" sz="2800" dirty="0">
                <a:solidFill>
                  <a:schemeClr val="tx1"/>
                </a:solidFill>
                <a:latin typeface="標楷體" panose="03000509000000000000" pitchFamily="65" charset="-120"/>
                <a:ea typeface="標楷體" panose="03000509000000000000" pitchFamily="65" charset="-120"/>
              </a:rPr>
              <a:t>第十屆台灣電池協會組織圖</a:t>
            </a:r>
          </a:p>
        </p:txBody>
      </p:sp>
      <p:cxnSp>
        <p:nvCxnSpPr>
          <p:cNvPr id="14" name="直線接點 13">
            <a:extLst>
              <a:ext uri="{FF2B5EF4-FFF2-40B4-BE49-F238E27FC236}">
                <a16:creationId xmlns:a16="http://schemas.microsoft.com/office/drawing/2014/main" id="{4CDD4515-9558-B858-5AB9-C466E6A236EC}"/>
              </a:ext>
            </a:extLst>
          </p:cNvPr>
          <p:cNvCxnSpPr>
            <a:cxnSpLocks/>
          </p:cNvCxnSpPr>
          <p:nvPr/>
        </p:nvCxnSpPr>
        <p:spPr>
          <a:xfrm>
            <a:off x="2119136" y="223351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E0921DC3-0B86-2DBF-C850-C89CC20659C7}"/>
              </a:ext>
            </a:extLst>
          </p:cNvPr>
          <p:cNvSpPr txBox="1"/>
          <p:nvPr/>
        </p:nvSpPr>
        <p:spPr>
          <a:xfrm>
            <a:off x="566589" y="1480302"/>
            <a:ext cx="930473" cy="5262979"/>
          </a:xfrm>
          <a:prstGeom prst="rect">
            <a:avLst/>
          </a:prstGeom>
          <a:noFill/>
        </p:spPr>
        <p:txBody>
          <a:bodyPr wrap="square">
            <a:spAutoFit/>
          </a:bodyPr>
          <a:lstStyle/>
          <a:p>
            <a:r>
              <a:rPr lang="zh-TW" altLang="en-US" sz="1600" dirty="0">
                <a:solidFill>
                  <a:schemeClr val="tx1"/>
                </a:solidFill>
                <a:latin typeface="標楷體" panose="03000509000000000000" pitchFamily="65" charset="-120"/>
                <a:ea typeface="標楷體" panose="03000509000000000000" pitchFamily="65" charset="-120"/>
              </a:rPr>
              <a:t>陳勝光</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舒英豪</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黃量</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謝芳吉</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吳易座</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廖世傑</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方家振</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吳登峻</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許景僚</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鄭仁毅</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李祖謙</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曹志豪</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楊純誠</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王治平</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林皓君</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張忠傑</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廖文群</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蘇明義</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王凱魯</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solidFill>
                  <a:schemeClr val="tx1"/>
                </a:solidFill>
                <a:latin typeface="標楷體" panose="03000509000000000000" pitchFamily="65" charset="-120"/>
                <a:ea typeface="標楷體" panose="03000509000000000000" pitchFamily="65" charset="-120"/>
              </a:rPr>
              <a:t>李明峰</a:t>
            </a:r>
            <a:endParaRPr lang="en-US" altLang="zh-TW" sz="1600" dirty="0">
              <a:solidFill>
                <a:schemeClr val="tx1"/>
              </a:solidFill>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葉鎮勝</a:t>
            </a:r>
            <a:endParaRPr lang="en-US" altLang="zh-TW" sz="1600" dirty="0">
              <a:solidFill>
                <a:schemeClr val="tx1"/>
              </a:solidFill>
              <a:latin typeface="標楷體" panose="03000509000000000000" pitchFamily="65" charset="-120"/>
              <a:ea typeface="標楷體" panose="03000509000000000000" pitchFamily="65" charset="-120"/>
            </a:endParaRPr>
          </a:p>
        </p:txBody>
      </p:sp>
      <p:cxnSp>
        <p:nvCxnSpPr>
          <p:cNvPr id="28" name="直線接點 27">
            <a:extLst>
              <a:ext uri="{FF2B5EF4-FFF2-40B4-BE49-F238E27FC236}">
                <a16:creationId xmlns:a16="http://schemas.microsoft.com/office/drawing/2014/main" id="{AF8DF876-B238-3D45-95E6-FD65BEA179BE}"/>
              </a:ext>
            </a:extLst>
          </p:cNvPr>
          <p:cNvCxnSpPr>
            <a:cxnSpLocks/>
            <a:stCxn id="4" idx="3"/>
            <a:endCxn id="4" idx="3"/>
          </p:cNvCxnSpPr>
          <p:nvPr/>
        </p:nvCxnSpPr>
        <p:spPr>
          <a:xfrm>
            <a:off x="3212924" y="1549171"/>
            <a:ext cx="0" cy="0"/>
          </a:xfrm>
          <a:prstGeom prst="line">
            <a:avLst/>
          </a:prstGeom>
        </p:spPr>
        <p:style>
          <a:lnRef idx="2">
            <a:schemeClr val="dk1"/>
          </a:lnRef>
          <a:fillRef idx="0">
            <a:schemeClr val="dk1"/>
          </a:fillRef>
          <a:effectRef idx="1">
            <a:schemeClr val="dk1"/>
          </a:effectRef>
          <a:fontRef idx="minor">
            <a:schemeClr val="tx1"/>
          </a:fontRef>
        </p:style>
      </p:cxnSp>
      <p:sp>
        <p:nvSpPr>
          <p:cNvPr id="34" name="矩形 33">
            <a:extLst>
              <a:ext uri="{FF2B5EF4-FFF2-40B4-BE49-F238E27FC236}">
                <a16:creationId xmlns:a16="http://schemas.microsoft.com/office/drawing/2014/main" id="{9EC1A484-3D75-9FA9-4962-24ED16489588}"/>
              </a:ext>
            </a:extLst>
          </p:cNvPr>
          <p:cNvSpPr/>
          <p:nvPr/>
        </p:nvSpPr>
        <p:spPr>
          <a:xfrm>
            <a:off x="1399029" y="2392300"/>
            <a:ext cx="1435539" cy="5788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dirty="0">
                <a:latin typeface="標楷體" panose="03000509000000000000" pitchFamily="65" charset="-120"/>
                <a:ea typeface="標楷體" panose="03000509000000000000" pitchFamily="65" charset="-120"/>
              </a:rPr>
              <a:t>秘書處</a:t>
            </a:r>
          </a:p>
        </p:txBody>
      </p:sp>
      <p:pic>
        <p:nvPicPr>
          <p:cNvPr id="36" name="圖片 35">
            <a:extLst>
              <a:ext uri="{FF2B5EF4-FFF2-40B4-BE49-F238E27FC236}">
                <a16:creationId xmlns:a16="http://schemas.microsoft.com/office/drawing/2014/main" id="{D8102D7F-80C4-156C-6909-8057ABF7192C}"/>
              </a:ext>
            </a:extLst>
          </p:cNvPr>
          <p:cNvPicPr>
            <a:picLocks noChangeAspect="1"/>
          </p:cNvPicPr>
          <p:nvPr/>
        </p:nvPicPr>
        <p:blipFill>
          <a:blip r:embed="rId2"/>
          <a:stretch>
            <a:fillRect/>
          </a:stretch>
        </p:blipFill>
        <p:spPr>
          <a:xfrm>
            <a:off x="1503511" y="3076208"/>
            <a:ext cx="1143333" cy="2168093"/>
          </a:xfrm>
          <a:prstGeom prst="rect">
            <a:avLst/>
          </a:prstGeom>
        </p:spPr>
      </p:pic>
      <p:cxnSp>
        <p:nvCxnSpPr>
          <p:cNvPr id="39" name="直線接點 38">
            <a:extLst>
              <a:ext uri="{FF2B5EF4-FFF2-40B4-BE49-F238E27FC236}">
                <a16:creationId xmlns:a16="http://schemas.microsoft.com/office/drawing/2014/main" id="{EABCED69-008C-9D61-EEF6-0A1A6688A160}"/>
              </a:ext>
            </a:extLst>
          </p:cNvPr>
          <p:cNvCxnSpPr>
            <a:cxnSpLocks/>
            <a:stCxn id="4" idx="3"/>
            <a:endCxn id="4" idx="3"/>
          </p:cNvCxnSpPr>
          <p:nvPr/>
        </p:nvCxnSpPr>
        <p:spPr>
          <a:xfrm>
            <a:off x="3212924" y="1549171"/>
            <a:ext cx="0" cy="0"/>
          </a:xfrm>
          <a:prstGeom prst="line">
            <a:avLst/>
          </a:prstGeom>
        </p:spPr>
        <p:style>
          <a:lnRef idx="2">
            <a:schemeClr val="dk1"/>
          </a:lnRef>
          <a:fillRef idx="0">
            <a:schemeClr val="dk1"/>
          </a:fillRef>
          <a:effectRef idx="1">
            <a:schemeClr val="dk1"/>
          </a:effectRef>
          <a:fontRef idx="minor">
            <a:schemeClr val="tx1"/>
          </a:fontRef>
        </p:style>
      </p:cxnSp>
      <p:sp>
        <p:nvSpPr>
          <p:cNvPr id="46" name="矩形 45">
            <a:extLst>
              <a:ext uri="{FF2B5EF4-FFF2-40B4-BE49-F238E27FC236}">
                <a16:creationId xmlns:a16="http://schemas.microsoft.com/office/drawing/2014/main" id="{C27E124D-93CC-C67D-6047-38307F7449AB}"/>
              </a:ext>
            </a:extLst>
          </p:cNvPr>
          <p:cNvSpPr/>
          <p:nvPr/>
        </p:nvSpPr>
        <p:spPr>
          <a:xfrm>
            <a:off x="6280153" y="1288524"/>
            <a:ext cx="1434891" cy="5184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標楷體" panose="03000509000000000000" pitchFamily="65" charset="-120"/>
                <a:ea typeface="標楷體" panose="03000509000000000000" pitchFamily="65" charset="-120"/>
              </a:rPr>
              <a:t>監事</a:t>
            </a:r>
            <a:r>
              <a:rPr lang="en-US" altLang="zh-TW" dirty="0">
                <a:latin typeface="標楷體" panose="03000509000000000000" pitchFamily="65" charset="-120"/>
                <a:ea typeface="標楷體" panose="03000509000000000000" pitchFamily="65" charset="-120"/>
              </a:rPr>
              <a:t>(5)</a:t>
            </a:r>
            <a:endParaRPr lang="zh-TW" altLang="en-US" dirty="0">
              <a:latin typeface="標楷體" panose="03000509000000000000" pitchFamily="65" charset="-120"/>
              <a:ea typeface="標楷體" panose="03000509000000000000" pitchFamily="65" charset="-120"/>
            </a:endParaRPr>
          </a:p>
        </p:txBody>
      </p:sp>
      <p:cxnSp>
        <p:nvCxnSpPr>
          <p:cNvPr id="48" name="直線接點 47">
            <a:extLst>
              <a:ext uri="{FF2B5EF4-FFF2-40B4-BE49-F238E27FC236}">
                <a16:creationId xmlns:a16="http://schemas.microsoft.com/office/drawing/2014/main" id="{02BA686F-E1F2-A9B8-89A2-97A3B962113D}"/>
              </a:ext>
            </a:extLst>
          </p:cNvPr>
          <p:cNvCxnSpPr>
            <a:cxnSpLocks/>
          </p:cNvCxnSpPr>
          <p:nvPr/>
        </p:nvCxnSpPr>
        <p:spPr>
          <a:xfrm>
            <a:off x="4746411" y="1838916"/>
            <a:ext cx="0" cy="607094"/>
          </a:xfrm>
          <a:prstGeom prst="line">
            <a:avLst/>
          </a:prstGeom>
        </p:spPr>
        <p:style>
          <a:lnRef idx="2">
            <a:schemeClr val="dk1"/>
          </a:lnRef>
          <a:fillRef idx="0">
            <a:schemeClr val="dk1"/>
          </a:fillRef>
          <a:effectRef idx="1">
            <a:schemeClr val="dk1"/>
          </a:effectRef>
          <a:fontRef idx="minor">
            <a:schemeClr val="tx1"/>
          </a:fontRef>
        </p:style>
      </p:cxnSp>
      <p:sp>
        <p:nvSpPr>
          <p:cNvPr id="49" name="矩形 48">
            <a:extLst>
              <a:ext uri="{FF2B5EF4-FFF2-40B4-BE49-F238E27FC236}">
                <a16:creationId xmlns:a16="http://schemas.microsoft.com/office/drawing/2014/main" id="{8C64260D-2682-DB34-AB3E-75EC7D3DC860}"/>
              </a:ext>
            </a:extLst>
          </p:cNvPr>
          <p:cNvSpPr/>
          <p:nvPr/>
        </p:nvSpPr>
        <p:spPr>
          <a:xfrm>
            <a:off x="3723094" y="2264883"/>
            <a:ext cx="2155623" cy="5788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400" dirty="0">
                <a:latin typeface="標楷體" panose="03000509000000000000" pitchFamily="65" charset="-120"/>
                <a:ea typeface="標楷體" panose="03000509000000000000" pitchFamily="65" charset="-120"/>
              </a:rPr>
              <a:t>四大委員會</a:t>
            </a:r>
          </a:p>
        </p:txBody>
      </p:sp>
      <p:cxnSp>
        <p:nvCxnSpPr>
          <p:cNvPr id="80" name="直線接點 79">
            <a:extLst>
              <a:ext uri="{FF2B5EF4-FFF2-40B4-BE49-F238E27FC236}">
                <a16:creationId xmlns:a16="http://schemas.microsoft.com/office/drawing/2014/main" id="{C7E9EB69-BB7D-C242-9351-43D63822691E}"/>
              </a:ext>
            </a:extLst>
          </p:cNvPr>
          <p:cNvCxnSpPr>
            <a:cxnSpLocks/>
            <a:stCxn id="49" idx="2"/>
          </p:cNvCxnSpPr>
          <p:nvPr/>
        </p:nvCxnSpPr>
        <p:spPr>
          <a:xfrm>
            <a:off x="4800906" y="2843745"/>
            <a:ext cx="0" cy="362416"/>
          </a:xfrm>
          <a:prstGeom prst="line">
            <a:avLst/>
          </a:prstGeom>
        </p:spPr>
        <p:style>
          <a:lnRef idx="2">
            <a:schemeClr val="dk1"/>
          </a:lnRef>
          <a:fillRef idx="0">
            <a:schemeClr val="dk1"/>
          </a:fillRef>
          <a:effectRef idx="1">
            <a:schemeClr val="dk1"/>
          </a:effectRef>
          <a:fontRef idx="minor">
            <a:schemeClr val="tx1"/>
          </a:fontRef>
        </p:style>
      </p:cxnSp>
      <p:sp>
        <p:nvSpPr>
          <p:cNvPr id="81" name="矩形 80">
            <a:extLst>
              <a:ext uri="{FF2B5EF4-FFF2-40B4-BE49-F238E27FC236}">
                <a16:creationId xmlns:a16="http://schemas.microsoft.com/office/drawing/2014/main" id="{50046FE1-07A7-9BB0-0E47-BA0251E43100}"/>
              </a:ext>
            </a:extLst>
          </p:cNvPr>
          <p:cNvSpPr/>
          <p:nvPr/>
        </p:nvSpPr>
        <p:spPr>
          <a:xfrm>
            <a:off x="6968957" y="3629069"/>
            <a:ext cx="1142981" cy="26034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356716B1-EADF-BC70-A13B-9F3BF9CB153C}"/>
              </a:ext>
            </a:extLst>
          </p:cNvPr>
          <p:cNvSpPr/>
          <p:nvPr/>
        </p:nvSpPr>
        <p:spPr>
          <a:xfrm>
            <a:off x="5588484" y="3629070"/>
            <a:ext cx="1142971" cy="2604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sp>
        <p:nvSpPr>
          <p:cNvPr id="83" name="矩形 82">
            <a:extLst>
              <a:ext uri="{FF2B5EF4-FFF2-40B4-BE49-F238E27FC236}">
                <a16:creationId xmlns:a16="http://schemas.microsoft.com/office/drawing/2014/main" id="{CCD2B719-6651-4DBD-105E-6FAF264EE55C}"/>
              </a:ext>
            </a:extLst>
          </p:cNvPr>
          <p:cNvSpPr/>
          <p:nvPr/>
        </p:nvSpPr>
        <p:spPr>
          <a:xfrm>
            <a:off x="4189545" y="3629070"/>
            <a:ext cx="1142963" cy="26041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sp>
        <p:nvSpPr>
          <p:cNvPr id="84" name="矩形 83">
            <a:extLst>
              <a:ext uri="{FF2B5EF4-FFF2-40B4-BE49-F238E27FC236}">
                <a16:creationId xmlns:a16="http://schemas.microsoft.com/office/drawing/2014/main" id="{7DEB1FF5-36D7-B639-70BB-7B523AEE9C2F}"/>
              </a:ext>
            </a:extLst>
          </p:cNvPr>
          <p:cNvSpPr/>
          <p:nvPr/>
        </p:nvSpPr>
        <p:spPr>
          <a:xfrm>
            <a:off x="2811906" y="3629070"/>
            <a:ext cx="1142963" cy="26041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cxnSp>
        <p:nvCxnSpPr>
          <p:cNvPr id="88" name="直線接點 87">
            <a:extLst>
              <a:ext uri="{FF2B5EF4-FFF2-40B4-BE49-F238E27FC236}">
                <a16:creationId xmlns:a16="http://schemas.microsoft.com/office/drawing/2014/main" id="{0EB0F4D5-977D-6027-239F-4789E0107106}"/>
              </a:ext>
            </a:extLst>
          </p:cNvPr>
          <p:cNvCxnSpPr/>
          <p:nvPr/>
        </p:nvCxnSpPr>
        <p:spPr>
          <a:xfrm>
            <a:off x="3291414" y="3206161"/>
            <a:ext cx="0" cy="422909"/>
          </a:xfrm>
          <a:prstGeom prst="line">
            <a:avLst/>
          </a:prstGeom>
        </p:spPr>
        <p:style>
          <a:lnRef idx="2">
            <a:schemeClr val="dk1"/>
          </a:lnRef>
          <a:fillRef idx="0">
            <a:schemeClr val="dk1"/>
          </a:fillRef>
          <a:effectRef idx="1">
            <a:schemeClr val="dk1"/>
          </a:effectRef>
          <a:fontRef idx="minor">
            <a:schemeClr val="tx1"/>
          </a:fontRef>
        </p:style>
      </p:cxnSp>
      <p:cxnSp>
        <p:nvCxnSpPr>
          <p:cNvPr id="90" name="直線接點 89">
            <a:extLst>
              <a:ext uri="{FF2B5EF4-FFF2-40B4-BE49-F238E27FC236}">
                <a16:creationId xmlns:a16="http://schemas.microsoft.com/office/drawing/2014/main" id="{7C661388-A184-4D75-53DD-7428F87851EA}"/>
              </a:ext>
            </a:extLst>
          </p:cNvPr>
          <p:cNvCxnSpPr>
            <a:cxnSpLocks/>
          </p:cNvCxnSpPr>
          <p:nvPr/>
        </p:nvCxnSpPr>
        <p:spPr>
          <a:xfrm>
            <a:off x="3291414" y="3206161"/>
            <a:ext cx="3892276" cy="0"/>
          </a:xfrm>
          <a:prstGeom prst="line">
            <a:avLst/>
          </a:prstGeom>
        </p:spPr>
        <p:style>
          <a:lnRef idx="2">
            <a:schemeClr val="dk1"/>
          </a:lnRef>
          <a:fillRef idx="0">
            <a:schemeClr val="dk1"/>
          </a:fillRef>
          <a:effectRef idx="1">
            <a:schemeClr val="dk1"/>
          </a:effectRef>
          <a:fontRef idx="minor">
            <a:schemeClr val="tx1"/>
          </a:fontRef>
        </p:style>
      </p:cxnSp>
      <p:cxnSp>
        <p:nvCxnSpPr>
          <p:cNvPr id="100" name="直線接點 99">
            <a:extLst>
              <a:ext uri="{FF2B5EF4-FFF2-40B4-BE49-F238E27FC236}">
                <a16:creationId xmlns:a16="http://schemas.microsoft.com/office/drawing/2014/main" id="{2A7B8761-ADF6-B793-4B65-14029ABF6F0F}"/>
              </a:ext>
            </a:extLst>
          </p:cNvPr>
          <p:cNvCxnSpPr>
            <a:cxnSpLocks/>
          </p:cNvCxnSpPr>
          <p:nvPr/>
        </p:nvCxnSpPr>
        <p:spPr>
          <a:xfrm flipH="1">
            <a:off x="4543358" y="3206161"/>
            <a:ext cx="203053" cy="0"/>
          </a:xfrm>
          <a:prstGeom prst="line">
            <a:avLst/>
          </a:prstGeom>
        </p:spPr>
        <p:style>
          <a:lnRef idx="2">
            <a:schemeClr val="dk1"/>
          </a:lnRef>
          <a:fillRef idx="0">
            <a:schemeClr val="dk1"/>
          </a:fillRef>
          <a:effectRef idx="1">
            <a:schemeClr val="dk1"/>
          </a:effectRef>
          <a:fontRef idx="minor">
            <a:schemeClr val="tx1"/>
          </a:fontRef>
        </p:style>
      </p:cxnSp>
      <p:cxnSp>
        <p:nvCxnSpPr>
          <p:cNvPr id="104" name="直線接點 103">
            <a:extLst>
              <a:ext uri="{FF2B5EF4-FFF2-40B4-BE49-F238E27FC236}">
                <a16:creationId xmlns:a16="http://schemas.microsoft.com/office/drawing/2014/main" id="{B5B4D299-17A8-7FA0-0B91-8FAABC462969}"/>
              </a:ext>
            </a:extLst>
          </p:cNvPr>
          <p:cNvCxnSpPr/>
          <p:nvPr/>
        </p:nvCxnSpPr>
        <p:spPr>
          <a:xfrm>
            <a:off x="4451920" y="3206161"/>
            <a:ext cx="0" cy="422909"/>
          </a:xfrm>
          <a:prstGeom prst="line">
            <a:avLst/>
          </a:prstGeom>
        </p:spPr>
        <p:style>
          <a:lnRef idx="2">
            <a:schemeClr val="dk1"/>
          </a:lnRef>
          <a:fillRef idx="0">
            <a:schemeClr val="dk1"/>
          </a:fillRef>
          <a:effectRef idx="1">
            <a:schemeClr val="dk1"/>
          </a:effectRef>
          <a:fontRef idx="minor">
            <a:schemeClr val="tx1"/>
          </a:fontRef>
        </p:style>
      </p:cxnSp>
      <p:cxnSp>
        <p:nvCxnSpPr>
          <p:cNvPr id="106" name="直線接點 105">
            <a:extLst>
              <a:ext uri="{FF2B5EF4-FFF2-40B4-BE49-F238E27FC236}">
                <a16:creationId xmlns:a16="http://schemas.microsoft.com/office/drawing/2014/main" id="{EC044D4C-C11A-7214-8346-FC37E1869BBF}"/>
              </a:ext>
            </a:extLst>
          </p:cNvPr>
          <p:cNvCxnSpPr/>
          <p:nvPr/>
        </p:nvCxnSpPr>
        <p:spPr>
          <a:xfrm>
            <a:off x="6063550" y="3206161"/>
            <a:ext cx="0" cy="422909"/>
          </a:xfrm>
          <a:prstGeom prst="line">
            <a:avLst/>
          </a:prstGeom>
        </p:spPr>
        <p:style>
          <a:lnRef idx="2">
            <a:schemeClr val="dk1"/>
          </a:lnRef>
          <a:fillRef idx="0">
            <a:schemeClr val="dk1"/>
          </a:fillRef>
          <a:effectRef idx="1">
            <a:schemeClr val="dk1"/>
          </a:effectRef>
          <a:fontRef idx="minor">
            <a:schemeClr val="tx1"/>
          </a:fontRef>
        </p:style>
      </p:cxnSp>
      <p:cxnSp>
        <p:nvCxnSpPr>
          <p:cNvPr id="108" name="直線接點 107">
            <a:extLst>
              <a:ext uri="{FF2B5EF4-FFF2-40B4-BE49-F238E27FC236}">
                <a16:creationId xmlns:a16="http://schemas.microsoft.com/office/drawing/2014/main" id="{9B14B310-1FBE-C6C8-91D6-6BEACC8B70FE}"/>
              </a:ext>
            </a:extLst>
          </p:cNvPr>
          <p:cNvCxnSpPr/>
          <p:nvPr/>
        </p:nvCxnSpPr>
        <p:spPr>
          <a:xfrm>
            <a:off x="7183690" y="3206161"/>
            <a:ext cx="0" cy="422909"/>
          </a:xfrm>
          <a:prstGeom prst="line">
            <a:avLst/>
          </a:prstGeom>
        </p:spPr>
        <p:style>
          <a:lnRef idx="2">
            <a:schemeClr val="dk1"/>
          </a:lnRef>
          <a:fillRef idx="0">
            <a:schemeClr val="dk1"/>
          </a:fillRef>
          <a:effectRef idx="1">
            <a:schemeClr val="dk1"/>
          </a:effectRef>
          <a:fontRef idx="minor">
            <a:schemeClr val="tx1"/>
          </a:fontRef>
        </p:style>
      </p:cxnSp>
      <p:pic>
        <p:nvPicPr>
          <p:cNvPr id="112" name="圖片 111">
            <a:extLst>
              <a:ext uri="{FF2B5EF4-FFF2-40B4-BE49-F238E27FC236}">
                <a16:creationId xmlns:a16="http://schemas.microsoft.com/office/drawing/2014/main" id="{18BDBE15-EBB6-0BAD-4470-FF03C5526EFC}"/>
              </a:ext>
            </a:extLst>
          </p:cNvPr>
          <p:cNvPicPr>
            <a:picLocks noChangeAspect="1"/>
          </p:cNvPicPr>
          <p:nvPr/>
        </p:nvPicPr>
        <p:blipFill>
          <a:blip r:embed="rId3"/>
          <a:stretch>
            <a:fillRect/>
          </a:stretch>
        </p:blipFill>
        <p:spPr>
          <a:xfrm>
            <a:off x="7101430" y="3751675"/>
            <a:ext cx="842115" cy="2432894"/>
          </a:xfrm>
          <a:prstGeom prst="rect">
            <a:avLst/>
          </a:prstGeom>
        </p:spPr>
      </p:pic>
      <p:pic>
        <p:nvPicPr>
          <p:cNvPr id="114" name="圖片 113">
            <a:extLst>
              <a:ext uri="{FF2B5EF4-FFF2-40B4-BE49-F238E27FC236}">
                <a16:creationId xmlns:a16="http://schemas.microsoft.com/office/drawing/2014/main" id="{3DAFF16F-0AFC-D55C-FBCD-BA23C05CEDC8}"/>
              </a:ext>
            </a:extLst>
          </p:cNvPr>
          <p:cNvPicPr>
            <a:picLocks noChangeAspect="1"/>
          </p:cNvPicPr>
          <p:nvPr/>
        </p:nvPicPr>
        <p:blipFill>
          <a:blip r:embed="rId4"/>
          <a:stretch>
            <a:fillRect/>
          </a:stretch>
        </p:blipFill>
        <p:spPr>
          <a:xfrm>
            <a:off x="5791412" y="3743461"/>
            <a:ext cx="803295" cy="2422800"/>
          </a:xfrm>
          <a:prstGeom prst="rect">
            <a:avLst/>
          </a:prstGeom>
        </p:spPr>
      </p:pic>
      <p:pic>
        <p:nvPicPr>
          <p:cNvPr id="116" name="圖片 115">
            <a:extLst>
              <a:ext uri="{FF2B5EF4-FFF2-40B4-BE49-F238E27FC236}">
                <a16:creationId xmlns:a16="http://schemas.microsoft.com/office/drawing/2014/main" id="{273BF9C7-C3F9-728C-73E9-4A09EEAC0798}"/>
              </a:ext>
            </a:extLst>
          </p:cNvPr>
          <p:cNvPicPr>
            <a:picLocks noChangeAspect="1"/>
          </p:cNvPicPr>
          <p:nvPr/>
        </p:nvPicPr>
        <p:blipFill>
          <a:blip r:embed="rId5"/>
          <a:stretch>
            <a:fillRect/>
          </a:stretch>
        </p:blipFill>
        <p:spPr>
          <a:xfrm>
            <a:off x="4403009" y="3699200"/>
            <a:ext cx="812385" cy="2491901"/>
          </a:xfrm>
          <a:prstGeom prst="rect">
            <a:avLst/>
          </a:prstGeom>
        </p:spPr>
      </p:pic>
      <p:pic>
        <p:nvPicPr>
          <p:cNvPr id="118" name="圖片 117">
            <a:extLst>
              <a:ext uri="{FF2B5EF4-FFF2-40B4-BE49-F238E27FC236}">
                <a16:creationId xmlns:a16="http://schemas.microsoft.com/office/drawing/2014/main" id="{439EC746-5865-2241-710F-61C1110AB55D}"/>
              </a:ext>
            </a:extLst>
          </p:cNvPr>
          <p:cNvPicPr>
            <a:picLocks noChangeAspect="1"/>
          </p:cNvPicPr>
          <p:nvPr/>
        </p:nvPicPr>
        <p:blipFill>
          <a:blip r:embed="rId6"/>
          <a:stretch>
            <a:fillRect/>
          </a:stretch>
        </p:blipFill>
        <p:spPr>
          <a:xfrm>
            <a:off x="2986673" y="3699200"/>
            <a:ext cx="842115" cy="2534021"/>
          </a:xfrm>
          <a:prstGeom prst="rect">
            <a:avLst/>
          </a:prstGeom>
        </p:spPr>
      </p:pic>
      <mc:AlternateContent xmlns:mc="http://schemas.openxmlformats.org/markup-compatibility/2006" xmlns:p14="http://schemas.microsoft.com/office/powerpoint/2010/main">
        <mc:Choice Requires="p14">
          <p:contentPart p14:bwMode="auto" r:id="rId7">
            <p14:nvContentPartPr>
              <p14:cNvPr id="119" name="筆跡 118">
                <a:extLst>
                  <a:ext uri="{FF2B5EF4-FFF2-40B4-BE49-F238E27FC236}">
                    <a16:creationId xmlns:a16="http://schemas.microsoft.com/office/drawing/2014/main" id="{0E6E37AA-255C-952D-993A-0D8807DBA78C}"/>
                  </a:ext>
                </a:extLst>
              </p14:cNvPr>
              <p14:cNvContentPartPr/>
              <p14:nvPr/>
            </p14:nvContentPartPr>
            <p14:xfrm>
              <a:off x="7512910" y="5891941"/>
              <a:ext cx="82440" cy="299160"/>
            </p14:xfrm>
          </p:contentPart>
        </mc:Choice>
        <mc:Fallback xmlns="">
          <p:pic>
            <p:nvPicPr>
              <p:cNvPr id="119" name="筆跡 118">
                <a:extLst>
                  <a:ext uri="{FF2B5EF4-FFF2-40B4-BE49-F238E27FC236}">
                    <a16:creationId xmlns:a16="http://schemas.microsoft.com/office/drawing/2014/main" id="{0E6E37AA-255C-952D-993A-0D8807DBA78C}"/>
                  </a:ext>
                </a:extLst>
              </p:cNvPr>
              <p:cNvPicPr/>
              <p:nvPr/>
            </p:nvPicPr>
            <p:blipFill>
              <a:blip r:embed="rId8"/>
              <a:stretch>
                <a:fillRect/>
              </a:stretch>
            </p:blipFill>
            <p:spPr>
              <a:xfrm>
                <a:off x="7458910" y="5783941"/>
                <a:ext cx="19008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0" name="筆跡 119">
                <a:extLst>
                  <a:ext uri="{FF2B5EF4-FFF2-40B4-BE49-F238E27FC236}">
                    <a16:creationId xmlns:a16="http://schemas.microsoft.com/office/drawing/2014/main" id="{4BE18098-2014-7526-1DF0-E50191245CBF}"/>
                  </a:ext>
                </a:extLst>
              </p14:cNvPr>
              <p14:cNvContentPartPr/>
              <p14:nvPr/>
            </p14:nvContentPartPr>
            <p14:xfrm>
              <a:off x="7538110" y="6038461"/>
              <a:ext cx="28080" cy="127800"/>
            </p14:xfrm>
          </p:contentPart>
        </mc:Choice>
        <mc:Fallback xmlns="">
          <p:pic>
            <p:nvPicPr>
              <p:cNvPr id="120" name="筆跡 119">
                <a:extLst>
                  <a:ext uri="{FF2B5EF4-FFF2-40B4-BE49-F238E27FC236}">
                    <a16:creationId xmlns:a16="http://schemas.microsoft.com/office/drawing/2014/main" id="{4BE18098-2014-7526-1DF0-E50191245CBF}"/>
                  </a:ext>
                </a:extLst>
              </p:cNvPr>
              <p:cNvPicPr/>
              <p:nvPr/>
            </p:nvPicPr>
            <p:blipFill>
              <a:blip r:embed="rId10"/>
              <a:stretch>
                <a:fillRect/>
              </a:stretch>
            </p:blipFill>
            <p:spPr>
              <a:xfrm>
                <a:off x="7484110" y="5930461"/>
                <a:ext cx="13572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1" name="筆跡 120">
                <a:extLst>
                  <a:ext uri="{FF2B5EF4-FFF2-40B4-BE49-F238E27FC236}">
                    <a16:creationId xmlns:a16="http://schemas.microsoft.com/office/drawing/2014/main" id="{B2FCB1B0-E54F-1C7D-92D8-87B3F6A7AE36}"/>
                  </a:ext>
                </a:extLst>
              </p14:cNvPr>
              <p14:cNvContentPartPr/>
              <p14:nvPr/>
            </p14:nvContentPartPr>
            <p14:xfrm>
              <a:off x="7583470" y="6006781"/>
              <a:ext cx="360" cy="226440"/>
            </p14:xfrm>
          </p:contentPart>
        </mc:Choice>
        <mc:Fallback xmlns="">
          <p:pic>
            <p:nvPicPr>
              <p:cNvPr id="121" name="筆跡 120">
                <a:extLst>
                  <a:ext uri="{FF2B5EF4-FFF2-40B4-BE49-F238E27FC236}">
                    <a16:creationId xmlns:a16="http://schemas.microsoft.com/office/drawing/2014/main" id="{B2FCB1B0-E54F-1C7D-92D8-87B3F6A7AE36}"/>
                  </a:ext>
                </a:extLst>
              </p:cNvPr>
              <p:cNvPicPr/>
              <p:nvPr/>
            </p:nvPicPr>
            <p:blipFill>
              <a:blip r:embed="rId12"/>
              <a:stretch>
                <a:fillRect/>
              </a:stretch>
            </p:blipFill>
            <p:spPr>
              <a:xfrm>
                <a:off x="7529470" y="5898781"/>
                <a:ext cx="108000" cy="442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2" name="筆跡 121">
                <a:extLst>
                  <a:ext uri="{FF2B5EF4-FFF2-40B4-BE49-F238E27FC236}">
                    <a16:creationId xmlns:a16="http://schemas.microsoft.com/office/drawing/2014/main" id="{6F180F4C-FD1A-8D04-DB82-330AB090DF43}"/>
                  </a:ext>
                </a:extLst>
              </p14:cNvPr>
              <p14:cNvContentPartPr/>
              <p14:nvPr/>
            </p14:nvContentPartPr>
            <p14:xfrm>
              <a:off x="7358740" y="5460838"/>
              <a:ext cx="224730" cy="659163"/>
            </p14:xfrm>
          </p:contentPart>
        </mc:Choice>
        <mc:Fallback xmlns="">
          <p:pic>
            <p:nvPicPr>
              <p:cNvPr id="122" name="筆跡 121">
                <a:extLst>
                  <a:ext uri="{FF2B5EF4-FFF2-40B4-BE49-F238E27FC236}">
                    <a16:creationId xmlns:a16="http://schemas.microsoft.com/office/drawing/2014/main" id="{6F180F4C-FD1A-8D04-DB82-330AB090DF43}"/>
                  </a:ext>
                </a:extLst>
              </p:cNvPr>
              <p:cNvPicPr/>
              <p:nvPr/>
            </p:nvPicPr>
            <p:blipFill>
              <a:blip r:embed="rId14"/>
              <a:stretch>
                <a:fillRect/>
              </a:stretch>
            </p:blipFill>
            <p:spPr>
              <a:xfrm>
                <a:off x="7295715" y="5397838"/>
                <a:ext cx="350420" cy="78480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0" name="筆跡 129">
                <a:extLst>
                  <a:ext uri="{FF2B5EF4-FFF2-40B4-BE49-F238E27FC236}">
                    <a16:creationId xmlns:a16="http://schemas.microsoft.com/office/drawing/2014/main" id="{E5B43242-64EA-B06E-30B3-96ECCF79562E}"/>
                  </a:ext>
                </a:extLst>
              </p14:cNvPr>
              <p14:cNvContentPartPr/>
              <p14:nvPr/>
            </p14:nvContentPartPr>
            <p14:xfrm>
              <a:off x="11566710" y="5120190"/>
              <a:ext cx="360" cy="360"/>
            </p14:xfrm>
          </p:contentPart>
        </mc:Choice>
        <mc:Fallback xmlns="">
          <p:pic>
            <p:nvPicPr>
              <p:cNvPr id="130" name="筆跡 129">
                <a:extLst>
                  <a:ext uri="{FF2B5EF4-FFF2-40B4-BE49-F238E27FC236}">
                    <a16:creationId xmlns:a16="http://schemas.microsoft.com/office/drawing/2014/main" id="{E5B43242-64EA-B06E-30B3-96ECCF79562E}"/>
                  </a:ext>
                </a:extLst>
              </p:cNvPr>
              <p:cNvPicPr/>
              <p:nvPr/>
            </p:nvPicPr>
            <p:blipFill>
              <a:blip r:embed="rId19"/>
              <a:stretch>
                <a:fillRect/>
              </a:stretch>
            </p:blipFill>
            <p:spPr>
              <a:xfrm>
                <a:off x="11504070" y="5057550"/>
                <a:ext cx="126000" cy="126000"/>
              </a:xfrm>
              <a:prstGeom prst="rect">
                <a:avLst/>
              </a:prstGeom>
            </p:spPr>
          </p:pic>
        </mc:Fallback>
      </mc:AlternateContent>
      <p:sp>
        <p:nvSpPr>
          <p:cNvPr id="134" name="矩形 133">
            <a:extLst>
              <a:ext uri="{FF2B5EF4-FFF2-40B4-BE49-F238E27FC236}">
                <a16:creationId xmlns:a16="http://schemas.microsoft.com/office/drawing/2014/main" id="{F025EF5E-3922-7FFF-231B-F994702A93CF}"/>
              </a:ext>
            </a:extLst>
          </p:cNvPr>
          <p:cNvSpPr/>
          <p:nvPr/>
        </p:nvSpPr>
        <p:spPr>
          <a:xfrm>
            <a:off x="6201985" y="2385074"/>
            <a:ext cx="1048871" cy="5606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dirty="0">
                <a:latin typeface="標楷體" panose="03000509000000000000" pitchFamily="65" charset="-120"/>
                <a:ea typeface="標楷體" panose="03000509000000000000" pitchFamily="65" charset="-120"/>
              </a:rPr>
              <a:t>顧問</a:t>
            </a:r>
          </a:p>
        </p:txBody>
      </p:sp>
      <p:pic>
        <p:nvPicPr>
          <p:cNvPr id="141" name="圖片 140">
            <a:extLst>
              <a:ext uri="{FF2B5EF4-FFF2-40B4-BE49-F238E27FC236}">
                <a16:creationId xmlns:a16="http://schemas.microsoft.com/office/drawing/2014/main" id="{7085997F-EC38-0C3A-3B25-27CA1C6EB9A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97570" y="6287924"/>
            <a:ext cx="2566082" cy="545633"/>
          </a:xfrm>
          <a:prstGeom prst="rect">
            <a:avLst/>
          </a:prstGeom>
        </p:spPr>
      </p:pic>
      <p:sp>
        <p:nvSpPr>
          <p:cNvPr id="6" name="矩形 5">
            <a:extLst>
              <a:ext uri="{FF2B5EF4-FFF2-40B4-BE49-F238E27FC236}">
                <a16:creationId xmlns:a16="http://schemas.microsoft.com/office/drawing/2014/main" id="{4ED1AEA5-44C6-E815-6A97-94D43E4466CC}"/>
              </a:ext>
            </a:extLst>
          </p:cNvPr>
          <p:cNvSpPr/>
          <p:nvPr/>
        </p:nvSpPr>
        <p:spPr>
          <a:xfrm>
            <a:off x="180474" y="878842"/>
            <a:ext cx="697020" cy="186736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96DDB956-4711-A0AB-CFEE-520955AA4071}"/>
              </a:ext>
            </a:extLst>
          </p:cNvPr>
          <p:cNvSpPr/>
          <p:nvPr/>
        </p:nvSpPr>
        <p:spPr>
          <a:xfrm>
            <a:off x="101828" y="832903"/>
            <a:ext cx="852219" cy="299313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zh-TW" altLang="en-US"/>
          </a:p>
        </p:txBody>
      </p:sp>
      <p:cxnSp>
        <p:nvCxnSpPr>
          <p:cNvPr id="32" name="直線接點 31">
            <a:extLst>
              <a:ext uri="{FF2B5EF4-FFF2-40B4-BE49-F238E27FC236}">
                <a16:creationId xmlns:a16="http://schemas.microsoft.com/office/drawing/2014/main" id="{137EB749-6480-A522-819B-421102857B47}"/>
              </a:ext>
            </a:extLst>
          </p:cNvPr>
          <p:cNvCxnSpPr>
            <a:cxnSpLocks/>
            <a:stCxn id="3" idx="3"/>
            <a:endCxn id="46" idx="1"/>
          </p:cNvCxnSpPr>
          <p:nvPr/>
        </p:nvCxnSpPr>
        <p:spPr>
          <a:xfrm>
            <a:off x="6001159" y="1543526"/>
            <a:ext cx="278994" cy="4201"/>
          </a:xfrm>
          <a:prstGeom prst="line">
            <a:avLst/>
          </a:prstGeom>
        </p:spPr>
        <p:style>
          <a:lnRef idx="2">
            <a:schemeClr val="dk1"/>
          </a:lnRef>
          <a:fillRef idx="0">
            <a:schemeClr val="dk1"/>
          </a:fillRef>
          <a:effectRef idx="1">
            <a:schemeClr val="dk1"/>
          </a:effectRef>
          <a:fontRef idx="minor">
            <a:schemeClr val="tx1"/>
          </a:fontRef>
        </p:style>
      </p:cxnSp>
      <p:cxnSp>
        <p:nvCxnSpPr>
          <p:cNvPr id="43" name="直線接點 42">
            <a:extLst>
              <a:ext uri="{FF2B5EF4-FFF2-40B4-BE49-F238E27FC236}">
                <a16:creationId xmlns:a16="http://schemas.microsoft.com/office/drawing/2014/main" id="{BA70A25F-B033-AB70-92EA-649EBE23BF89}"/>
              </a:ext>
            </a:extLst>
          </p:cNvPr>
          <p:cNvCxnSpPr/>
          <p:nvPr/>
        </p:nvCxnSpPr>
        <p:spPr>
          <a:xfrm flipH="1">
            <a:off x="5878717" y="1775701"/>
            <a:ext cx="53206" cy="7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B319F214-49A3-56D5-BEDD-16B08BF0A3A6}"/>
              </a:ext>
            </a:extLst>
          </p:cNvPr>
          <p:cNvCxnSpPr>
            <a:cxnSpLocks/>
            <a:endCxn id="134" idx="0"/>
          </p:cNvCxnSpPr>
          <p:nvPr/>
        </p:nvCxnSpPr>
        <p:spPr>
          <a:xfrm>
            <a:off x="6703456" y="2037024"/>
            <a:ext cx="22965" cy="348050"/>
          </a:xfrm>
          <a:prstGeom prst="line">
            <a:avLst/>
          </a:prstGeom>
        </p:spPr>
        <p:style>
          <a:lnRef idx="2">
            <a:schemeClr val="dk1"/>
          </a:lnRef>
          <a:fillRef idx="0">
            <a:schemeClr val="dk1"/>
          </a:fillRef>
          <a:effectRef idx="1">
            <a:schemeClr val="dk1"/>
          </a:effectRef>
          <a:fontRef idx="minor">
            <a:schemeClr val="tx1"/>
          </a:fontRef>
        </p:style>
      </p:cxnSp>
      <p:cxnSp>
        <p:nvCxnSpPr>
          <p:cNvPr id="56" name="直線接點 55">
            <a:extLst>
              <a:ext uri="{FF2B5EF4-FFF2-40B4-BE49-F238E27FC236}">
                <a16:creationId xmlns:a16="http://schemas.microsoft.com/office/drawing/2014/main" id="{4F1FC012-5A9B-5357-48EA-F5963C6BF30B}"/>
              </a:ext>
            </a:extLst>
          </p:cNvPr>
          <p:cNvCxnSpPr>
            <a:stCxn id="34" idx="0"/>
          </p:cNvCxnSpPr>
          <p:nvPr/>
        </p:nvCxnSpPr>
        <p:spPr>
          <a:xfrm flipV="1">
            <a:off x="2116799" y="2070688"/>
            <a:ext cx="8966" cy="321612"/>
          </a:xfrm>
          <a:prstGeom prst="line">
            <a:avLst/>
          </a:prstGeom>
        </p:spPr>
        <p:style>
          <a:lnRef idx="2">
            <a:schemeClr val="dk1"/>
          </a:lnRef>
          <a:fillRef idx="0">
            <a:schemeClr val="dk1"/>
          </a:fillRef>
          <a:effectRef idx="1">
            <a:schemeClr val="dk1"/>
          </a:effectRef>
          <a:fontRef idx="minor">
            <a:schemeClr val="tx1"/>
          </a:fontRef>
        </p:style>
      </p:cxnSp>
      <p:cxnSp>
        <p:nvCxnSpPr>
          <p:cNvPr id="58" name="直線接點 57">
            <a:extLst>
              <a:ext uri="{FF2B5EF4-FFF2-40B4-BE49-F238E27FC236}">
                <a16:creationId xmlns:a16="http://schemas.microsoft.com/office/drawing/2014/main" id="{E959E544-5430-4CF1-6DBC-C20A64B9602B}"/>
              </a:ext>
            </a:extLst>
          </p:cNvPr>
          <p:cNvCxnSpPr/>
          <p:nvPr/>
        </p:nvCxnSpPr>
        <p:spPr>
          <a:xfrm>
            <a:off x="2111882" y="2056004"/>
            <a:ext cx="4619572" cy="0"/>
          </a:xfrm>
          <a:prstGeom prst="line">
            <a:avLst/>
          </a:prstGeom>
        </p:spPr>
        <p:style>
          <a:lnRef idx="2">
            <a:schemeClr val="dk1"/>
          </a:lnRef>
          <a:fillRef idx="0">
            <a:schemeClr val="dk1"/>
          </a:fillRef>
          <a:effectRef idx="1">
            <a:schemeClr val="dk1"/>
          </a:effectRef>
          <a:fontRef idx="minor">
            <a:schemeClr val="tx1"/>
          </a:fontRef>
        </p:style>
      </p:cxnSp>
      <p:cxnSp>
        <p:nvCxnSpPr>
          <p:cNvPr id="73" name="直線接點 72">
            <a:extLst>
              <a:ext uri="{FF2B5EF4-FFF2-40B4-BE49-F238E27FC236}">
                <a16:creationId xmlns:a16="http://schemas.microsoft.com/office/drawing/2014/main" id="{4718E511-13D9-9421-EB79-1607A1CD21D3}"/>
              </a:ext>
            </a:extLst>
          </p:cNvPr>
          <p:cNvCxnSpPr>
            <a:stCxn id="4" idx="3"/>
            <a:endCxn id="3" idx="1"/>
          </p:cNvCxnSpPr>
          <p:nvPr/>
        </p:nvCxnSpPr>
        <p:spPr>
          <a:xfrm flipV="1">
            <a:off x="3212924" y="1543526"/>
            <a:ext cx="422224" cy="5645"/>
          </a:xfrm>
          <a:prstGeom prst="line">
            <a:avLst/>
          </a:prstGeom>
        </p:spPr>
        <p:style>
          <a:lnRef idx="2">
            <a:schemeClr val="dk1"/>
          </a:lnRef>
          <a:fillRef idx="0">
            <a:schemeClr val="dk1"/>
          </a:fillRef>
          <a:effectRef idx="1">
            <a:schemeClr val="dk1"/>
          </a:effectRef>
          <a:fontRef idx="minor">
            <a:schemeClr val="tx1"/>
          </a:fontRef>
        </p:style>
      </p:cxnSp>
      <p:sp>
        <p:nvSpPr>
          <p:cNvPr id="75" name="矩形 74">
            <a:extLst>
              <a:ext uri="{FF2B5EF4-FFF2-40B4-BE49-F238E27FC236}">
                <a16:creationId xmlns:a16="http://schemas.microsoft.com/office/drawing/2014/main" id="{9F30B967-6D50-1859-088F-90701057A407}"/>
              </a:ext>
            </a:extLst>
          </p:cNvPr>
          <p:cNvSpPr/>
          <p:nvPr/>
        </p:nvSpPr>
        <p:spPr>
          <a:xfrm>
            <a:off x="4109656" y="571375"/>
            <a:ext cx="1478828" cy="395630"/>
          </a:xfrm>
          <a:prstGeom prst="rect">
            <a:avLst/>
          </a:prstGeom>
          <a:ln>
            <a:solidFill>
              <a:schemeClr val="dk1"/>
            </a:solidFill>
          </a:ln>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400" dirty="0">
                <a:latin typeface="標楷體" panose="03000509000000000000" pitchFamily="65" charset="-120"/>
                <a:ea typeface="標楷體" panose="03000509000000000000" pitchFamily="65" charset="-120"/>
              </a:rPr>
              <a:t>會員大會</a:t>
            </a:r>
          </a:p>
        </p:txBody>
      </p:sp>
      <mc:AlternateContent xmlns:mc="http://schemas.openxmlformats.org/markup-compatibility/2006" xmlns:p14="http://schemas.microsoft.com/office/powerpoint/2010/main">
        <mc:Choice Requires="p14">
          <p:contentPart p14:bwMode="auto" r:id="rId21">
            <p14:nvContentPartPr>
              <p14:cNvPr id="7" name="筆跡 6">
                <a:extLst>
                  <a:ext uri="{FF2B5EF4-FFF2-40B4-BE49-F238E27FC236}">
                    <a16:creationId xmlns:a16="http://schemas.microsoft.com/office/drawing/2014/main" id="{D6D4BD9C-BFB4-7244-B1A9-0316CD896443}"/>
                  </a:ext>
                </a:extLst>
              </p14:cNvPr>
              <p14:cNvContentPartPr/>
              <p14:nvPr/>
            </p14:nvContentPartPr>
            <p14:xfrm>
              <a:off x="2380390" y="4474621"/>
              <a:ext cx="185760" cy="254880"/>
            </p14:xfrm>
          </p:contentPart>
        </mc:Choice>
        <mc:Fallback xmlns="">
          <p:pic>
            <p:nvPicPr>
              <p:cNvPr id="7" name="筆跡 6">
                <a:extLst>
                  <a:ext uri="{FF2B5EF4-FFF2-40B4-BE49-F238E27FC236}">
                    <a16:creationId xmlns:a16="http://schemas.microsoft.com/office/drawing/2014/main" id="{D6D4BD9C-BFB4-7244-B1A9-0316CD896443}"/>
                  </a:ext>
                </a:extLst>
              </p:cNvPr>
              <p:cNvPicPr/>
              <p:nvPr/>
            </p:nvPicPr>
            <p:blipFill>
              <a:blip r:embed="rId22"/>
              <a:stretch>
                <a:fillRect/>
              </a:stretch>
            </p:blipFill>
            <p:spPr>
              <a:xfrm>
                <a:off x="2326390" y="4366621"/>
                <a:ext cx="29340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筆跡 8">
                <a:extLst>
                  <a:ext uri="{FF2B5EF4-FFF2-40B4-BE49-F238E27FC236}">
                    <a16:creationId xmlns:a16="http://schemas.microsoft.com/office/drawing/2014/main" id="{A8828249-71F8-7716-283A-80F0C8648338}"/>
                  </a:ext>
                </a:extLst>
              </p14:cNvPr>
              <p14:cNvContentPartPr/>
              <p14:nvPr/>
            </p14:nvContentPartPr>
            <p14:xfrm>
              <a:off x="2359870" y="4543381"/>
              <a:ext cx="360" cy="360"/>
            </p14:xfrm>
          </p:contentPart>
        </mc:Choice>
        <mc:Fallback xmlns="">
          <p:pic>
            <p:nvPicPr>
              <p:cNvPr id="9" name="筆跡 8">
                <a:extLst>
                  <a:ext uri="{FF2B5EF4-FFF2-40B4-BE49-F238E27FC236}">
                    <a16:creationId xmlns:a16="http://schemas.microsoft.com/office/drawing/2014/main" id="{A8828249-71F8-7716-283A-80F0C8648338}"/>
                  </a:ext>
                </a:extLst>
              </p:cNvPr>
              <p:cNvPicPr/>
              <p:nvPr/>
            </p:nvPicPr>
            <p:blipFill>
              <a:blip r:embed="rId24"/>
              <a:stretch>
                <a:fillRect/>
              </a:stretch>
            </p:blipFill>
            <p:spPr>
              <a:xfrm>
                <a:off x="2305870" y="443538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 name="筆跡 9">
                <a:extLst>
                  <a:ext uri="{FF2B5EF4-FFF2-40B4-BE49-F238E27FC236}">
                    <a16:creationId xmlns:a16="http://schemas.microsoft.com/office/drawing/2014/main" id="{80F949DD-41B1-1E50-DFF8-24C4F514165F}"/>
                  </a:ext>
                </a:extLst>
              </p14:cNvPr>
              <p14:cNvContentPartPr/>
              <p14:nvPr/>
            </p14:nvContentPartPr>
            <p14:xfrm>
              <a:off x="2371390" y="4519981"/>
              <a:ext cx="124200" cy="59760"/>
            </p14:xfrm>
          </p:contentPart>
        </mc:Choice>
        <mc:Fallback xmlns="">
          <p:pic>
            <p:nvPicPr>
              <p:cNvPr id="10" name="筆跡 9">
                <a:extLst>
                  <a:ext uri="{FF2B5EF4-FFF2-40B4-BE49-F238E27FC236}">
                    <a16:creationId xmlns:a16="http://schemas.microsoft.com/office/drawing/2014/main" id="{80F949DD-41B1-1E50-DFF8-24C4F514165F}"/>
                  </a:ext>
                </a:extLst>
              </p:cNvPr>
              <p:cNvPicPr/>
              <p:nvPr/>
            </p:nvPicPr>
            <p:blipFill>
              <a:blip r:embed="rId26"/>
              <a:stretch>
                <a:fillRect/>
              </a:stretch>
            </p:blipFill>
            <p:spPr>
              <a:xfrm>
                <a:off x="2317233" y="4411981"/>
                <a:ext cx="232153"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1" name="筆跡 10">
                <a:extLst>
                  <a:ext uri="{FF2B5EF4-FFF2-40B4-BE49-F238E27FC236}">
                    <a16:creationId xmlns:a16="http://schemas.microsoft.com/office/drawing/2014/main" id="{C12BE91B-8A60-4F36-A971-D1556F003D7A}"/>
                  </a:ext>
                </a:extLst>
              </p14:cNvPr>
              <p14:cNvContentPartPr/>
              <p14:nvPr/>
            </p14:nvContentPartPr>
            <p14:xfrm>
              <a:off x="2348710" y="4453021"/>
              <a:ext cx="288720" cy="288360"/>
            </p14:xfrm>
          </p:contentPart>
        </mc:Choice>
        <mc:Fallback xmlns="">
          <p:pic>
            <p:nvPicPr>
              <p:cNvPr id="11" name="筆跡 10">
                <a:extLst>
                  <a:ext uri="{FF2B5EF4-FFF2-40B4-BE49-F238E27FC236}">
                    <a16:creationId xmlns:a16="http://schemas.microsoft.com/office/drawing/2014/main" id="{C12BE91B-8A60-4F36-A971-D1556F003D7A}"/>
                  </a:ext>
                </a:extLst>
              </p:cNvPr>
              <p:cNvPicPr/>
              <p:nvPr/>
            </p:nvPicPr>
            <p:blipFill>
              <a:blip r:embed="rId28"/>
              <a:stretch>
                <a:fillRect/>
              </a:stretch>
            </p:blipFill>
            <p:spPr>
              <a:xfrm>
                <a:off x="2285710" y="4389942"/>
                <a:ext cx="414360" cy="41415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筆跡 12">
                <a:extLst>
                  <a:ext uri="{FF2B5EF4-FFF2-40B4-BE49-F238E27FC236}">
                    <a16:creationId xmlns:a16="http://schemas.microsoft.com/office/drawing/2014/main" id="{39ECF2BB-02D9-4F5C-FD09-260BAF77EC57}"/>
                  </a:ext>
                </a:extLst>
              </p14:cNvPr>
              <p14:cNvContentPartPr/>
              <p14:nvPr/>
            </p14:nvContentPartPr>
            <p14:xfrm>
              <a:off x="2371390" y="3674341"/>
              <a:ext cx="179640" cy="189720"/>
            </p14:xfrm>
          </p:contentPart>
        </mc:Choice>
        <mc:Fallback xmlns="">
          <p:pic>
            <p:nvPicPr>
              <p:cNvPr id="13" name="筆跡 12">
                <a:extLst>
                  <a:ext uri="{FF2B5EF4-FFF2-40B4-BE49-F238E27FC236}">
                    <a16:creationId xmlns:a16="http://schemas.microsoft.com/office/drawing/2014/main" id="{39ECF2BB-02D9-4F5C-FD09-260BAF77EC57}"/>
                  </a:ext>
                </a:extLst>
              </p:cNvPr>
              <p:cNvPicPr/>
              <p:nvPr/>
            </p:nvPicPr>
            <p:blipFill>
              <a:blip r:embed="rId30"/>
              <a:stretch>
                <a:fillRect/>
              </a:stretch>
            </p:blipFill>
            <p:spPr>
              <a:xfrm>
                <a:off x="2308390" y="3611341"/>
                <a:ext cx="30528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 name="筆跡 14">
                <a:extLst>
                  <a:ext uri="{FF2B5EF4-FFF2-40B4-BE49-F238E27FC236}">
                    <a16:creationId xmlns:a16="http://schemas.microsoft.com/office/drawing/2014/main" id="{DD0B5C0B-205B-B4F5-5620-0B5F6815E2C2}"/>
                  </a:ext>
                </a:extLst>
              </p14:cNvPr>
              <p14:cNvContentPartPr/>
              <p14:nvPr/>
            </p14:nvContentPartPr>
            <p14:xfrm>
              <a:off x="2370310" y="3124981"/>
              <a:ext cx="310680" cy="387360"/>
            </p14:xfrm>
          </p:contentPart>
        </mc:Choice>
        <mc:Fallback xmlns="">
          <p:pic>
            <p:nvPicPr>
              <p:cNvPr id="15" name="筆跡 14">
                <a:extLst>
                  <a:ext uri="{FF2B5EF4-FFF2-40B4-BE49-F238E27FC236}">
                    <a16:creationId xmlns:a16="http://schemas.microsoft.com/office/drawing/2014/main" id="{DD0B5C0B-205B-B4F5-5620-0B5F6815E2C2}"/>
                  </a:ext>
                </a:extLst>
              </p:cNvPr>
              <p:cNvPicPr/>
              <p:nvPr/>
            </p:nvPicPr>
            <p:blipFill>
              <a:blip r:embed="rId32"/>
              <a:stretch>
                <a:fillRect/>
              </a:stretch>
            </p:blipFill>
            <p:spPr>
              <a:xfrm>
                <a:off x="2307237" y="3061922"/>
                <a:ext cx="436466" cy="51311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6" name="筆跡 15">
                <a:extLst>
                  <a:ext uri="{FF2B5EF4-FFF2-40B4-BE49-F238E27FC236}">
                    <a16:creationId xmlns:a16="http://schemas.microsoft.com/office/drawing/2014/main" id="{8FC3D1FD-2BB8-AF18-ED8F-50B287A41622}"/>
                  </a:ext>
                </a:extLst>
              </p14:cNvPr>
              <p14:cNvContentPartPr/>
              <p14:nvPr/>
            </p14:nvContentPartPr>
            <p14:xfrm>
              <a:off x="11577870" y="5129641"/>
              <a:ext cx="360" cy="2160"/>
            </p14:xfrm>
          </p:contentPart>
        </mc:Choice>
        <mc:Fallback xmlns="">
          <p:pic>
            <p:nvPicPr>
              <p:cNvPr id="16" name="筆跡 15">
                <a:extLst>
                  <a:ext uri="{FF2B5EF4-FFF2-40B4-BE49-F238E27FC236}">
                    <a16:creationId xmlns:a16="http://schemas.microsoft.com/office/drawing/2014/main" id="{8FC3D1FD-2BB8-AF18-ED8F-50B287A41622}"/>
                  </a:ext>
                </a:extLst>
              </p:cNvPr>
              <p:cNvPicPr/>
              <p:nvPr/>
            </p:nvPicPr>
            <p:blipFill>
              <a:blip r:embed="rId34"/>
              <a:stretch>
                <a:fillRect/>
              </a:stretch>
            </p:blipFill>
            <p:spPr>
              <a:xfrm>
                <a:off x="11514870" y="5066641"/>
                <a:ext cx="1260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2" name="筆跡 11">
                <a:extLst>
                  <a:ext uri="{FF2B5EF4-FFF2-40B4-BE49-F238E27FC236}">
                    <a16:creationId xmlns:a16="http://schemas.microsoft.com/office/drawing/2014/main" id="{672EE7A3-9932-37FD-4EB3-049CE201A6C8}"/>
                  </a:ext>
                </a:extLst>
              </p14:cNvPr>
              <p14:cNvContentPartPr/>
              <p14:nvPr/>
            </p14:nvContentPartPr>
            <p14:xfrm>
              <a:off x="1547350" y="5042701"/>
              <a:ext cx="264600" cy="201600"/>
            </p14:xfrm>
          </p:contentPart>
        </mc:Choice>
        <mc:Fallback xmlns="">
          <p:pic>
            <p:nvPicPr>
              <p:cNvPr id="12" name="筆跡 11">
                <a:extLst>
                  <a:ext uri="{FF2B5EF4-FFF2-40B4-BE49-F238E27FC236}">
                    <a16:creationId xmlns:a16="http://schemas.microsoft.com/office/drawing/2014/main" id="{672EE7A3-9932-37FD-4EB3-049CE201A6C8}"/>
                  </a:ext>
                </a:extLst>
              </p:cNvPr>
              <p:cNvPicPr/>
              <p:nvPr/>
            </p:nvPicPr>
            <p:blipFill>
              <a:blip r:embed="rId36"/>
              <a:stretch>
                <a:fillRect/>
              </a:stretch>
            </p:blipFill>
            <p:spPr>
              <a:xfrm>
                <a:off x="1484350" y="4979701"/>
                <a:ext cx="39024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7" name="筆跡 16">
                <a:extLst>
                  <a:ext uri="{FF2B5EF4-FFF2-40B4-BE49-F238E27FC236}">
                    <a16:creationId xmlns:a16="http://schemas.microsoft.com/office/drawing/2014/main" id="{0886BA7A-12C1-94C9-7AA0-2D5D0CCFB95F}"/>
                  </a:ext>
                </a:extLst>
              </p14:cNvPr>
              <p14:cNvContentPartPr/>
              <p14:nvPr/>
            </p14:nvContentPartPr>
            <p14:xfrm>
              <a:off x="11577870" y="5118930"/>
              <a:ext cx="360" cy="2520"/>
            </p14:xfrm>
          </p:contentPart>
        </mc:Choice>
        <mc:Fallback xmlns="">
          <p:pic>
            <p:nvPicPr>
              <p:cNvPr id="17" name="筆跡 16">
                <a:extLst>
                  <a:ext uri="{FF2B5EF4-FFF2-40B4-BE49-F238E27FC236}">
                    <a16:creationId xmlns:a16="http://schemas.microsoft.com/office/drawing/2014/main" id="{0886BA7A-12C1-94C9-7AA0-2D5D0CCFB95F}"/>
                  </a:ext>
                </a:extLst>
              </p:cNvPr>
              <p:cNvPicPr/>
              <p:nvPr/>
            </p:nvPicPr>
            <p:blipFill>
              <a:blip r:embed="rId38"/>
              <a:stretch>
                <a:fillRect/>
              </a:stretch>
            </p:blipFill>
            <p:spPr>
              <a:xfrm>
                <a:off x="11514870" y="5055930"/>
                <a:ext cx="126000" cy="128160"/>
              </a:xfrm>
              <a:prstGeom prst="rect">
                <a:avLst/>
              </a:prstGeom>
            </p:spPr>
          </p:pic>
        </mc:Fallback>
      </mc:AlternateContent>
      <p:cxnSp>
        <p:nvCxnSpPr>
          <p:cNvPr id="22" name="直線接點 21">
            <a:extLst>
              <a:ext uri="{FF2B5EF4-FFF2-40B4-BE49-F238E27FC236}">
                <a16:creationId xmlns:a16="http://schemas.microsoft.com/office/drawing/2014/main" id="{F9D9401B-57DA-4BEA-85E2-D00274CEF70C}"/>
              </a:ext>
            </a:extLst>
          </p:cNvPr>
          <p:cNvCxnSpPr>
            <a:cxnSpLocks/>
            <a:stCxn id="3" idx="0"/>
          </p:cNvCxnSpPr>
          <p:nvPr/>
        </p:nvCxnSpPr>
        <p:spPr>
          <a:xfrm flipV="1">
            <a:off x="4818154" y="967006"/>
            <a:ext cx="0" cy="295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34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10510344" y="6356350"/>
            <a:ext cx="672941" cy="365125"/>
          </a:xfrm>
        </p:spPr>
        <p:txBody>
          <a:bodyPr rtlCol="0"/>
          <a:lstStyle/>
          <a:p>
            <a:pPr rtl="0"/>
            <a:fld id="{18D65601-5AE2-46FC-B138-694DDD2B510D}" type="slidenum">
              <a:rPr lang="en-US" altLang="zh-TW" smtClean="0"/>
              <a:t>6</a:t>
            </a:fld>
            <a:endParaRPr lang="zh-TW" altLang="en-US"/>
          </a:p>
        </p:txBody>
      </p:sp>
      <p:sp>
        <p:nvSpPr>
          <p:cNvPr id="7" name="文字方塊 6"/>
          <p:cNvSpPr txBox="1"/>
          <p:nvPr/>
        </p:nvSpPr>
        <p:spPr>
          <a:xfrm>
            <a:off x="574151" y="1029092"/>
            <a:ext cx="8305798" cy="707886"/>
          </a:xfrm>
          <a:prstGeom prst="rect">
            <a:avLst/>
          </a:prstGeom>
          <a:noFill/>
        </p:spPr>
        <p:txBody>
          <a:bodyPr wrap="square" rtlCol="0">
            <a:spAutoFit/>
          </a:bodyPr>
          <a:lstStyle/>
          <a:p>
            <a:pPr marL="257175" indent="-257175">
              <a:buFont typeface="Wingdings" panose="05000000000000000000" pitchFamily="2" charset="2"/>
              <a:buChar char="Ø"/>
            </a:pPr>
            <a:r>
              <a:rPr lang="zh-TW" altLang="en-US" sz="2000" b="1" dirty="0">
                <a:solidFill>
                  <a:srgbClr val="002060"/>
                </a:solidFill>
                <a:latin typeface="標楷體" panose="03000509000000000000" pitchFamily="65" charset="-120"/>
                <a:ea typeface="標楷體" panose="03000509000000000000" pitchFamily="65" charset="-120"/>
              </a:rPr>
              <a:t>截至</a:t>
            </a:r>
            <a:r>
              <a:rPr lang="en-US" altLang="zh-TW" sz="2000" b="1" dirty="0">
                <a:solidFill>
                  <a:srgbClr val="002060"/>
                </a:solidFill>
                <a:latin typeface="標楷體" panose="03000509000000000000" pitchFamily="65" charset="-120"/>
                <a:ea typeface="標楷體" panose="03000509000000000000" pitchFamily="65" charset="-120"/>
              </a:rPr>
              <a:t>115</a:t>
            </a:r>
            <a:r>
              <a:rPr lang="zh-TW" altLang="en-US" sz="2000" b="1" dirty="0">
                <a:solidFill>
                  <a:srgbClr val="002060"/>
                </a:solidFill>
                <a:latin typeface="標楷體" panose="03000509000000000000" pitchFamily="65" charset="-120"/>
                <a:ea typeface="標楷體" panose="03000509000000000000" pitchFamily="65" charset="-120"/>
              </a:rPr>
              <a:t>年</a:t>
            </a:r>
            <a:r>
              <a:rPr lang="en-US" altLang="zh-TW" sz="2000" b="1" dirty="0">
                <a:solidFill>
                  <a:srgbClr val="002060"/>
                </a:solidFill>
                <a:latin typeface="標楷體" panose="03000509000000000000" pitchFamily="65" charset="-120"/>
                <a:ea typeface="標楷體" panose="03000509000000000000" pitchFamily="65" charset="-120"/>
              </a:rPr>
              <a:t>07</a:t>
            </a:r>
            <a:r>
              <a:rPr lang="zh-TW" altLang="en-US" sz="2000" b="1" dirty="0">
                <a:solidFill>
                  <a:srgbClr val="002060"/>
                </a:solidFill>
                <a:latin typeface="標楷體" panose="03000509000000000000" pitchFamily="65" charset="-120"/>
                <a:ea typeface="標楷體" panose="03000509000000000000" pitchFamily="65" charset="-120"/>
              </a:rPr>
              <a:t>月團體會員家數共計 </a:t>
            </a:r>
            <a:r>
              <a:rPr lang="en-US" altLang="zh-TW" sz="2000" b="1" u="sng" dirty="0">
                <a:solidFill>
                  <a:srgbClr val="002060"/>
                </a:solidFill>
                <a:latin typeface="標楷體" panose="03000509000000000000" pitchFamily="65" charset="-120"/>
                <a:ea typeface="標楷體" panose="03000509000000000000" pitchFamily="65" charset="-120"/>
              </a:rPr>
              <a:t>85</a:t>
            </a:r>
            <a:r>
              <a:rPr lang="zh-TW" altLang="en-US" sz="2000" b="1" u="sng" dirty="0">
                <a:solidFill>
                  <a:srgbClr val="002060"/>
                </a:solidFill>
                <a:latin typeface="標楷體" panose="03000509000000000000" pitchFamily="65" charset="-120"/>
                <a:ea typeface="標楷體" panose="03000509000000000000" pitchFamily="65" charset="-120"/>
              </a:rPr>
              <a:t>家</a:t>
            </a:r>
            <a:endParaRPr lang="en-US" altLang="zh-TW" sz="2000" b="1" u="sng" dirty="0">
              <a:solidFill>
                <a:srgbClr val="002060"/>
              </a:solidFill>
              <a:latin typeface="標楷體" panose="03000509000000000000" pitchFamily="65" charset="-120"/>
              <a:ea typeface="標楷體" panose="03000509000000000000" pitchFamily="65" charset="-120"/>
            </a:endParaRPr>
          </a:p>
          <a:p>
            <a:pPr marL="257175" indent="-257175">
              <a:buFont typeface="Wingdings" panose="05000000000000000000" pitchFamily="2" charset="2"/>
              <a:buChar char="Ø"/>
            </a:pPr>
            <a:r>
              <a:rPr lang="zh-TW" altLang="en-US" sz="2000" b="1" u="sng" dirty="0">
                <a:solidFill>
                  <a:srgbClr val="002060"/>
                </a:solidFill>
                <a:latin typeface="標楷體" panose="03000509000000000000" pitchFamily="65" charset="-120"/>
                <a:ea typeface="標楷體" panose="03000509000000000000" pitchFamily="65" charset="-120"/>
              </a:rPr>
              <a:t>贊助會員</a:t>
            </a:r>
            <a:r>
              <a:rPr lang="en-US" altLang="zh-TW" sz="2000" b="1" u="sng" dirty="0">
                <a:solidFill>
                  <a:srgbClr val="002060"/>
                </a:solidFill>
                <a:latin typeface="標楷體" panose="03000509000000000000" pitchFamily="65" charset="-120"/>
                <a:ea typeface="標楷體" panose="03000509000000000000" pitchFamily="65" charset="-120"/>
              </a:rPr>
              <a:t>4</a:t>
            </a:r>
            <a:r>
              <a:rPr lang="zh-TW" altLang="en-US" sz="2000" b="1" u="sng" dirty="0">
                <a:solidFill>
                  <a:srgbClr val="002060"/>
                </a:solidFill>
                <a:latin typeface="標楷體" panose="03000509000000000000" pitchFamily="65" charset="-120"/>
                <a:ea typeface="標楷體" panose="03000509000000000000" pitchFamily="65" charset="-120"/>
              </a:rPr>
              <a:t>家、個人會員</a:t>
            </a:r>
            <a:r>
              <a:rPr lang="en-US" altLang="zh-TW" sz="2000" b="1" u="sng" dirty="0">
                <a:solidFill>
                  <a:srgbClr val="002060"/>
                </a:solidFill>
                <a:latin typeface="標楷體" panose="03000509000000000000" pitchFamily="65" charset="-120"/>
                <a:ea typeface="標楷體" panose="03000509000000000000" pitchFamily="65" charset="-120"/>
              </a:rPr>
              <a:t>2</a:t>
            </a:r>
            <a:r>
              <a:rPr lang="zh-TW" altLang="en-US" sz="2000" b="1" u="sng" dirty="0">
                <a:solidFill>
                  <a:srgbClr val="002060"/>
                </a:solidFill>
                <a:latin typeface="標楷體" panose="03000509000000000000" pitchFamily="65" charset="-120"/>
                <a:ea typeface="標楷體" panose="03000509000000000000" pitchFamily="65" charset="-120"/>
              </a:rPr>
              <a:t>名</a:t>
            </a:r>
            <a:endParaRPr lang="en-US" altLang="zh-TW" sz="2000" b="1" u="sng" dirty="0">
              <a:solidFill>
                <a:srgbClr val="002060"/>
              </a:solidFill>
              <a:latin typeface="標楷體" panose="03000509000000000000" pitchFamily="65" charset="-120"/>
              <a:ea typeface="標楷體" panose="03000509000000000000" pitchFamily="65" charset="-120"/>
            </a:endParaRPr>
          </a:p>
        </p:txBody>
      </p:sp>
      <p:graphicFrame>
        <p:nvGraphicFramePr>
          <p:cNvPr id="8" name="圖表 7"/>
          <p:cNvGraphicFramePr/>
          <p:nvPr>
            <p:extLst>
              <p:ext uri="{D42A27DB-BD31-4B8C-83A1-F6EECF244321}">
                <p14:modId xmlns:p14="http://schemas.microsoft.com/office/powerpoint/2010/main" val="698130974"/>
              </p:ext>
            </p:extLst>
          </p:nvPr>
        </p:nvGraphicFramePr>
        <p:xfrm>
          <a:off x="415047" y="1736978"/>
          <a:ext cx="8305799" cy="4640093"/>
        </p:xfrm>
        <a:graphic>
          <a:graphicData uri="http://schemas.openxmlformats.org/drawingml/2006/chart">
            <c:chart xmlns:c="http://schemas.openxmlformats.org/drawingml/2006/chart" xmlns:r="http://schemas.openxmlformats.org/officeDocument/2006/relationships" r:id="rId3"/>
          </a:graphicData>
        </a:graphic>
      </p:graphicFrame>
      <p:sp>
        <p:nvSpPr>
          <p:cNvPr id="4" name="標題 1"/>
          <p:cNvSpPr txBox="1"/>
          <p:nvPr/>
        </p:nvSpPr>
        <p:spPr>
          <a:xfrm>
            <a:off x="3606343" y="69235"/>
            <a:ext cx="1923209" cy="639019"/>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zh-TW" altLang="en-US" b="1" dirty="0">
                <a:solidFill>
                  <a:schemeClr val="tx1"/>
                </a:solidFill>
                <a:latin typeface="標楷體" panose="03000509000000000000" pitchFamily="65" charset="-120"/>
                <a:ea typeface="標楷體" panose="03000509000000000000" pitchFamily="65" charset="-120"/>
              </a:rPr>
              <a:t>會員概況</a:t>
            </a:r>
          </a:p>
        </p:txBody>
      </p:sp>
      <p:sp>
        <p:nvSpPr>
          <p:cNvPr id="2" name="投影片編號版面配置區 4"/>
          <p:cNvSpPr txBox="1"/>
          <p:nvPr/>
        </p:nvSpPr>
        <p:spPr>
          <a:xfrm>
            <a:off x="8245097" y="6320333"/>
            <a:ext cx="649505"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z="2000" smtClean="0">
                <a:solidFill>
                  <a:schemeClr val="tx1"/>
                </a:solidFill>
              </a:rPr>
              <a:t>6</a:t>
            </a:fld>
            <a:endParaRPr lang="en-US" sz="20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p:nvPr/>
        </p:nvSpPr>
        <p:spPr>
          <a:xfrm>
            <a:off x="1850259" y="0"/>
            <a:ext cx="5443482" cy="59909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114</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年活動項目</a:t>
            </a:r>
            <a:endParaRPr lang="zh-TW" altLang="en-US" sz="2700" dirty="0">
              <a:solidFill>
                <a:schemeClr val="tx1"/>
              </a:solidFill>
              <a:latin typeface="標楷體" panose="03000509000000000000" pitchFamily="65" charset="-120"/>
              <a:ea typeface="標楷體" panose="03000509000000000000" pitchFamily="65" charset="-120"/>
            </a:endParaRPr>
          </a:p>
        </p:txBody>
      </p:sp>
      <p:sp>
        <p:nvSpPr>
          <p:cNvPr id="8" name="文字方塊 7"/>
          <p:cNvSpPr txBox="1"/>
          <p:nvPr/>
        </p:nvSpPr>
        <p:spPr>
          <a:xfrm>
            <a:off x="609601" y="599090"/>
            <a:ext cx="8285001" cy="6924973"/>
          </a:xfrm>
          <a:prstGeom prst="rect">
            <a:avLst/>
          </a:prstGeom>
          <a:noFill/>
        </p:spPr>
        <p:txBody>
          <a:bodyPr wrap="square">
            <a:spAutoFit/>
          </a:bodyPr>
          <a:lstStyle/>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2</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6</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四</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新竹工研院拜訪所長</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2</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19</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三</a:t>
            </a:r>
            <a:r>
              <a:rPr lang="en-US" altLang="zh-TW" sz="1600" b="1" dirty="0">
                <a:latin typeface="標楷體" panose="03000509000000000000" pitchFamily="65" charset="-120"/>
                <a:ea typeface="標楷體" panose="03000509000000000000" pitchFamily="65" charset="-120"/>
              </a:rPr>
              <a:t>)~21</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五</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日本東京二次電池展</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2</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25</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二</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瑞典的電池儲能廠商舉辦一場台灣專場的線上會議</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3</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18</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二</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臺北市淨零排放管理協會成立大會</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3</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27</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四</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創新電池檢測技術與前瞻市場高階主管交流會</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三</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國貿署拜訪理事長</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9</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三</a:t>
            </a:r>
            <a:r>
              <a:rPr lang="en-US" altLang="zh-TW" sz="1600" b="1" dirty="0">
                <a:latin typeface="標楷體" panose="03000509000000000000" pitchFamily="65" charset="-120"/>
                <a:ea typeface="標楷體" panose="03000509000000000000" pitchFamily="65" charset="-120"/>
              </a:rPr>
              <a:t>) </a:t>
            </a:r>
            <a:r>
              <a:rPr lang="zh-TW" altLang="en-US" sz="1600" b="1" dirty="0">
                <a:latin typeface="標楷體" panose="03000509000000000000" pitchFamily="65" charset="-120"/>
                <a:ea typeface="標楷體" panose="03000509000000000000" pitchFamily="65" charset="-120"/>
              </a:rPr>
              <a:t>國際交流委員第十屆第一次會議</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16-17</a:t>
            </a:r>
            <a:r>
              <a:rPr lang="zh-TW" altLang="en-US" sz="1600" b="1" dirty="0">
                <a:latin typeface="標楷體" panose="03000509000000000000" pitchFamily="65" charset="-120"/>
                <a:ea typeface="標楷體" panose="03000509000000000000" pitchFamily="65" charset="-120"/>
              </a:rPr>
              <a:t>日 </a:t>
            </a: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國際先進鋰離子電池與氫能燃料電池電化學儲能研討會</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23</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三</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 外貿協會全球採購大會</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24</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四</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第十屆第四次理監事會議</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4</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30</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三</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明志科技大學「能源電池產業人才及技術培育基地」啟用典禮暨校園就業博覽會</a:t>
            </a:r>
            <a:endParaRPr lang="en-US" altLang="zh-TW" sz="1600" b="1" dirty="0">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6</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二</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智慧機械及民生科技與循環經濟重點領域工作圈第一次跨領域工作圈</a:t>
            </a:r>
            <a:endParaRPr lang="en-US" altLang="zh-TW" sz="1600" b="1" dirty="0">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9</a:t>
            </a:r>
            <a:r>
              <a:rPr lang="zh-TW" altLang="en-US" sz="1600" b="1" dirty="0">
                <a:latin typeface="標楷體" panose="03000509000000000000" pitchFamily="65" charset="-120"/>
                <a:ea typeface="標楷體" panose="03000509000000000000" pitchFamily="65" charset="-120"/>
              </a:rPr>
              <a:t>日數位時代能源汽車路線的記者採訪</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20</a:t>
            </a:r>
            <a:r>
              <a:rPr lang="zh-TW" altLang="en-US" sz="1600" b="1" dirty="0">
                <a:latin typeface="標楷體" panose="03000509000000000000" pitchFamily="65" charset="-120"/>
                <a:ea typeface="標楷體" panose="03000509000000000000" pitchFamily="65" charset="-120"/>
              </a:rPr>
              <a:t>日慧左德科技股份有限公司拜訪理事長</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21</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三</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西門子研討會</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電池業界發展與經濟發展期許</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22</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四</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新歐盟電池法規</a:t>
            </a:r>
            <a:r>
              <a:rPr lang="en-US" altLang="zh-TW" sz="1600" b="1" dirty="0">
                <a:latin typeface="標楷體" panose="03000509000000000000" pitchFamily="65" charset="-120"/>
                <a:ea typeface="標楷體" panose="03000509000000000000" pitchFamily="65" charset="-120"/>
              </a:rPr>
              <a:t>REGULATION (EU) 2023/1542</a:t>
            </a:r>
            <a:r>
              <a:rPr lang="zh-TW" altLang="en-US" sz="1600" b="1" dirty="0">
                <a:latin typeface="標楷體" panose="03000509000000000000" pitchFamily="65" charset="-120"/>
                <a:ea typeface="標楷體" panose="03000509000000000000" pitchFamily="65" charset="-120"/>
              </a:rPr>
              <a:t>完整攻略研討會</a:t>
            </a:r>
          </a:p>
          <a:p>
            <a:pPr marL="257175" indent="-257175">
              <a:spcBef>
                <a:spcPts val="750"/>
              </a:spcBef>
              <a:buClr>
                <a:schemeClr val="accent1"/>
              </a:buClr>
              <a:buSzPct val="80000"/>
              <a:buFont typeface="Wingdings 3" panose="05040102010807070707" charset="2"/>
              <a:buChar char=""/>
            </a:pPr>
            <a:r>
              <a:rPr lang="en-US" altLang="zh-TW" sz="1600" b="1" dirty="0">
                <a:latin typeface="標楷體" panose="03000509000000000000" pitchFamily="65" charset="-120"/>
                <a:ea typeface="標楷體" panose="03000509000000000000" pitchFamily="65" charset="-120"/>
              </a:rPr>
              <a:t>2025</a:t>
            </a:r>
            <a:r>
              <a:rPr lang="zh-TW" altLang="en-US" sz="1600" b="1" dirty="0">
                <a:latin typeface="標楷體" panose="03000509000000000000" pitchFamily="65" charset="-120"/>
                <a:ea typeface="標楷體" panose="03000509000000000000" pitchFamily="65" charset="-120"/>
              </a:rPr>
              <a:t>年</a:t>
            </a:r>
            <a:r>
              <a:rPr lang="en-US" altLang="zh-TW" sz="1600" b="1" dirty="0">
                <a:latin typeface="標楷體" panose="03000509000000000000" pitchFamily="65" charset="-120"/>
                <a:ea typeface="標楷體" panose="03000509000000000000" pitchFamily="65" charset="-120"/>
              </a:rPr>
              <a:t>5</a:t>
            </a:r>
            <a:r>
              <a:rPr lang="zh-TW" altLang="en-US" sz="1600" b="1" dirty="0">
                <a:latin typeface="標楷體" panose="03000509000000000000" pitchFamily="65" charset="-120"/>
                <a:ea typeface="標楷體" panose="03000509000000000000" pitchFamily="65" charset="-120"/>
              </a:rPr>
              <a:t>月</a:t>
            </a:r>
            <a:r>
              <a:rPr lang="en-US" altLang="zh-TW" sz="1600" b="1" dirty="0">
                <a:latin typeface="標楷體" panose="03000509000000000000" pitchFamily="65" charset="-120"/>
                <a:ea typeface="標楷體" panose="03000509000000000000" pitchFamily="65" charset="-120"/>
              </a:rPr>
              <a:t>26</a:t>
            </a:r>
            <a:r>
              <a:rPr lang="zh-TW" altLang="en-US" sz="1600" b="1" dirty="0">
                <a:latin typeface="標楷體" panose="03000509000000000000" pitchFamily="65" charset="-120"/>
                <a:ea typeface="標楷體" panose="03000509000000000000" pitchFamily="65" charset="-120"/>
              </a:rPr>
              <a:t>日</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一</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經濟部產業儲能設備設置補助要點業者溝通會議</a:t>
            </a:r>
          </a:p>
          <a:p>
            <a:pPr marL="257175" indent="-257175">
              <a:spcBef>
                <a:spcPts val="750"/>
              </a:spcBef>
              <a:buClr>
                <a:schemeClr val="accent1"/>
              </a:buClr>
              <a:buSzPct val="80000"/>
              <a:buFont typeface="Wingdings 3" panose="05040102010807070707" charset="2"/>
              <a:buChar char=""/>
            </a:pPr>
            <a:endParaRPr lang="en-US" altLang="zh-TW" sz="1600" b="1" dirty="0">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endParaRPr lang="en-US" altLang="zh-TW" sz="2000" b="1" dirty="0">
              <a:solidFill>
                <a:schemeClr val="accent4">
                  <a:lumMod val="75000"/>
                </a:schemeClr>
              </a:solidFill>
              <a:highlight>
                <a:srgbClr val="FFFF00"/>
              </a:highlight>
              <a:latin typeface="標楷體" panose="03000509000000000000" pitchFamily="65" charset="-120"/>
              <a:ea typeface="標楷體" panose="03000509000000000000" pitchFamily="65" charset="-120"/>
            </a:endParaRPr>
          </a:p>
        </p:txBody>
      </p:sp>
      <p:sp>
        <p:nvSpPr>
          <p:cNvPr id="2" name="投影片編號版面配置區 4"/>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7</a:t>
            </a:fld>
            <a:endParaRPr lang="en-US" sz="200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FE95-88E9-8C3C-C968-C7F279A0574F}"/>
            </a:ext>
          </a:extLst>
        </p:cNvPr>
        <p:cNvGrpSpPr/>
        <p:nvPr/>
      </p:nvGrpSpPr>
      <p:grpSpPr>
        <a:xfrm>
          <a:off x="0" y="0"/>
          <a:ext cx="0" cy="0"/>
          <a:chOff x="0" y="0"/>
          <a:chExt cx="0" cy="0"/>
        </a:xfrm>
      </p:grpSpPr>
      <p:sp>
        <p:nvSpPr>
          <p:cNvPr id="6" name="標題 1">
            <a:extLst>
              <a:ext uri="{FF2B5EF4-FFF2-40B4-BE49-F238E27FC236}">
                <a16:creationId xmlns:a16="http://schemas.microsoft.com/office/drawing/2014/main" id="{5D205CC6-17F7-202B-FE62-7C854ABD5B41}"/>
              </a:ext>
            </a:extLst>
          </p:cNvPr>
          <p:cNvSpPr txBox="1"/>
          <p:nvPr/>
        </p:nvSpPr>
        <p:spPr>
          <a:xfrm>
            <a:off x="1850259" y="0"/>
            <a:ext cx="5443482" cy="59909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114</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年活動項目</a:t>
            </a:r>
            <a:endParaRPr lang="zh-TW" altLang="en-US" sz="2700" dirty="0">
              <a:solidFill>
                <a:schemeClr val="tx1"/>
              </a:solidFill>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9A945A41-27A9-4AE8-A4F6-040F0EF0CB35}"/>
              </a:ext>
            </a:extLst>
          </p:cNvPr>
          <p:cNvSpPr txBox="1"/>
          <p:nvPr/>
        </p:nvSpPr>
        <p:spPr>
          <a:xfrm>
            <a:off x="429499" y="746214"/>
            <a:ext cx="8285001" cy="5365571"/>
          </a:xfrm>
          <a:prstGeom prst="rect">
            <a:avLst/>
          </a:prstGeom>
          <a:noFill/>
        </p:spPr>
        <p:txBody>
          <a:bodyPr wrap="square">
            <a:spAutoFit/>
          </a:bodyPr>
          <a:lstStyle/>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5</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28</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三</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拜訪前瞻</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5</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29</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四</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鋰電池資源產業意見交流會</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6</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9</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一</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 能源部門「去碳燃氫」、「氫能</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含氨</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供應鏈」、 「科技儲能」減碳旗艦行動計畫社會溝通會議</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6</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9</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一</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速睦喜拜訪理事長</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6</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10</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二</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 本年度</a:t>
            </a:r>
            <a:r>
              <a:rPr lang="en-US" altLang="zh-TW" sz="1600" b="1" dirty="0">
                <a:solidFill>
                  <a:schemeClr val="tx2"/>
                </a:solidFill>
                <a:latin typeface="標楷體" panose="03000509000000000000" pitchFamily="65" charset="-120"/>
                <a:ea typeface="標楷體" panose="03000509000000000000" pitchFamily="65" charset="-120"/>
              </a:rPr>
              <a:t>ICT</a:t>
            </a:r>
            <a:r>
              <a:rPr lang="zh-TW" altLang="en-US" sz="1600" b="1" dirty="0">
                <a:solidFill>
                  <a:schemeClr val="tx2"/>
                </a:solidFill>
                <a:latin typeface="標楷體" panose="03000509000000000000" pitchFamily="65" charset="-120"/>
                <a:ea typeface="標楷體" panose="03000509000000000000" pitchFamily="65" charset="-120"/>
              </a:rPr>
              <a:t>產品與電池類別之產品數位護照試行計畫內容及配合事項說明會</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6</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11</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三</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第十屆第二次常務理事會議</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6</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13</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五</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澳洲與台灣在關鍵礦產上的現況與合作機會討論會</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6</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17</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二</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儲能系統併聯技術要點部分規定修正草案</a:t>
            </a: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6</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30</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一</a:t>
            </a:r>
            <a:r>
              <a:rPr lang="en-US" altLang="zh-TW" sz="1600" b="1" dirty="0">
                <a:solidFill>
                  <a:schemeClr val="tx2"/>
                </a:solidFill>
                <a:latin typeface="標楷體" panose="03000509000000000000" pitchFamily="65" charset="-120"/>
                <a:ea typeface="標楷體" panose="03000509000000000000" pitchFamily="65" charset="-120"/>
              </a:rPr>
              <a:t>) </a:t>
            </a:r>
            <a:r>
              <a:rPr lang="zh-TW" altLang="en-US" sz="1600" b="1" dirty="0">
                <a:solidFill>
                  <a:schemeClr val="tx2"/>
                </a:solidFill>
                <a:latin typeface="標楷體" panose="03000509000000000000" pitchFamily="65" charset="-120"/>
                <a:ea typeface="標楷體" panose="03000509000000000000" pitchFamily="65" charset="-120"/>
              </a:rPr>
              <a:t>資源循環雙法修正草案研商會</a:t>
            </a:r>
            <a:r>
              <a:rPr lang="en-US" altLang="zh-TW" sz="1600" b="1" dirty="0">
                <a:solidFill>
                  <a:schemeClr val="tx2"/>
                </a:solidFill>
                <a:latin typeface="標楷體" panose="03000509000000000000" pitchFamily="65" charset="-120"/>
                <a:ea typeface="標楷體" panose="03000509000000000000" pitchFamily="65" charset="-120"/>
              </a:rPr>
              <a:t>101</a:t>
            </a:r>
            <a:r>
              <a:rPr lang="zh-TW" altLang="en-US" sz="1600" b="1" dirty="0">
                <a:solidFill>
                  <a:schemeClr val="tx2"/>
                </a:solidFill>
                <a:latin typeface="標楷體" panose="03000509000000000000" pitchFamily="65" charset="-120"/>
                <a:ea typeface="標楷體" panose="03000509000000000000" pitchFamily="65" charset="-120"/>
              </a:rPr>
              <a:t>會議室</a:t>
            </a: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7</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1</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二</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西門子拜訪理事長</a:t>
            </a: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7</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8</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二</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能源週攤位會議</a:t>
            </a: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7</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15</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二</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會員大會</a:t>
            </a: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10</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29</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三</a:t>
            </a:r>
            <a:r>
              <a:rPr lang="en-US" altLang="zh-TW" sz="1600" b="1" dirty="0">
                <a:solidFill>
                  <a:schemeClr val="tx2"/>
                </a:solidFill>
                <a:latin typeface="標楷體" panose="03000509000000000000" pitchFamily="65" charset="-120"/>
                <a:ea typeface="標楷體" panose="03000509000000000000" pitchFamily="65" charset="-120"/>
              </a:rPr>
              <a:t>)~31</a:t>
            </a:r>
            <a:r>
              <a:rPr lang="zh-TW" altLang="en-US" sz="1600" b="1" dirty="0">
                <a:solidFill>
                  <a:schemeClr val="tx2"/>
                </a:solidFill>
                <a:latin typeface="標楷體" panose="03000509000000000000" pitchFamily="65" charset="-120"/>
                <a:ea typeface="標楷體" panose="03000509000000000000" pitchFamily="65" charset="-120"/>
              </a:rPr>
              <a:t>日</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五</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台灣國際智慧能源週</a:t>
            </a: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11</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5</a:t>
            </a:r>
            <a:r>
              <a:rPr lang="zh-TW" altLang="en-US" sz="1600" b="1" dirty="0">
                <a:solidFill>
                  <a:schemeClr val="tx2"/>
                </a:solidFill>
                <a:latin typeface="標楷體" panose="03000509000000000000" pitchFamily="65" charset="-120"/>
                <a:ea typeface="標楷體" panose="03000509000000000000" pitchFamily="65" charset="-120"/>
              </a:rPr>
              <a:t>日 </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三</a:t>
            </a:r>
            <a:r>
              <a:rPr lang="en-US" altLang="zh-TW" sz="1600" b="1" dirty="0">
                <a:solidFill>
                  <a:schemeClr val="tx2"/>
                </a:solidFill>
                <a:latin typeface="標楷體" panose="03000509000000000000" pitchFamily="65" charset="-120"/>
                <a:ea typeface="標楷體" panose="03000509000000000000" pitchFamily="65" charset="-120"/>
              </a:rPr>
              <a:t>) </a:t>
            </a:r>
            <a:r>
              <a:rPr lang="zh-TW" altLang="en-US" sz="1600" b="1" dirty="0">
                <a:solidFill>
                  <a:schemeClr val="tx2"/>
                </a:solidFill>
                <a:latin typeface="標楷體" panose="03000509000000000000" pitchFamily="65" charset="-120"/>
                <a:ea typeface="標楷體" panose="03000509000000000000" pitchFamily="65" charset="-120"/>
              </a:rPr>
              <a:t>亞洲永續供應 循環經濟會展</a:t>
            </a:r>
            <a:endParaRPr lang="en-US" altLang="zh-TW" sz="1600" b="1" dirty="0">
              <a:solidFill>
                <a:schemeClr val="tx2"/>
              </a:solidFill>
              <a:latin typeface="標楷體" panose="03000509000000000000" pitchFamily="65" charset="-120"/>
              <a:ea typeface="標楷體" panose="03000509000000000000" pitchFamily="65" charset="-120"/>
            </a:endParaRPr>
          </a:p>
        </p:txBody>
      </p:sp>
      <p:sp>
        <p:nvSpPr>
          <p:cNvPr id="2" name="投影片編號版面配置區 4">
            <a:extLst>
              <a:ext uri="{FF2B5EF4-FFF2-40B4-BE49-F238E27FC236}">
                <a16:creationId xmlns:a16="http://schemas.microsoft.com/office/drawing/2014/main" id="{8D8F56D3-5F55-E3F3-929A-8A016C17370A}"/>
              </a:ext>
            </a:extLst>
          </p:cNvPr>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8</a:t>
            </a:fld>
            <a:endParaRPr lang="en-US" sz="2000" dirty="0">
              <a:solidFill>
                <a:schemeClr val="tx1"/>
              </a:solidFill>
            </a:endParaRPr>
          </a:p>
        </p:txBody>
      </p:sp>
    </p:spTree>
    <p:extLst>
      <p:ext uri="{BB962C8B-B14F-4D97-AF65-F5344CB8AC3E}">
        <p14:creationId xmlns:p14="http://schemas.microsoft.com/office/powerpoint/2010/main" val="2902058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6B49C-9418-1FDB-5E01-EA54DE6F9A6C}"/>
            </a:ext>
          </a:extLst>
        </p:cNvPr>
        <p:cNvGrpSpPr/>
        <p:nvPr/>
      </p:nvGrpSpPr>
      <p:grpSpPr>
        <a:xfrm>
          <a:off x="0" y="0"/>
          <a:ext cx="0" cy="0"/>
          <a:chOff x="0" y="0"/>
          <a:chExt cx="0" cy="0"/>
        </a:xfrm>
      </p:grpSpPr>
      <p:sp>
        <p:nvSpPr>
          <p:cNvPr id="6" name="標題 1">
            <a:extLst>
              <a:ext uri="{FF2B5EF4-FFF2-40B4-BE49-F238E27FC236}">
                <a16:creationId xmlns:a16="http://schemas.microsoft.com/office/drawing/2014/main" id="{25F4EF4B-8AAD-DD1B-2863-3706A7D0163F}"/>
              </a:ext>
            </a:extLst>
          </p:cNvPr>
          <p:cNvSpPr txBox="1"/>
          <p:nvPr/>
        </p:nvSpPr>
        <p:spPr>
          <a:xfrm>
            <a:off x="1850259" y="0"/>
            <a:ext cx="5443482" cy="59909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zh-TW"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114</a:t>
            </a:r>
            <a:r>
              <a:rPr lang="zh-TW" altLang="en-US" sz="27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Calibri" panose="020F0502020204030204" pitchFamily="34" charset="0"/>
              </a:rPr>
              <a:t>年活動項目</a:t>
            </a:r>
            <a:endParaRPr lang="zh-TW" altLang="en-US" sz="2700" dirty="0">
              <a:solidFill>
                <a:schemeClr val="tx1"/>
              </a:solidFill>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E29B5F79-DE20-0835-ACCF-D9D319CA68BC}"/>
              </a:ext>
            </a:extLst>
          </p:cNvPr>
          <p:cNvSpPr txBox="1"/>
          <p:nvPr/>
        </p:nvSpPr>
        <p:spPr>
          <a:xfrm>
            <a:off x="517004" y="728195"/>
            <a:ext cx="8285001" cy="3724096"/>
          </a:xfrm>
          <a:prstGeom prst="rect">
            <a:avLst/>
          </a:prstGeom>
          <a:noFill/>
        </p:spPr>
        <p:txBody>
          <a:bodyPr wrap="square">
            <a:spAutoFit/>
          </a:bodyPr>
          <a:lstStyle/>
          <a:p>
            <a:pPr marL="257175" indent="-257175">
              <a:spcBef>
                <a:spcPts val="750"/>
              </a:spcBef>
              <a:buClr>
                <a:schemeClr val="accent1"/>
              </a:buClr>
              <a:buSzPct val="80000"/>
              <a:buFont typeface="Wingdings 3" panose="05040102010807070707" charset="2"/>
              <a:buChar char=""/>
            </a:pPr>
            <a:r>
              <a:rPr lang="zh-TW" altLang="zh-TW" sz="1600" b="1" dirty="0">
                <a:solidFill>
                  <a:schemeClr val="tx2"/>
                </a:solidFill>
                <a:latin typeface="標楷體" panose="03000509000000000000" pitchFamily="65" charset="-120"/>
                <a:ea typeface="標楷體" panose="03000509000000000000" pitchFamily="65" charset="-120"/>
              </a:rPr>
              <a:t>2025年11月10日 (一)國科會拜訪</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zh-TW" altLang="zh-TW" sz="1600" b="1" dirty="0">
                <a:solidFill>
                  <a:schemeClr val="tx2"/>
                </a:solidFill>
                <a:latin typeface="標楷體" panose="03000509000000000000" pitchFamily="65" charset="-120"/>
                <a:ea typeface="標楷體" panose="03000509000000000000" pitchFamily="65" charset="-120"/>
              </a:rPr>
              <a:t>2025年11月11日 (二) 產官學研交流合作與前瞻展望</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zh-TW" altLang="zh-TW" sz="1600" b="1" dirty="0">
                <a:solidFill>
                  <a:schemeClr val="tx2"/>
                </a:solidFill>
                <a:latin typeface="標楷體" panose="03000509000000000000" pitchFamily="65" charset="-120"/>
                <a:ea typeface="標楷體" panose="03000509000000000000" pitchFamily="65" charset="-120"/>
              </a:rPr>
              <a:t>2025年11月20日 (四) 鋰電池技術新視界論壇</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zh-TW" altLang="zh-TW" sz="1600" b="1" dirty="0">
                <a:solidFill>
                  <a:schemeClr val="tx2"/>
                </a:solidFill>
                <a:latin typeface="標楷體" panose="03000509000000000000" pitchFamily="65" charset="-120"/>
                <a:ea typeface="標楷體" panose="03000509000000000000" pitchFamily="65" charset="-120"/>
              </a:rPr>
              <a:t>2025年11月21日 (五)鋰電池產業資源曁 綠色永續循環 研討會</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zh-TW" altLang="zh-TW" sz="1600" b="1" dirty="0">
                <a:solidFill>
                  <a:schemeClr val="tx2"/>
                </a:solidFill>
                <a:latin typeface="標楷體" panose="03000509000000000000" pitchFamily="65" charset="-120"/>
                <a:ea typeface="標楷體" panose="03000509000000000000" pitchFamily="65" charset="-120"/>
              </a:rPr>
              <a:t>2025年12月5日 (五) 應施檢驗道路車輛動力用二次鋰電池組商品之相 關檢驗規定</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zh-TW" altLang="zh-TW" sz="1600" b="1" dirty="0">
                <a:solidFill>
                  <a:schemeClr val="tx2"/>
                </a:solidFill>
                <a:latin typeface="標楷體" panose="03000509000000000000" pitchFamily="65" charset="-120"/>
                <a:ea typeface="標楷體" panose="03000509000000000000" pitchFamily="65" charset="-120"/>
              </a:rPr>
              <a:t>2025年12月10日 (三)經濟部國際貿易署 「協助企業開拓多元市場、爭取海外訂單方案」 聯合說明會</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zh-TW" altLang="zh-TW" sz="1600" b="1" dirty="0">
                <a:solidFill>
                  <a:schemeClr val="tx2"/>
                </a:solidFill>
                <a:latin typeface="標楷體" panose="03000509000000000000" pitchFamily="65" charset="-120"/>
                <a:ea typeface="標楷體" panose="03000509000000000000" pitchFamily="65" charset="-120"/>
              </a:rPr>
              <a:t>2025年12月15日 (一)台灣電池協會成立無人機聯盟及BBU聯盟討論與交流</a:t>
            </a:r>
            <a:endParaRPr lang="en-US" altLang="zh-TW" sz="1600" b="1" dirty="0">
              <a:solidFill>
                <a:schemeClr val="tx2"/>
              </a:solidFill>
              <a:latin typeface="標楷體" panose="03000509000000000000" pitchFamily="65" charset="-120"/>
              <a:ea typeface="標楷體" panose="03000509000000000000" pitchFamily="65" charset="-120"/>
            </a:endParaRP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12</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18</a:t>
            </a:r>
            <a:r>
              <a:rPr lang="zh-TW" altLang="en-US" sz="1600" b="1" dirty="0">
                <a:solidFill>
                  <a:schemeClr val="tx2"/>
                </a:solidFill>
                <a:latin typeface="標楷體" panose="03000509000000000000" pitchFamily="65" charset="-120"/>
                <a:ea typeface="標楷體" panose="03000509000000000000" pitchFamily="65" charset="-120"/>
              </a:rPr>
              <a:t>日 </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四</a:t>
            </a:r>
            <a:r>
              <a:rPr lang="en-US" altLang="zh-TW" sz="1600" b="1" dirty="0">
                <a:solidFill>
                  <a:schemeClr val="tx2"/>
                </a:solidFill>
                <a:latin typeface="標楷體" panose="03000509000000000000" pitchFamily="65" charset="-120"/>
                <a:ea typeface="標楷體" panose="03000509000000000000" pitchFamily="65" charset="-120"/>
              </a:rPr>
              <a:t>) </a:t>
            </a:r>
            <a:r>
              <a:rPr lang="zh-TW" altLang="en-US" sz="1600" b="1" dirty="0">
                <a:solidFill>
                  <a:schemeClr val="tx2"/>
                </a:solidFill>
                <a:latin typeface="標楷體" panose="03000509000000000000" pitchFamily="65" charset="-120"/>
                <a:ea typeface="標楷體" panose="03000509000000000000" pitchFamily="65" charset="-120"/>
              </a:rPr>
              <a:t>日本展選位會議</a:t>
            </a:r>
          </a:p>
          <a:p>
            <a:pPr marL="257175" indent="-257175">
              <a:spcBef>
                <a:spcPts val="750"/>
              </a:spcBef>
              <a:buClr>
                <a:schemeClr val="accent1"/>
              </a:buClr>
              <a:buSzPct val="80000"/>
              <a:buFont typeface="Wingdings 3" panose="05040102010807070707" charset="2"/>
              <a:buChar char=""/>
            </a:pPr>
            <a:r>
              <a:rPr lang="en-US" altLang="zh-TW" sz="1600" b="1" dirty="0">
                <a:solidFill>
                  <a:schemeClr val="tx2"/>
                </a:solidFill>
                <a:latin typeface="標楷體" panose="03000509000000000000" pitchFamily="65" charset="-120"/>
                <a:ea typeface="標楷體" panose="03000509000000000000" pitchFamily="65" charset="-120"/>
              </a:rPr>
              <a:t>2025</a:t>
            </a:r>
            <a:r>
              <a:rPr lang="zh-TW" altLang="en-US" sz="1600" b="1" dirty="0">
                <a:solidFill>
                  <a:schemeClr val="tx2"/>
                </a:solidFill>
                <a:latin typeface="標楷體" panose="03000509000000000000" pitchFamily="65" charset="-120"/>
                <a:ea typeface="標楷體" panose="03000509000000000000" pitchFamily="65" charset="-120"/>
              </a:rPr>
              <a:t>年</a:t>
            </a:r>
            <a:r>
              <a:rPr lang="en-US" altLang="zh-TW" sz="1600" b="1" dirty="0">
                <a:solidFill>
                  <a:schemeClr val="tx2"/>
                </a:solidFill>
                <a:latin typeface="標楷體" panose="03000509000000000000" pitchFamily="65" charset="-120"/>
                <a:ea typeface="標楷體" panose="03000509000000000000" pitchFamily="65" charset="-120"/>
              </a:rPr>
              <a:t>12</a:t>
            </a:r>
            <a:r>
              <a:rPr lang="zh-TW" altLang="en-US" sz="1600" b="1" dirty="0">
                <a:solidFill>
                  <a:schemeClr val="tx2"/>
                </a:solidFill>
                <a:latin typeface="標楷體" panose="03000509000000000000" pitchFamily="65" charset="-120"/>
                <a:ea typeface="標楷體" panose="03000509000000000000" pitchFamily="65" charset="-120"/>
              </a:rPr>
              <a:t>月</a:t>
            </a:r>
            <a:r>
              <a:rPr lang="en-US" altLang="zh-TW" sz="1600" b="1" dirty="0">
                <a:solidFill>
                  <a:schemeClr val="tx2"/>
                </a:solidFill>
                <a:latin typeface="標楷體" panose="03000509000000000000" pitchFamily="65" charset="-120"/>
                <a:ea typeface="標楷體" panose="03000509000000000000" pitchFamily="65" charset="-120"/>
              </a:rPr>
              <a:t>30</a:t>
            </a:r>
            <a:r>
              <a:rPr lang="zh-TW" altLang="en-US" sz="1600" b="1" dirty="0">
                <a:solidFill>
                  <a:schemeClr val="tx2"/>
                </a:solidFill>
                <a:latin typeface="標楷體" panose="03000509000000000000" pitchFamily="65" charset="-120"/>
                <a:ea typeface="標楷體" panose="03000509000000000000" pitchFamily="65" charset="-120"/>
              </a:rPr>
              <a:t>日 </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二</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翁記者拜訪理事長</a:t>
            </a:r>
            <a:r>
              <a:rPr lang="en-US" altLang="zh-TW" sz="1600" b="1" dirty="0">
                <a:solidFill>
                  <a:schemeClr val="tx2"/>
                </a:solidFill>
                <a:latin typeface="標楷體" panose="03000509000000000000" pitchFamily="65" charset="-120"/>
                <a:ea typeface="標楷體" panose="03000509000000000000" pitchFamily="65" charset="-120"/>
              </a:rPr>
              <a:t>.</a:t>
            </a:r>
            <a:r>
              <a:rPr lang="zh-TW" altLang="en-US" sz="1600" b="1" dirty="0">
                <a:solidFill>
                  <a:schemeClr val="tx2"/>
                </a:solidFill>
                <a:latin typeface="標楷體" panose="03000509000000000000" pitchFamily="65" charset="-120"/>
                <a:ea typeface="標楷體" panose="03000509000000000000" pitchFamily="65" charset="-120"/>
              </a:rPr>
              <a:t>楊教授</a:t>
            </a:r>
          </a:p>
          <a:p>
            <a:pPr marL="257175" indent="-257175">
              <a:spcBef>
                <a:spcPts val="750"/>
              </a:spcBef>
              <a:buClr>
                <a:schemeClr val="accent1"/>
              </a:buClr>
              <a:buSzPct val="80000"/>
              <a:buFont typeface="Wingdings 3" panose="05040102010807070707" charset="2"/>
              <a:buChar char=""/>
            </a:pPr>
            <a:endParaRPr lang="zh-TW" altLang="en-US" sz="1600" b="1" dirty="0">
              <a:solidFill>
                <a:schemeClr val="tx2"/>
              </a:solidFill>
              <a:latin typeface="標楷體" panose="03000509000000000000" pitchFamily="65" charset="-120"/>
              <a:ea typeface="標楷體" panose="03000509000000000000" pitchFamily="65" charset="-120"/>
            </a:endParaRPr>
          </a:p>
        </p:txBody>
      </p:sp>
      <p:sp>
        <p:nvSpPr>
          <p:cNvPr id="2" name="投影片編號版面配置區 4">
            <a:extLst>
              <a:ext uri="{FF2B5EF4-FFF2-40B4-BE49-F238E27FC236}">
                <a16:creationId xmlns:a16="http://schemas.microsoft.com/office/drawing/2014/main" id="{08F587BC-BCA8-D811-135C-F42E44462B2E}"/>
              </a:ext>
            </a:extLst>
          </p:cNvPr>
          <p:cNvSpPr>
            <a:spLocks noGrp="1"/>
          </p:cNvSpPr>
          <p:nvPr>
            <p:ph type="sldNum" sz="quarter" idx="12"/>
          </p:nvPr>
        </p:nvSpPr>
        <p:spPr>
          <a:xfrm>
            <a:off x="8245097" y="6320333"/>
            <a:ext cx="649505" cy="365125"/>
          </a:xfrm>
        </p:spPr>
        <p:txBody>
          <a:bodyPr/>
          <a:lstStyle/>
          <a:p>
            <a:fld id="{D57F1E4F-1CFF-5643-939E-217C01CDF565}" type="slidenum">
              <a:rPr lang="en-US" sz="2000" smtClean="0">
                <a:solidFill>
                  <a:schemeClr val="tx1"/>
                </a:solidFill>
              </a:rPr>
              <a:t>9</a:t>
            </a:fld>
            <a:endParaRPr lang="en-US" sz="2000" dirty="0">
              <a:solidFill>
                <a:schemeClr val="tx1"/>
              </a:solidFill>
            </a:endParaRPr>
          </a:p>
        </p:txBody>
      </p:sp>
    </p:spTree>
    <p:extLst>
      <p:ext uri="{BB962C8B-B14F-4D97-AF65-F5344CB8AC3E}">
        <p14:creationId xmlns:p14="http://schemas.microsoft.com/office/powerpoint/2010/main" val="1796196156"/>
      </p:ext>
    </p:extLst>
  </p:cSld>
  <p:clrMapOvr>
    <a:masterClrMapping/>
  </p:clrMapOvr>
</p:sld>
</file>

<file path=ppt/theme/theme1.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8615</TotalTime>
  <Words>3839</Words>
  <Application>Microsoft Office PowerPoint</Application>
  <PresentationFormat>如螢幕大小 (4:3)</PresentationFormat>
  <Paragraphs>871</Paragraphs>
  <Slides>51</Slides>
  <Notes>14</Notes>
  <HiddenSlides>0</HiddenSlides>
  <MMClips>0</MMClips>
  <ScaleCrop>false</ScaleCrop>
  <HeadingPairs>
    <vt:vector size="8" baseType="variant">
      <vt:variant>
        <vt:lpstr>使用字型</vt:lpstr>
      </vt:variant>
      <vt:variant>
        <vt:i4>13</vt:i4>
      </vt:variant>
      <vt:variant>
        <vt:lpstr>佈景主題</vt:lpstr>
      </vt:variant>
      <vt:variant>
        <vt:i4>1</vt:i4>
      </vt:variant>
      <vt:variant>
        <vt:lpstr>內嵌 OLE 伺服程式</vt:lpstr>
      </vt:variant>
      <vt:variant>
        <vt:i4>1</vt:i4>
      </vt:variant>
      <vt:variant>
        <vt:lpstr>投影片標題</vt:lpstr>
      </vt:variant>
      <vt:variant>
        <vt:i4>51</vt:i4>
      </vt:variant>
    </vt:vector>
  </HeadingPairs>
  <TitlesOfParts>
    <vt:vector size="66" baseType="lpstr">
      <vt:lpstr>Microsoft JhengHei UI</vt:lpstr>
      <vt:lpstr>Microsoft JhengHei UI Light</vt:lpstr>
      <vt:lpstr>微軟正黑體</vt:lpstr>
      <vt:lpstr>微軟正黑體</vt:lpstr>
      <vt:lpstr>微軟正黑體 Light</vt:lpstr>
      <vt:lpstr>新細明體</vt:lpstr>
      <vt:lpstr>標楷體</vt:lpstr>
      <vt:lpstr>Arial</vt:lpstr>
      <vt:lpstr>Calibri</vt:lpstr>
      <vt:lpstr>Times New Roman</vt:lpstr>
      <vt:lpstr>Trebuchet MS</vt:lpstr>
      <vt:lpstr>Wingdings</vt:lpstr>
      <vt:lpstr>Wingdings 3</vt:lpstr>
      <vt:lpstr>多面向</vt:lpstr>
      <vt:lpstr>Document</vt:lpstr>
      <vt:lpstr>第十屆第二次會員大會</vt:lpstr>
      <vt:lpstr>上  午  議   程</vt:lpstr>
      <vt:lpstr>下  午  議   程</vt:lpstr>
      <vt:lpstr>理事長致詞</vt:lpstr>
      <vt:lpstr>協會會務報告</vt:lpstr>
      <vt:lpstr>PowerPoint 簡報</vt:lpstr>
      <vt:lpstr>PowerPoint 簡報</vt:lpstr>
      <vt:lpstr>PowerPoint 簡報</vt:lpstr>
      <vt:lpstr>PowerPoint 簡報</vt:lpstr>
      <vt:lpstr>PowerPoint 簡報</vt:lpstr>
      <vt:lpstr>PowerPoint 簡報</vt:lpstr>
      <vt:lpstr>發函落實儲能系統關鍵零組件國產化</vt:lpstr>
      <vt:lpstr>PowerPoint 簡報</vt:lpstr>
      <vt:lpstr>PowerPoint 簡報</vt:lpstr>
      <vt:lpstr>PowerPoint 簡報</vt:lpstr>
      <vt:lpstr>PowerPoint 簡報</vt:lpstr>
      <vt:lpstr>PowerPoint 簡報</vt:lpstr>
      <vt:lpstr>PowerPoint 簡報</vt:lpstr>
      <vt:lpstr> </vt:lpstr>
      <vt:lpstr>PowerPoint 簡報</vt:lpstr>
      <vt:lpstr>PowerPoint 簡報</vt:lpstr>
      <vt:lpstr>發函落實電動巴士安全認證與關鍵零組件國產化</vt:lpstr>
      <vt:lpstr>PowerPoint 簡報</vt:lpstr>
      <vt:lpstr>PowerPoint 簡報</vt:lpstr>
      <vt:lpstr>PowerPoint 簡報</vt:lpstr>
      <vt:lpstr>PowerPoint 簡報</vt:lpstr>
      <vt:lpstr>PowerPoint 簡報</vt:lpstr>
      <vt:lpstr>PowerPoint 簡報</vt:lpstr>
      <vt:lpstr>PowerPoint 簡報</vt:lpstr>
      <vt:lpstr>2026年日本電池展會前會議 </vt:lpstr>
      <vt:lpstr>工商時報翁記者專訪理事長及楊教授 </vt:lpstr>
      <vt:lpstr>台灣瑞典電池洽商會議</vt:lpstr>
      <vt:lpstr>無人機及BBU聯盟啟動會議 </vt:lpstr>
      <vt:lpstr>PowerPoint 簡報</vt:lpstr>
      <vt:lpstr>PowerPoint 簡報</vt:lpstr>
      <vt:lpstr>PowerPoint 簡報</vt:lpstr>
      <vt:lpstr>PowerPoint 簡報</vt:lpstr>
      <vt:lpstr>與美國寶電洽談無人機用電池合作案</vt:lpstr>
      <vt:lpstr>電池協會與西門子電池論壇</vt:lpstr>
      <vt:lpstr>PowerPoint 簡報</vt:lpstr>
      <vt:lpstr> </vt:lpstr>
      <vt:lpstr>PowerPoint 簡報</vt:lpstr>
      <vt:lpstr>PowerPoint 簡報</vt:lpstr>
      <vt:lpstr>PowerPoint 簡報</vt:lpstr>
      <vt:lpstr>提案討論&amp;表決事項</vt:lpstr>
      <vt:lpstr>PowerPoint 簡報</vt:lpstr>
      <vt:lpstr>PowerPoint 簡報</vt:lpstr>
      <vt:lpstr>PowerPoint 簡報</vt:lpstr>
      <vt:lpstr>臨時動議</vt:lpstr>
      <vt:lpstr>附件</vt:lpstr>
      <vt:lpstr> 第十屆台灣電池協會組織圖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第八屆台灣電池協會 第三次理監事聯席會議</dc:title>
  <dc:creator>詹國立</dc:creator>
  <cp:lastModifiedBy>jhy-yeong gau</cp:lastModifiedBy>
  <cp:revision>854</cp:revision>
  <dcterms:created xsi:type="dcterms:W3CDTF">2021-01-18T08:31:00Z</dcterms:created>
  <dcterms:modified xsi:type="dcterms:W3CDTF">2026-07-01T04:04:46Z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61731331C7A942EEAAC6B9D4AA9B6B51_12</vt:lpwstr>
  </property>
  <property fmtid="{D5CDD505-2E9C-101B-9397-08002B2CF9AE}" pid="3" name="KSOProductBuildVer">
    <vt:lpwstr>1033-12.2.0.18911</vt:lpwstr>
  </property>
</Properties>
</file>